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38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8:notes"/>
          <p:cNvSpPr txBox="1"/>
          <p:nvPr/>
        </p:nvSpPr>
        <p:spPr>
          <a:xfrm>
            <a:off x="4022725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0, B: -.50, C: .50, D: 1,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ed9853ca5_1_6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7ed9853ca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Er is een contingente relatie tussen X en de US, B: Er is een contigue relatie tussen Xen de US, C: X is een voorspeller van de US, D: X is een redundante voorspeller van de US,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5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0, B: 6, C: 11, D: 16,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ed9853ca5_1_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7ed9853c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9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7edc9c13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7edc9c1315_0_0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7edc9c1315_0_0:notes"/>
          <p:cNvSpPr txBox="1">
            <a:spLocks noGrp="1"/>
          </p:cNvSpPr>
          <p:nvPr>
            <p:ph type="sldNum" idx="12"/>
          </p:nvPr>
        </p:nvSpPr>
        <p:spPr>
          <a:xfrm>
            <a:off x="4022725" y="9723437"/>
            <a:ext cx="3076500" cy="5112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edc9c1315_0_7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100" cy="46053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7edc9c131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7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edc9c131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7edc9c1315_0_18:notes"/>
          <p:cNvSpPr txBox="1">
            <a:spLocks noGrp="1"/>
          </p:cNvSpPr>
          <p:nvPr>
            <p:ph type="body" idx="1"/>
          </p:nvPr>
        </p:nvSpPr>
        <p:spPr>
          <a:xfrm>
            <a:off x="709930" y="4861435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97200" rIns="97200" bIns="972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🍐 This is a Pear Deck Text Slide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This is a Pear Deck Multiple Choice Slide. Your current options are: A: 0, B: .50, C: -.50, D: 1,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🍐  To edit the type of question or choices,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4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7:notes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jAiLCItLjUwIiwiLjUwIiwiMSJdfQ==pearId=magic-pear-shape-identifi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1Zm1ObzlGSUh3VDJlekNJSGpjcllKVmRrc094MC1mQllRMjZvQTJtbk5NIiwiY29udGVudElkIjoiY3VzdG9tLXJlc3BvbnNlLW11bHRpcGxlQ2hvaWNlIiwic2xpZGVJZCI6InA0MiIsImNvbnRlbnRJbnN0YW5jZUlkIjoiMTVmbU5vOUZJSHdUMmV6Q0lIamNyWUpWZGtzT3gwLWZCWVEyNm9BMm1uTk0vNTE1Yzk2M2ItMjlmNy00YTI2LTllMmQtMzk0ZTNkYWQ4ZDgyIn0=pearId=magic-pear-metadata-identifier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kVyIGlzIGVlbiBjb250aW5nZW50ZSByZWxhdGllIHR1c3NlbiBYIGVuIGRlIFVTIiwiRXIgaXMgZWVuIGNvbnRpZ3VlIHJlbGF0aWUgdHVzc2VuIFhlbiBkZSBVUyIsIlggaXMgZWVuIHZvb3JzcGVsbGVyIHZhbiBkZSBVUyIsIlggaXMgZWVuIHJlZHVuZGFudGUgdm9vcnNwZWxsZXIgdmFuIGRlIFVTIl19pearId=magic-pear-shape-identifi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1Zm1ObzlGSUh3VDJlekNJSGpjcllKVmRrc094MC1mQllRMjZvQTJtbk5NIiwiY29udGVudElkIjoiY3VzdG9tLXJlc3BvbnNlLW11bHRpcGxlQ2hvaWNlIiwic2xpZGVJZCI6InA0NCIsImNvbnRlbnRJbnN0YW5jZUlkIjoiMTVmbU5vOUZJSHdUMmV6Q0lIamNyWUpWZGtzT3gwLWZCWVEyNm9BMm1uTk0vMzAyYmZmMGUtMWEzZC00ZTNjLTg3NjQtMmNjZTRhMjM5NjVkIn0=pearId=magic-pear-metadata-identifier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jAiLCI2IiwiMTEiLCIxNiJdfQ==pearId=magic-pear-shape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1Zm1ObzlGSUh3VDJlekNJSGpjcllKVmRrc094MC1mQllRMjZvQTJtbk5NIiwiY29udGVudElkIjoiY3VzdG9tLXJlc3BvbnNlLW11bHRpcGxlQ2hvaWNlIiwic2xpZGVJZCI6InA0NSIsImNvbnRlbnRJbnN0YW5jZUlkIjoiMTVmbU5vOUZJSHdUMmV6Q0lIamNyWUpWZGtzT3gwLWZCWVEyNm9BMm1uTk0vNDhiNjkyN2EtNzhjYS00Y2JhLWFkYjQtYjFkMTcyNGZjNzk2In0=pearId=magic-pear-metadata-identifier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3bWdjeVAzY21ySU5STl9oVXhDSDJHUDJ0MGtuRkdqY3JyakZ3aV9Pb1lJIiwiY29udGVudElkIjoiY3VzdG9tLXJlc3BvbnNlLWZyZWVSZXNwb25zZS10ZXh0Iiwic2xpZGVJZCI6Imc3ZDg4ODMzMzlkXzFfMjQiLCJjb250ZW50SW5zdGFuY2VJZCI6IjE3bWdjeVAzY21ySU5STl9oVXhDSDJHUDJ0MGtuRkdqY3JyakZ3aV9Pb1lJLzgyYWY3YmYyLTc4NTItNDM4Mi04NTc5LWE0MTcxOTNlYzlkNyJ9pearId=magic-pear-metadata-identifier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bXVsdGlwbGVDaG9pY2UiLCJkcmFnZ2FibGVzIjpbeyJpZCI6ImRyYWdnYWJsZTAiLCJ0eXBlIjoiaWNvbiIsImljb24iOnsiaWQiOiJkZWZhdWx0LWNpcmNsZSJ9LCJjb2xvciI6IiNENTFEMjgifV0sImRyYWdnYWJsZVNpemUiOjEyLjU1LCJlbWJlZGRhYmxlVXJsIjoiaHR0cHM6Ly8iLCJhbnN3ZXJzIjpbIjAiLCIuNTAiLCItLjUwIiwiMSJdfQ==pearId=magic-pear-shape-identifi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ntchangethislink.peardeckmagic.zone?eyJ0eXBlIjoiZ29vZ2xlLXNsaWRlcy1hZGRvbi1yZXNwb25zZS1mb290ZXIiLCJsYXN0RWRpdGVkQnkiOiIxMTY2MzI2ODcxNjE5NDEwNTQ2MDMiLCJwcmVzZW50YXRpb25JZCI6IjE1Zm1ObzlGSUh3VDJlekNJSGpjcllKVmRrc094MC1mQllRMjZvQTJtbk5NIiwiY29udGVudElkIjoiY3VzdG9tLXJlc3BvbnNlLW11bHRpcGxlQ2hvaWNlIiwic2xpZGVJZCI6InAzMyIsImNvbnRlbnRJbnN0YW5jZUlkIjoiMTVmbU5vOUZJSHdUMmV6Q0lIamNyWUpWZGtzT3gwLWZCWVEyNm9BMm1uTk0vYWFiZWNiMjUtZWE3Zi00MWMyLTljZWQtNGJmZTllM2YxNTUwIn0=pearId=magic-pear-metadata-identifier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395287" y="115887"/>
            <a:ext cx="8229600" cy="72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Overzicht cursus: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0. Inleidend hoofdstuk: Wat is leren en hoe kan men leren bestuderen?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Effecten van niet-contingente prikkelaanbieding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I.1. Functionele kennis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I.2. Mentale proces theorieën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Klassieke conditionering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 Functionele kennis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0" i="0" u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II.2. Mentale proces theorieën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III. Operante conditionering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III.1. Functionele kennis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III.2. Mentale process theorieën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 Complexe vormen van leren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Toegepaste Leerpsychologie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07950" y="115887"/>
            <a:ext cx="8785225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Conditionele contingentie als meer valide index van de CS-US </a:t>
            </a:r>
            <a:r>
              <a:rPr lang="en-US" sz="2800"/>
              <a:t>verband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=&gt; hou rekening met context/andere CSn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*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bij meerdere CSn is contingentie geen valide indicator van CS-US relatie: 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vb. overshadowing: 5 x AX+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</a:t>
            </a:r>
            <a:r>
              <a:rPr lang="en-US" sz="2800" b="0" i="1" u="non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p(US/X) - p(US/~X) = 5/5 – 0 = 1 – 0 = 1</a:t>
            </a:r>
            <a:endParaRPr i="1"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 Vergelijking  </a:t>
            </a:r>
            <a:r>
              <a:rPr lang="en-US" sz="2800">
                <a:solidFill>
                  <a:srgbClr val="000000"/>
                </a:solidFill>
              </a:rPr>
              <a:t>X (en A) vs. geen X (en geen A)	</a:t>
            </a:r>
            <a:endParaRPr sz="28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      =&gt; verschil te wijten aan A of aan X?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398462" y="333375"/>
            <a:ext cx="7772400" cy="554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Oplossing: conditionele contingentie: contingentie X-US 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conditioneel op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aanw. A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=&gt; hou context (=andere CSn) hetzelfde in 	de situaties die je vergelijkt</a:t>
            </a: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Δ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p(US/A.X) - p(US/A.~X)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                US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         aanw.	        afw.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  aanw	#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X+        #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X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  afw    	 #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       #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3" name="Google Shape;153;p23"/>
          <p:cNvCxnSpPr/>
          <p:nvPr/>
        </p:nvCxnSpPr>
        <p:spPr>
          <a:xfrm>
            <a:off x="2555875" y="4508500"/>
            <a:ext cx="554355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54" name="Google Shape;154;p23"/>
          <p:cNvCxnSpPr/>
          <p:nvPr/>
        </p:nvCxnSpPr>
        <p:spPr>
          <a:xfrm>
            <a:off x="3435250" y="3795712"/>
            <a:ext cx="0" cy="2663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85800" y="549275"/>
            <a:ext cx="8134350" cy="554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Conditionele contingentie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contingentie X-US in die situaties waarin A aanwezig is</a:t>
            </a: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Δ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p(US/X) - p(US/~X) als A aanwezig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45720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   US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aanw.	        afw.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  aanw	# 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X+        #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X-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X</a:t>
            </a:r>
            <a:endParaRPr/>
          </a:p>
          <a:p>
            <a:pPr marL="0" marR="0" lvl="0" indent="0" algn="l" rtl="0">
              <a:lnSpc>
                <a:spcPct val="7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      afw    	 #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         #</a:t>
            </a:r>
            <a:r>
              <a:rPr lang="en-US" sz="32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A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0" name="Google Shape;160;p24"/>
          <p:cNvCxnSpPr/>
          <p:nvPr/>
        </p:nvCxnSpPr>
        <p:spPr>
          <a:xfrm>
            <a:off x="2524962" y="4314950"/>
            <a:ext cx="5543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61" name="Google Shape;161;p24"/>
          <p:cNvCxnSpPr/>
          <p:nvPr/>
        </p:nvCxnSpPr>
        <p:spPr>
          <a:xfrm>
            <a:off x="3711212" y="3933825"/>
            <a:ext cx="0" cy="2663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2" name="Google Shape;162;p24"/>
          <p:cNvSpPr txBox="1"/>
          <p:nvPr/>
        </p:nvSpPr>
        <p:spPr>
          <a:xfrm>
            <a:off x="4284662" y="4583112"/>
            <a:ext cx="287400" cy="151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6227362" y="4583112"/>
            <a:ext cx="288900" cy="151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539750" y="404812"/>
            <a:ext cx="8153400" cy="567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Redundantie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is redundant als conditionele contingentie = 0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Vb. blocking: A+, AX+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X helpt niet; voegt niets toe aan A bij het voorspellen van de US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 Cruciale vraag: “leren” we over redundante stimuli / verbanden rekening houdend met andere verbanden?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395287" y="404812"/>
            <a:ext cx="8297862" cy="567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000"/>
              <a:t>Oefenvraag 11: 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Stel dat er 15 situaties zijn. In 5 situaties wordt de aanbieding van A en X gevolgd door de US. In 5 situaties wordt de aanbieding van A (zonder X) gevolgd door de US. In 5 situaties is enkel de US aanwezig. Wat is de contingentie tussen X en de US conditioneel op de aanwezigheid van A. 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000"/>
              <a:t>a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0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000"/>
              <a:t>b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-.50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000"/>
              <a:t>c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.50</a:t>
            </a:r>
            <a:endParaRPr sz="30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000"/>
              <a:t>d</a:t>
            </a:r>
            <a:r>
              <a:rPr lang="en-US" sz="3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1</a:t>
            </a:r>
            <a:endParaRPr sz="3000"/>
          </a:p>
        </p:txBody>
      </p:sp>
      <p:pic>
        <p:nvPicPr>
          <p:cNvPr id="174" name="Google Shape;174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/>
        </p:nvSpPr>
        <p:spPr>
          <a:xfrm>
            <a:off x="511800" y="136475"/>
            <a:ext cx="8534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Overzicht/reminder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 (Verandering in) kenmerken CS-US relatie</a:t>
            </a:r>
            <a:endParaRPr sz="2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II.1.5.1. De aard van het spatio-temporele verband.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Contingentie is belangrijker dan contiguïteit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Conditionele contingentie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belangrijker dan contingentie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Indirecte verbanden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685800" y="333375"/>
            <a:ext cx="7772400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Indirecte verbanden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Hogere-orde conditionering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1: licht – schok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2: toon – licht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hogere (tweede) orde verband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Sensoriële (of sensorische) preconditionering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1: Toon – licht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2: licht – schok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hogere (tweede) orde verband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685800" y="381000"/>
            <a:ext cx="7772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/>
              <a:t>Oefenvraag 12: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Tijdens een eerste fase worden 5 A+ en 5 Z- proefbeurten aangeboden. Tijdens de tweede fase worden 5 AX+ en 5 Z- proefbeurten aangeboden. Welke uitspraak biedt de meest adequate beschrijving van de relatie tussen X en de US?</a:t>
            </a: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a) Er is een contingente relatie tussen X en de US.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b) Er is een contigue relatie tussen X en de US.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c) X is een voorspeller van de US.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d) X is een redundante voorspeller van de US.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685800" y="2286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/>
              <a:t>Oefenvraag 13: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Tijdens een leerfa</a:t>
            </a:r>
            <a:r>
              <a:rPr lang="en-US" sz="2800"/>
              <a:t>s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worden de volgende proefbeurten in een random volgorde aangeboden: 10 maal USonly, 5 maal noch de CS noch de US, 5 maal CS-. Hoeveel A+ proefbeurten moeten er minstens aangeboden worden opdat er een positieve contingentie is tussen A en de US?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a) </a:t>
            </a:r>
            <a:r>
              <a:rPr lang="en-US" sz="2800"/>
              <a:t>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b) 6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c) 11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d) 16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8" name="Google Shape;198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569325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 (Veranderingen in ) kenmerken van de CS-US relatie: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II.1.5.1. De aard van het spatio-temporele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a) Contingentie is belangrijker dan contiguïteit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b) Conditionele contingentie is belangrijker dan contingentie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c) Indirecte verbanden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II.1.5.2. Veranderingen in de aard van het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a) Geen verband - wel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b) Wel verband - geen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c) Verband afhankelijk van context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II.1.5.3. Manier waarop het verband wordt gerealiseerd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23850" y="381000"/>
            <a:ext cx="84963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 (Verandering in) kenmerken CS-US relatie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KC procedure =  een bepaald CS-US verband op bepaalde wijze aanbieden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Wat bedoel je met “verband”? 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=&gt; Op welke wijze aanbieden?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II.1.5.2. Veranderingen in de aard van het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Geen verband - wel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CS-preexposure effect: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*effect = KC trager als eerst CS alleen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Faze 1: CS alleen (vb., toon)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Faze 2: CS-US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*ook (soms) bij mensen: vb. tandarts, chemo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functionele analyse: beschrijven in termen van gekende moderatoren van KC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 saillantie CS (habituatie)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 contingentie (CS alleen, CS-US)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779450" y="401625"/>
            <a:ext cx="7772400" cy="58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</a:t>
            </a:r>
            <a:r>
              <a:rPr lang="en-US" sz="2800"/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2800"/>
              <a:t>re-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exposure effect</a:t>
            </a:r>
            <a:endParaRPr/>
          </a:p>
        </p:txBody>
      </p:sp>
      <p:cxnSp>
        <p:nvCxnSpPr>
          <p:cNvPr id="215" name="Google Shape;215;p33"/>
          <p:cNvCxnSpPr/>
          <p:nvPr/>
        </p:nvCxnSpPr>
        <p:spPr>
          <a:xfrm rot="10800000">
            <a:off x="1116012" y="1628775"/>
            <a:ext cx="0" cy="4176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6" name="Google Shape;216;p33"/>
          <p:cNvCxnSpPr/>
          <p:nvPr/>
        </p:nvCxnSpPr>
        <p:spPr>
          <a:xfrm>
            <a:off x="1116012" y="5805487"/>
            <a:ext cx="68405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7" name="Google Shape;217;p33"/>
          <p:cNvSpPr/>
          <p:nvPr/>
        </p:nvSpPr>
        <p:spPr>
          <a:xfrm>
            <a:off x="3348037" y="2205037"/>
            <a:ext cx="2808286" cy="3600453"/>
          </a:xfrm>
          <a:custGeom>
            <a:avLst/>
            <a:gdLst/>
            <a:ahLst/>
            <a:cxnLst/>
            <a:rect l="l" t="t" r="r" b="b"/>
            <a:pathLst>
              <a:path w="1906" h="2404" extrusionOk="0">
                <a:moveTo>
                  <a:pt x="0" y="2404"/>
                </a:moveTo>
                <a:cubicBezTo>
                  <a:pt x="227" y="1629"/>
                  <a:pt x="454" y="854"/>
                  <a:pt x="772" y="453"/>
                </a:cubicBezTo>
                <a:cubicBezTo>
                  <a:pt x="1090" y="52"/>
                  <a:pt x="1498" y="26"/>
                  <a:pt x="190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19380000" algn="bl" rotWithShape="0">
              <a:srgbClr val="FF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468312" y="1916112"/>
            <a:ext cx="657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</a:t>
            </a:r>
            <a:endParaRPr/>
          </a:p>
        </p:txBody>
      </p:sp>
      <p:sp>
        <p:nvSpPr>
          <p:cNvPr id="219" name="Google Shape;219;p33"/>
          <p:cNvSpPr txBox="1"/>
          <p:nvPr/>
        </p:nvSpPr>
        <p:spPr>
          <a:xfrm>
            <a:off x="1403350" y="5949950"/>
            <a:ext cx="1554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alleen</a:t>
            </a:r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3635375" y="5949950"/>
            <a:ext cx="119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CS-US</a:t>
            </a:r>
            <a:endParaRPr/>
          </a:p>
        </p:txBody>
      </p:sp>
      <p:cxnSp>
        <p:nvCxnSpPr>
          <p:cNvPr id="221" name="Google Shape;221;p33"/>
          <p:cNvCxnSpPr/>
          <p:nvPr/>
        </p:nvCxnSpPr>
        <p:spPr>
          <a:xfrm rot="10800000">
            <a:off x="15478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2" name="Google Shape;222;p33"/>
          <p:cNvCxnSpPr/>
          <p:nvPr/>
        </p:nvCxnSpPr>
        <p:spPr>
          <a:xfrm rot="10800000">
            <a:off x="17637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3" name="Google Shape;223;p33"/>
          <p:cNvCxnSpPr/>
          <p:nvPr/>
        </p:nvCxnSpPr>
        <p:spPr>
          <a:xfrm rot="10800000">
            <a:off x="19796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4" name="Google Shape;224;p33"/>
          <p:cNvCxnSpPr/>
          <p:nvPr/>
        </p:nvCxnSpPr>
        <p:spPr>
          <a:xfrm rot="10800000">
            <a:off x="21955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5" name="Google Shape;225;p33"/>
          <p:cNvCxnSpPr/>
          <p:nvPr/>
        </p:nvCxnSpPr>
        <p:spPr>
          <a:xfrm rot="10800000">
            <a:off x="24114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6" name="Google Shape;226;p33"/>
          <p:cNvCxnSpPr/>
          <p:nvPr/>
        </p:nvCxnSpPr>
        <p:spPr>
          <a:xfrm rot="10800000">
            <a:off x="26273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7" name="Google Shape;227;p33"/>
          <p:cNvCxnSpPr/>
          <p:nvPr/>
        </p:nvCxnSpPr>
        <p:spPr>
          <a:xfrm rot="10800000">
            <a:off x="1979612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8" name="Google Shape;228;p33"/>
          <p:cNvCxnSpPr/>
          <p:nvPr/>
        </p:nvCxnSpPr>
        <p:spPr>
          <a:xfrm rot="10800000">
            <a:off x="27717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9" name="Google Shape;229;p33"/>
          <p:cNvCxnSpPr/>
          <p:nvPr/>
        </p:nvCxnSpPr>
        <p:spPr>
          <a:xfrm rot="10800000">
            <a:off x="36353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0" name="Google Shape;230;p33"/>
          <p:cNvCxnSpPr/>
          <p:nvPr/>
        </p:nvCxnSpPr>
        <p:spPr>
          <a:xfrm rot="10800000">
            <a:off x="37798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1" name="Google Shape;231;p33"/>
          <p:cNvCxnSpPr/>
          <p:nvPr/>
        </p:nvCxnSpPr>
        <p:spPr>
          <a:xfrm rot="10800000">
            <a:off x="39957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2" name="Google Shape;232;p33"/>
          <p:cNvCxnSpPr/>
          <p:nvPr/>
        </p:nvCxnSpPr>
        <p:spPr>
          <a:xfrm rot="10800000">
            <a:off x="42116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3" name="Google Shape;233;p33"/>
          <p:cNvCxnSpPr/>
          <p:nvPr/>
        </p:nvCxnSpPr>
        <p:spPr>
          <a:xfrm rot="10800000">
            <a:off x="43561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4" name="Google Shape;234;p33"/>
          <p:cNvCxnSpPr/>
          <p:nvPr/>
        </p:nvCxnSpPr>
        <p:spPr>
          <a:xfrm rot="10800000">
            <a:off x="45720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5" name="Google Shape;235;p33"/>
          <p:cNvCxnSpPr/>
          <p:nvPr/>
        </p:nvCxnSpPr>
        <p:spPr>
          <a:xfrm rot="10800000">
            <a:off x="47164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6" name="Google Shape;236;p33"/>
          <p:cNvCxnSpPr/>
          <p:nvPr/>
        </p:nvCxnSpPr>
        <p:spPr>
          <a:xfrm rot="10800000">
            <a:off x="4427537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7" name="Google Shape;237;p33"/>
          <p:cNvCxnSpPr/>
          <p:nvPr/>
        </p:nvCxnSpPr>
        <p:spPr>
          <a:xfrm rot="10800000">
            <a:off x="49323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8" name="Google Shape;238;p33"/>
          <p:cNvCxnSpPr/>
          <p:nvPr/>
        </p:nvCxnSpPr>
        <p:spPr>
          <a:xfrm rot="10800000">
            <a:off x="51482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 rot="10800000">
            <a:off x="53641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rot="10800000">
            <a:off x="55800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1" name="Google Shape;241;p33"/>
          <p:cNvCxnSpPr/>
          <p:nvPr/>
        </p:nvCxnSpPr>
        <p:spPr>
          <a:xfrm rot="10800000">
            <a:off x="572452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2" name="Google Shape;242;p33"/>
          <p:cNvCxnSpPr/>
          <p:nvPr/>
        </p:nvCxnSpPr>
        <p:spPr>
          <a:xfrm rot="10800000">
            <a:off x="58674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3" name="Google Shape;243;p33"/>
          <p:cNvCxnSpPr/>
          <p:nvPr/>
        </p:nvCxnSpPr>
        <p:spPr>
          <a:xfrm rot="10800000">
            <a:off x="60118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4" name="Google Shape;244;p33"/>
          <p:cNvCxnSpPr/>
          <p:nvPr/>
        </p:nvCxnSpPr>
        <p:spPr>
          <a:xfrm rot="10800000">
            <a:off x="62277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5" name="Google Shape;245;p33"/>
          <p:cNvSpPr/>
          <p:nvPr/>
        </p:nvSpPr>
        <p:spPr>
          <a:xfrm>
            <a:off x="3348037" y="2276475"/>
            <a:ext cx="2808287" cy="3529012"/>
          </a:xfrm>
          <a:custGeom>
            <a:avLst/>
            <a:gdLst/>
            <a:ahLst/>
            <a:cxnLst/>
            <a:rect l="l" t="t" r="r" b="b"/>
            <a:pathLst>
              <a:path w="1769" h="2223" extrusionOk="0">
                <a:moveTo>
                  <a:pt x="0" y="2223"/>
                </a:moveTo>
                <a:cubicBezTo>
                  <a:pt x="351" y="1592"/>
                  <a:pt x="703" y="961"/>
                  <a:pt x="998" y="590"/>
                </a:cubicBezTo>
                <a:cubicBezTo>
                  <a:pt x="1293" y="219"/>
                  <a:pt x="1641" y="98"/>
                  <a:pt x="1769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FF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Google Shape;246;p33"/>
          <p:cNvCxnSpPr/>
          <p:nvPr/>
        </p:nvCxnSpPr>
        <p:spPr>
          <a:xfrm>
            <a:off x="6084887" y="1125537"/>
            <a:ext cx="64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19050" dir="10620000" algn="bl" rotWithShape="0">
              <a:srgbClr val="FF0000"/>
            </a:outerShdw>
          </a:effectLst>
        </p:spPr>
      </p:cxnSp>
      <p:cxnSp>
        <p:nvCxnSpPr>
          <p:cNvPr id="247" name="Google Shape;247;p33"/>
          <p:cNvCxnSpPr/>
          <p:nvPr/>
        </p:nvCxnSpPr>
        <p:spPr>
          <a:xfrm>
            <a:off x="6084887" y="1628775"/>
            <a:ext cx="64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FF"/>
            </a:outerShdw>
          </a:effectLst>
        </p:spPr>
      </p:cxnSp>
      <p:sp>
        <p:nvSpPr>
          <p:cNvPr id="248" name="Google Shape;248;p33"/>
          <p:cNvSpPr txBox="1"/>
          <p:nvPr/>
        </p:nvSpPr>
        <p:spPr>
          <a:xfrm>
            <a:off x="6732587" y="836612"/>
            <a:ext cx="19335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Geen CS pre-exp</a:t>
            </a:r>
            <a:endParaRPr/>
          </a:p>
        </p:txBody>
      </p:sp>
      <p:sp>
        <p:nvSpPr>
          <p:cNvPr id="249" name="Google Shape;249;p33"/>
          <p:cNvSpPr txBox="1"/>
          <p:nvPr/>
        </p:nvSpPr>
        <p:spPr>
          <a:xfrm>
            <a:off x="6732587" y="1412875"/>
            <a:ext cx="18192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 CS pre-exp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US-preexposure effect: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*effect = KC trager als eerst US alleen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Faze 1: US alleen (vb., shock)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Faze 2: CS-US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*functionele analyse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 saillantie US (habituatie)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 contingentie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Verandering contingentie: Leren geen verband?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Faze 1: </a:t>
            </a: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0  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Faze 2: </a:t>
            </a: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&gt; 0   </a:t>
            </a: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wel verband - geen verband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CS</a:t>
            </a:r>
            <a:r>
              <a:rPr lang="en-US" sz="2800"/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post-exposure effect = UITDOVING (extinctie)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0" name="Google Shape;260;p35"/>
          <p:cNvCxnSpPr/>
          <p:nvPr/>
        </p:nvCxnSpPr>
        <p:spPr>
          <a:xfrm rot="10800000" flipH="1">
            <a:off x="1116012" y="1628775"/>
            <a:ext cx="71437" cy="4176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1" name="Google Shape;261;p35"/>
          <p:cNvCxnSpPr/>
          <p:nvPr/>
        </p:nvCxnSpPr>
        <p:spPr>
          <a:xfrm>
            <a:off x="1116012" y="5805487"/>
            <a:ext cx="68405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2" name="Google Shape;262;p35"/>
          <p:cNvSpPr/>
          <p:nvPr/>
        </p:nvSpPr>
        <p:spPr>
          <a:xfrm>
            <a:off x="1258887" y="2276475"/>
            <a:ext cx="1873250" cy="3529012"/>
          </a:xfrm>
          <a:custGeom>
            <a:avLst/>
            <a:gdLst/>
            <a:ahLst/>
            <a:cxnLst/>
            <a:rect l="l" t="t" r="r" b="b"/>
            <a:pathLst>
              <a:path w="1906" h="2404" extrusionOk="0">
                <a:moveTo>
                  <a:pt x="0" y="2404"/>
                </a:moveTo>
                <a:cubicBezTo>
                  <a:pt x="227" y="1629"/>
                  <a:pt x="454" y="854"/>
                  <a:pt x="772" y="453"/>
                </a:cubicBezTo>
                <a:cubicBezTo>
                  <a:pt x="1090" y="52"/>
                  <a:pt x="1498" y="26"/>
                  <a:pt x="190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5"/>
          <p:cNvSpPr/>
          <p:nvPr/>
        </p:nvSpPr>
        <p:spPr>
          <a:xfrm>
            <a:off x="3492500" y="2276475"/>
            <a:ext cx="2016125" cy="3457575"/>
          </a:xfrm>
          <a:custGeom>
            <a:avLst/>
            <a:gdLst/>
            <a:ahLst/>
            <a:cxnLst/>
            <a:rect l="l" t="t" r="r" b="b"/>
            <a:pathLst>
              <a:path w="1270" h="2178" extrusionOk="0">
                <a:moveTo>
                  <a:pt x="0" y="0"/>
                </a:moveTo>
                <a:cubicBezTo>
                  <a:pt x="98" y="703"/>
                  <a:pt x="196" y="1406"/>
                  <a:pt x="408" y="1769"/>
                </a:cubicBezTo>
                <a:cubicBezTo>
                  <a:pt x="620" y="2132"/>
                  <a:pt x="1126" y="2110"/>
                  <a:pt x="1270" y="217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4" name="Google Shape;264;p35"/>
          <p:cNvCxnSpPr/>
          <p:nvPr/>
        </p:nvCxnSpPr>
        <p:spPr>
          <a:xfrm rot="10800000" flipH="1">
            <a:off x="5940425" y="5661025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5" name="Google Shape;265;p35"/>
          <p:cNvCxnSpPr/>
          <p:nvPr/>
        </p:nvCxnSpPr>
        <p:spPr>
          <a:xfrm rot="10800000" flipH="1">
            <a:off x="5940425" y="5734050"/>
            <a:ext cx="144462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6" name="Google Shape;266;p35"/>
          <p:cNvCxnSpPr/>
          <p:nvPr/>
        </p:nvCxnSpPr>
        <p:spPr>
          <a:xfrm rot="10800000">
            <a:off x="7019925" y="3500437"/>
            <a:ext cx="0" cy="2305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7" name="Google Shape;267;p35"/>
          <p:cNvSpPr txBox="1"/>
          <p:nvPr/>
        </p:nvSpPr>
        <p:spPr>
          <a:xfrm>
            <a:off x="468312" y="1916112"/>
            <a:ext cx="657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</a:t>
            </a: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1619250" y="5949950"/>
            <a:ext cx="119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CS-US</a:t>
            </a:r>
            <a:endParaRPr/>
          </a:p>
        </p:txBody>
      </p:sp>
      <p:sp>
        <p:nvSpPr>
          <p:cNvPr id="269" name="Google Shape;269;p35"/>
          <p:cNvSpPr txBox="1"/>
          <p:nvPr/>
        </p:nvSpPr>
        <p:spPr>
          <a:xfrm>
            <a:off x="3635375" y="5949950"/>
            <a:ext cx="1554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alleen</a:t>
            </a: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6659562" y="5876925"/>
            <a:ext cx="13192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CS</a:t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5580062" y="5157787"/>
            <a:ext cx="10128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..tijd..</a:t>
            </a:r>
            <a:endParaRPr/>
          </a:p>
        </p:txBody>
      </p:sp>
      <p:cxnSp>
        <p:nvCxnSpPr>
          <p:cNvPr id="272" name="Google Shape;272;p35"/>
          <p:cNvCxnSpPr/>
          <p:nvPr/>
        </p:nvCxnSpPr>
        <p:spPr>
          <a:xfrm rot="10800000">
            <a:off x="15478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3" name="Google Shape;273;p35"/>
          <p:cNvCxnSpPr/>
          <p:nvPr/>
        </p:nvCxnSpPr>
        <p:spPr>
          <a:xfrm rot="10800000">
            <a:off x="17637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4" name="Google Shape;274;p35"/>
          <p:cNvCxnSpPr/>
          <p:nvPr/>
        </p:nvCxnSpPr>
        <p:spPr>
          <a:xfrm rot="10800000">
            <a:off x="19796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5" name="Google Shape;275;p35"/>
          <p:cNvCxnSpPr/>
          <p:nvPr/>
        </p:nvCxnSpPr>
        <p:spPr>
          <a:xfrm rot="10800000">
            <a:off x="21955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6" name="Google Shape;276;p35"/>
          <p:cNvCxnSpPr/>
          <p:nvPr/>
        </p:nvCxnSpPr>
        <p:spPr>
          <a:xfrm rot="10800000">
            <a:off x="24114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7" name="Google Shape;277;p35"/>
          <p:cNvCxnSpPr/>
          <p:nvPr/>
        </p:nvCxnSpPr>
        <p:spPr>
          <a:xfrm rot="10800000">
            <a:off x="26273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8" name="Google Shape;278;p35"/>
          <p:cNvCxnSpPr/>
          <p:nvPr/>
        </p:nvCxnSpPr>
        <p:spPr>
          <a:xfrm rot="10800000">
            <a:off x="1979612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9" name="Google Shape;279;p35"/>
          <p:cNvCxnSpPr/>
          <p:nvPr/>
        </p:nvCxnSpPr>
        <p:spPr>
          <a:xfrm rot="10800000">
            <a:off x="27717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0" name="Google Shape;280;p35"/>
          <p:cNvCxnSpPr/>
          <p:nvPr/>
        </p:nvCxnSpPr>
        <p:spPr>
          <a:xfrm rot="10800000">
            <a:off x="36353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1" name="Google Shape;281;p35"/>
          <p:cNvCxnSpPr/>
          <p:nvPr/>
        </p:nvCxnSpPr>
        <p:spPr>
          <a:xfrm rot="10800000">
            <a:off x="37798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2" name="Google Shape;282;p35"/>
          <p:cNvCxnSpPr/>
          <p:nvPr/>
        </p:nvCxnSpPr>
        <p:spPr>
          <a:xfrm rot="10800000">
            <a:off x="39957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3" name="Google Shape;283;p35"/>
          <p:cNvCxnSpPr/>
          <p:nvPr/>
        </p:nvCxnSpPr>
        <p:spPr>
          <a:xfrm rot="10800000">
            <a:off x="42116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4" name="Google Shape;284;p35"/>
          <p:cNvCxnSpPr/>
          <p:nvPr/>
        </p:nvCxnSpPr>
        <p:spPr>
          <a:xfrm rot="10800000">
            <a:off x="43561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5" name="Google Shape;285;p35"/>
          <p:cNvCxnSpPr/>
          <p:nvPr/>
        </p:nvCxnSpPr>
        <p:spPr>
          <a:xfrm rot="10800000">
            <a:off x="45720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6" name="Google Shape;286;p35"/>
          <p:cNvCxnSpPr/>
          <p:nvPr/>
        </p:nvCxnSpPr>
        <p:spPr>
          <a:xfrm rot="10800000">
            <a:off x="47164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7" name="Google Shape;287;p35"/>
          <p:cNvCxnSpPr/>
          <p:nvPr/>
        </p:nvCxnSpPr>
        <p:spPr>
          <a:xfrm rot="10800000">
            <a:off x="4427537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8" name="Google Shape;288;p35"/>
          <p:cNvCxnSpPr/>
          <p:nvPr/>
        </p:nvCxnSpPr>
        <p:spPr>
          <a:xfrm rot="10800000">
            <a:off x="49323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89" name="Google Shape;289;p35"/>
          <p:cNvCxnSpPr/>
          <p:nvPr/>
        </p:nvCxnSpPr>
        <p:spPr>
          <a:xfrm rot="10800000">
            <a:off x="51482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90" name="Google Shape;290;p35"/>
          <p:cNvSpPr txBox="1"/>
          <p:nvPr/>
        </p:nvSpPr>
        <p:spPr>
          <a:xfrm>
            <a:off x="6289412" y="2435225"/>
            <a:ext cx="25416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Spontaan herstel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>
            <a:spLocks noGrp="1"/>
          </p:cNvSpPr>
          <p:nvPr>
            <p:ph type="body" idx="1"/>
          </p:nvPr>
        </p:nvSpPr>
        <p:spPr>
          <a:xfrm>
            <a:off x="685800" y="260350"/>
            <a:ext cx="7772400" cy="58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Renewal: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6" name="Google Shape;296;p36"/>
          <p:cNvCxnSpPr/>
          <p:nvPr/>
        </p:nvCxnSpPr>
        <p:spPr>
          <a:xfrm rot="10800000" flipH="1">
            <a:off x="1116012" y="1628775"/>
            <a:ext cx="71437" cy="417671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7" name="Google Shape;297;p36"/>
          <p:cNvCxnSpPr/>
          <p:nvPr/>
        </p:nvCxnSpPr>
        <p:spPr>
          <a:xfrm>
            <a:off x="1116012" y="5805487"/>
            <a:ext cx="68405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8" name="Google Shape;298;p36"/>
          <p:cNvSpPr/>
          <p:nvPr/>
        </p:nvSpPr>
        <p:spPr>
          <a:xfrm>
            <a:off x="1258887" y="2276475"/>
            <a:ext cx="1873250" cy="3529012"/>
          </a:xfrm>
          <a:custGeom>
            <a:avLst/>
            <a:gdLst/>
            <a:ahLst/>
            <a:cxnLst/>
            <a:rect l="l" t="t" r="r" b="b"/>
            <a:pathLst>
              <a:path w="1906" h="2404" extrusionOk="0">
                <a:moveTo>
                  <a:pt x="0" y="2404"/>
                </a:moveTo>
                <a:cubicBezTo>
                  <a:pt x="227" y="1629"/>
                  <a:pt x="454" y="854"/>
                  <a:pt x="772" y="453"/>
                </a:cubicBezTo>
                <a:cubicBezTo>
                  <a:pt x="1090" y="52"/>
                  <a:pt x="1498" y="26"/>
                  <a:pt x="1906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36"/>
          <p:cNvSpPr/>
          <p:nvPr/>
        </p:nvSpPr>
        <p:spPr>
          <a:xfrm>
            <a:off x="3492500" y="2276475"/>
            <a:ext cx="2016125" cy="3457575"/>
          </a:xfrm>
          <a:custGeom>
            <a:avLst/>
            <a:gdLst/>
            <a:ahLst/>
            <a:cxnLst/>
            <a:rect l="l" t="t" r="r" b="b"/>
            <a:pathLst>
              <a:path w="1270" h="2178" extrusionOk="0">
                <a:moveTo>
                  <a:pt x="0" y="0"/>
                </a:moveTo>
                <a:cubicBezTo>
                  <a:pt x="98" y="703"/>
                  <a:pt x="196" y="1406"/>
                  <a:pt x="408" y="1769"/>
                </a:cubicBezTo>
                <a:cubicBezTo>
                  <a:pt x="620" y="2132"/>
                  <a:pt x="1126" y="2110"/>
                  <a:pt x="1270" y="217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0" name="Google Shape;300;p36"/>
          <p:cNvCxnSpPr/>
          <p:nvPr/>
        </p:nvCxnSpPr>
        <p:spPr>
          <a:xfrm rot="10800000">
            <a:off x="6227762" y="3500437"/>
            <a:ext cx="0" cy="230505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01" name="Google Shape;301;p36"/>
          <p:cNvSpPr txBox="1"/>
          <p:nvPr/>
        </p:nvSpPr>
        <p:spPr>
          <a:xfrm>
            <a:off x="468312" y="1916112"/>
            <a:ext cx="657225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</a:t>
            </a:r>
            <a:endParaRPr/>
          </a:p>
        </p:txBody>
      </p:sp>
      <p:sp>
        <p:nvSpPr>
          <p:cNvPr id="302" name="Google Shape;302;p36"/>
          <p:cNvSpPr txBox="1"/>
          <p:nvPr/>
        </p:nvSpPr>
        <p:spPr>
          <a:xfrm>
            <a:off x="1619250" y="5949950"/>
            <a:ext cx="11938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CS-US</a:t>
            </a:r>
            <a:endParaRPr/>
          </a:p>
        </p:txBody>
      </p:sp>
      <p:sp>
        <p:nvSpPr>
          <p:cNvPr id="303" name="Google Shape;303;p36"/>
          <p:cNvSpPr txBox="1"/>
          <p:nvPr/>
        </p:nvSpPr>
        <p:spPr>
          <a:xfrm>
            <a:off x="3635375" y="5949950"/>
            <a:ext cx="15541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CS alleen</a:t>
            </a:r>
            <a:endParaRPr/>
          </a:p>
        </p:txBody>
      </p:sp>
      <p:sp>
        <p:nvSpPr>
          <p:cNvPr id="304" name="Google Shape;304;p36"/>
          <p:cNvSpPr txBox="1"/>
          <p:nvPr/>
        </p:nvSpPr>
        <p:spPr>
          <a:xfrm>
            <a:off x="6011862" y="5876925"/>
            <a:ext cx="131921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CS</a:t>
            </a:r>
            <a:endParaRPr/>
          </a:p>
        </p:txBody>
      </p:sp>
      <p:cxnSp>
        <p:nvCxnSpPr>
          <p:cNvPr id="305" name="Google Shape;305;p36"/>
          <p:cNvCxnSpPr/>
          <p:nvPr/>
        </p:nvCxnSpPr>
        <p:spPr>
          <a:xfrm rot="10800000">
            <a:off x="15478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6" name="Google Shape;306;p36"/>
          <p:cNvCxnSpPr/>
          <p:nvPr/>
        </p:nvCxnSpPr>
        <p:spPr>
          <a:xfrm rot="10800000">
            <a:off x="17637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7" name="Google Shape;307;p36"/>
          <p:cNvCxnSpPr/>
          <p:nvPr/>
        </p:nvCxnSpPr>
        <p:spPr>
          <a:xfrm rot="10800000">
            <a:off x="19796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8" name="Google Shape;308;p36"/>
          <p:cNvCxnSpPr/>
          <p:nvPr/>
        </p:nvCxnSpPr>
        <p:spPr>
          <a:xfrm rot="10800000">
            <a:off x="21955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09" name="Google Shape;309;p36"/>
          <p:cNvCxnSpPr/>
          <p:nvPr/>
        </p:nvCxnSpPr>
        <p:spPr>
          <a:xfrm rot="10800000">
            <a:off x="24114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0" name="Google Shape;310;p36"/>
          <p:cNvCxnSpPr/>
          <p:nvPr/>
        </p:nvCxnSpPr>
        <p:spPr>
          <a:xfrm rot="10800000">
            <a:off x="262731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1" name="Google Shape;311;p36"/>
          <p:cNvCxnSpPr/>
          <p:nvPr/>
        </p:nvCxnSpPr>
        <p:spPr>
          <a:xfrm rot="10800000">
            <a:off x="1979612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2" name="Google Shape;312;p36"/>
          <p:cNvCxnSpPr/>
          <p:nvPr/>
        </p:nvCxnSpPr>
        <p:spPr>
          <a:xfrm rot="10800000">
            <a:off x="27717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3" name="Google Shape;313;p36"/>
          <p:cNvCxnSpPr/>
          <p:nvPr/>
        </p:nvCxnSpPr>
        <p:spPr>
          <a:xfrm rot="10800000">
            <a:off x="3635375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4" name="Google Shape;314;p36"/>
          <p:cNvCxnSpPr/>
          <p:nvPr/>
        </p:nvCxnSpPr>
        <p:spPr>
          <a:xfrm rot="10800000">
            <a:off x="37798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5" name="Google Shape;315;p36"/>
          <p:cNvCxnSpPr/>
          <p:nvPr/>
        </p:nvCxnSpPr>
        <p:spPr>
          <a:xfrm rot="10800000">
            <a:off x="39957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6" name="Google Shape;316;p36"/>
          <p:cNvCxnSpPr/>
          <p:nvPr/>
        </p:nvCxnSpPr>
        <p:spPr>
          <a:xfrm rot="10800000">
            <a:off x="4211637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7" name="Google Shape;317;p36"/>
          <p:cNvCxnSpPr/>
          <p:nvPr/>
        </p:nvCxnSpPr>
        <p:spPr>
          <a:xfrm rot="10800000">
            <a:off x="43561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8" name="Google Shape;318;p36"/>
          <p:cNvCxnSpPr/>
          <p:nvPr/>
        </p:nvCxnSpPr>
        <p:spPr>
          <a:xfrm rot="10800000">
            <a:off x="4572000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9" name="Google Shape;319;p36"/>
          <p:cNvCxnSpPr/>
          <p:nvPr/>
        </p:nvCxnSpPr>
        <p:spPr>
          <a:xfrm rot="10800000">
            <a:off x="47164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0" name="Google Shape;320;p36"/>
          <p:cNvCxnSpPr/>
          <p:nvPr/>
        </p:nvCxnSpPr>
        <p:spPr>
          <a:xfrm rot="10800000">
            <a:off x="4427537" y="61658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1" name="Google Shape;321;p36"/>
          <p:cNvCxnSpPr/>
          <p:nvPr/>
        </p:nvCxnSpPr>
        <p:spPr>
          <a:xfrm rot="10800000">
            <a:off x="49323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2" name="Google Shape;322;p36"/>
          <p:cNvCxnSpPr/>
          <p:nvPr/>
        </p:nvCxnSpPr>
        <p:spPr>
          <a:xfrm rot="10800000">
            <a:off x="5148262" y="5734050"/>
            <a:ext cx="0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23" name="Google Shape;323;p36"/>
          <p:cNvSpPr txBox="1"/>
          <p:nvPr/>
        </p:nvSpPr>
        <p:spPr>
          <a:xfrm>
            <a:off x="3779837" y="2781300"/>
            <a:ext cx="1466850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(vb., groene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kamer)</a:t>
            </a:r>
            <a:endParaRPr/>
          </a:p>
        </p:txBody>
      </p:sp>
      <p:sp>
        <p:nvSpPr>
          <p:cNvPr id="324" name="Google Shape;324;p36"/>
          <p:cNvSpPr txBox="1"/>
          <p:nvPr/>
        </p:nvSpPr>
        <p:spPr>
          <a:xfrm>
            <a:off x="1331912" y="1773237"/>
            <a:ext cx="1509712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(vb., blauwe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kamer)</a:t>
            </a:r>
            <a:endParaRPr/>
          </a:p>
        </p:txBody>
      </p:sp>
      <p:sp>
        <p:nvSpPr>
          <p:cNvPr id="325" name="Google Shape;325;p36"/>
          <p:cNvSpPr txBox="1"/>
          <p:nvPr/>
        </p:nvSpPr>
        <p:spPr>
          <a:xfrm>
            <a:off x="6300787" y="3141662"/>
            <a:ext cx="1509712" cy="100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(vb., blauwe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kamer)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7"/>
          <p:cNvSpPr txBox="1">
            <a:spLocks noGrp="1"/>
          </p:cNvSpPr>
          <p:nvPr>
            <p:ph type="body" idx="1"/>
          </p:nvPr>
        </p:nvSpPr>
        <p:spPr>
          <a:xfrm>
            <a:off x="685800" y="560700"/>
            <a:ext cx="7772400" cy="553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Klinische toepassing: exposure therapy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(VIDEO)</a:t>
            </a:r>
            <a:endParaRPr/>
          </a:p>
        </p:txBody>
      </p:sp>
      <p:pic>
        <p:nvPicPr>
          <p:cNvPr id="332" name="Google Shape;3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838" y="2134725"/>
            <a:ext cx="732472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>
            <a:spLocks noGrp="1"/>
          </p:cNvSpPr>
          <p:nvPr>
            <p:ph type="body" idx="1"/>
          </p:nvPr>
        </p:nvSpPr>
        <p:spPr>
          <a:xfrm>
            <a:off x="164150" y="476250"/>
            <a:ext cx="8871000" cy="56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800" b="1"/>
              <a:t>Conditionering in lab als “model” voor angststoornis </a:t>
            </a:r>
            <a:endParaRPr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800"/>
              <a:t>(De Houwer, 2020, BRaT)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2800" u="sng"/>
              <a:t>Conditionering in lab</a:t>
            </a:r>
            <a:r>
              <a:rPr lang="en-US" sz="2800"/>
              <a:t>			 	</a:t>
            </a:r>
            <a:r>
              <a:rPr lang="en-US" sz="2800" u="sng"/>
              <a:t>Angststoornis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“pairings” oorzaak angst		- (soms) pairings oorzaak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uitdoving							- exposure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spontaan herstel				- herval</a:t>
            </a:r>
            <a:endParaRPr sz="28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renewal							- context afhankelijk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…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=&gt; parallel moderatoren van (verschijnen en) verdwijnen angst is cruciaal, niet zozeer debat over mentale processen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body" idx="1"/>
          </p:nvPr>
        </p:nvSpPr>
        <p:spPr>
          <a:xfrm>
            <a:off x="685800" y="476250"/>
            <a:ext cx="7772400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Effecten US postexposure: verzwakt KC omwille van contingentie of habituatie aan US (US revaluatie)?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Omkering verbanden: A+, B- gevolgd door A-, B+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=&gt; Primacy / recency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0"/>
          <p:cNvSpPr txBox="1">
            <a:spLocks noGrp="1"/>
          </p:cNvSpPr>
          <p:nvPr>
            <p:ph type="body" idx="1"/>
          </p:nvPr>
        </p:nvSpPr>
        <p:spPr>
          <a:xfrm>
            <a:off x="323850" y="476250"/>
            <a:ext cx="8569325" cy="561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 (Veranderingen in ) kenmerken van de CS-US relatie: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II.1.5.1. De aard van het spatio-temporele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a) Contingentie is belangrijker dan contiguïteit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b) Conditionele contingengy is belangrijker dan contingentie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c) Indirecte verbanden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II.1.5.2. Veranderingen in de aard van het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a) Geen verband - wel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b) Wel verband - geen verband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c) 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Verband afhankelijk van context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II.1.5.3. Manier waarop het verband wordt gerealiseerd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 txBox="1">
            <a:spLocks noGrp="1"/>
          </p:cNvSpPr>
          <p:nvPr>
            <p:ph type="body" idx="1"/>
          </p:nvPr>
        </p:nvSpPr>
        <p:spPr>
          <a:xfrm>
            <a:off x="685800" y="188912"/>
            <a:ext cx="7772400" cy="590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De aan- of afwezigheid van verbanden afhankelijk van de context	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voorbeeld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 licht: toon - shock (schakelaar: radio-geluid)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 geen licht: toon alleen (radio-geen geluid)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- 2 functionele analyses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 occasion setting: licht geeft aan wanneer 					toon-shock relatie geldt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 compound: 	“Licht + Toon” = shock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“Toon” = geen shock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3" name="Google Shape;353;p41"/>
          <p:cNvCxnSpPr/>
          <p:nvPr/>
        </p:nvCxnSpPr>
        <p:spPr>
          <a:xfrm>
            <a:off x="3132137" y="5229225"/>
            <a:ext cx="0" cy="1079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Google Shape;354;p41"/>
          <p:cNvCxnSpPr/>
          <p:nvPr/>
        </p:nvCxnSpPr>
        <p:spPr>
          <a:xfrm rot="10800000">
            <a:off x="2771775" y="5229225"/>
            <a:ext cx="719137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23850" y="381000"/>
            <a:ext cx="84963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II.1.5.1. De aard van het spatio-temporele verband.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Contingentie is belangrijker dan contiguïteit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contiguïteit: 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samen voorkomen in tijd en ruimte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Associationisme / Pavlov (fysiologisch)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/>
              <a:t>c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ontingentie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samen voorkomen én niet samen voorkomen 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= co-variatie</a:t>
            </a:r>
            <a:endParaRPr/>
          </a:p>
          <a:p>
            <a:pPr marL="609600" lvl="0" indent="-6096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* logisch of statistisch verband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>
            <a:spLocks noGrp="1"/>
          </p:cNvSpPr>
          <p:nvPr>
            <p:ph type="body" idx="1"/>
          </p:nvPr>
        </p:nvSpPr>
        <p:spPr>
          <a:xfrm>
            <a:off x="611187" y="260350"/>
            <a:ext cx="7772400" cy="597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II.1.5.3. De manier waarop het verband wordt gerealiseerd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voorwaarts, simultaan, achterwaarts: Start 		CS voor, samen met, of na start US =&gt; 						achterwaarts kleiner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tijd tussen einde CS en start US (ISI) =&gt;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(meestal) afname KC als ISI stijgt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>
            <a:spLocks noGrp="1"/>
          </p:cNvSpPr>
          <p:nvPr>
            <p:ph type="body" idx="1"/>
          </p:nvPr>
        </p:nvSpPr>
        <p:spPr>
          <a:xfrm>
            <a:off x="674550" y="466567"/>
            <a:ext cx="41169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Noteer in één minuut de belangrijkste dingen die je tijdens deze les hebt geleerd.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65" name="Google Shape;365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905500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3">
            <a:hlinkClick r:id="rId5"/>
          </p:cNvPr>
          <p:cNvSpPr/>
          <p:nvPr/>
        </p:nvSpPr>
        <p:spPr>
          <a:xfrm>
            <a:off x="0" y="6942667"/>
            <a:ext cx="12600" cy="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4825" y="0"/>
            <a:ext cx="4276725" cy="626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190500" y="620712"/>
            <a:ext cx="88392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Vierveldentabel: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		US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</a:t>
            </a:r>
            <a:r>
              <a:rPr lang="en-US" sz="2800"/>
              <a:t> 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aanw.	    afw.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aanw	  a                b	=&gt; P(US/CS)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CS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afw      c                d	=&gt; P(US/~CS)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contingentie: </a:t>
            </a: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P(US/CS) – P(US/~CS)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          = (a/a+b) – (c/c+d)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pos. conting.: P(US/CS) &gt; P(US/~CS) (vb. Roken-kanker)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neg. conting.: P(US/CS) &lt; P(US/~CS) (vb. Bew.-kanker)</a:t>
            </a:r>
            <a:endParaRPr/>
          </a:p>
        </p:txBody>
      </p:sp>
      <p:cxnSp>
        <p:nvCxnSpPr>
          <p:cNvPr id="105" name="Google Shape;105;p16"/>
          <p:cNvCxnSpPr/>
          <p:nvPr/>
        </p:nvCxnSpPr>
        <p:spPr>
          <a:xfrm>
            <a:off x="1969562" y="2179100"/>
            <a:ext cx="3276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6" name="Google Shape;106;p16"/>
          <p:cNvCxnSpPr/>
          <p:nvPr/>
        </p:nvCxnSpPr>
        <p:spPr>
          <a:xfrm>
            <a:off x="2549688" y="1561525"/>
            <a:ext cx="0" cy="1981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7" name="Google Shape;107;p16"/>
          <p:cNvSpPr/>
          <p:nvPr/>
        </p:nvSpPr>
        <p:spPr>
          <a:xfrm rot="2039937">
            <a:off x="2502086" y="2504469"/>
            <a:ext cx="2392263" cy="862017"/>
          </a:xfrm>
          <a:prstGeom prst="ellipse">
            <a:avLst/>
          </a:prstGeom>
          <a:noFill/>
          <a:ln w="25400" cap="flat" cmpd="sng">
            <a:solidFill>
              <a:srgbClr val="0095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6"/>
          <p:cNvSpPr/>
          <p:nvPr/>
        </p:nvSpPr>
        <p:spPr>
          <a:xfrm rot="8459743">
            <a:off x="2411675" y="2505329"/>
            <a:ext cx="2392360" cy="860454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04800" y="304800"/>
            <a:ext cx="88392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Oefenvraag 10:  De volgende proefbeurten worden aangeboden: 5 A+, 5A-, 5 USonly, nooit beide afwezig. Wat is de contingentie tussen A en de US?: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LcParenBoth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LcParenBoth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.50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LcParenBoth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-.50</a:t>
            </a:r>
            <a:endParaRPr/>
          </a:p>
          <a:p>
            <a:pPr marL="609600" lvl="0" indent="-609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lphaLcParenBoth"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pic>
        <p:nvPicPr>
          <p:cNvPr id="114" name="Google Shape;114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95287" y="333375"/>
            <a:ext cx="813435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Evidentie voor rol contingentie: contingentie bepaalt type van verandering in gedrag</a:t>
            </a:r>
            <a:endParaRPr/>
          </a:p>
        </p:txBody>
      </p:sp>
      <p:pic>
        <p:nvPicPr>
          <p:cNvPr id="121" name="Google Shape;121;p18" descr="FIG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1752600"/>
            <a:ext cx="7370762" cy="458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685800" y="304800"/>
            <a:ext cx="77724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Hoe contingentie bepalen? (situaties afbakenen)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/cs  us   /   cs     us   /   cs    us/   cs    us/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/cs  us/     /cs  /  us   /   cs/   us  / cs/   us/</a:t>
            </a:r>
            <a:endParaRPr sz="2800" b="0" i="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(a/(a+b)) – (c/(c+d))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Opdeling A: </a:t>
            </a: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4/4 – 0/0 = 1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Opdeling B: </a:t>
            </a:r>
            <a:r>
              <a:rPr lang="en-US" sz="2800" b="0" i="0" u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Δ</a:t>
            </a:r>
            <a:r>
              <a:rPr lang="en-US" sz="2800" b="0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=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1/4 – 3/4 = - .50 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=&gt;Arbitraire tijdseenheid =&gt; contingentie = arbitrair</a:t>
            </a:r>
            <a:endParaRPr/>
          </a:p>
          <a:p>
            <a:pPr marL="60960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</p:txBody>
      </p:sp>
      <p:cxnSp>
        <p:nvCxnSpPr>
          <p:cNvPr id="127" name="Google Shape;127;p19"/>
          <p:cNvCxnSpPr/>
          <p:nvPr/>
        </p:nvCxnSpPr>
        <p:spPr>
          <a:xfrm>
            <a:off x="990600" y="2133600"/>
            <a:ext cx="70866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28" name="Google Shape;128;p19"/>
          <p:cNvCxnSpPr/>
          <p:nvPr/>
        </p:nvCxnSpPr>
        <p:spPr>
          <a:xfrm>
            <a:off x="990600" y="3124200"/>
            <a:ext cx="7086600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29" name="Google Shape;129;p19"/>
          <p:cNvSpPr txBox="1"/>
          <p:nvPr/>
        </p:nvSpPr>
        <p:spPr>
          <a:xfrm>
            <a:off x="533400" y="1905000"/>
            <a:ext cx="4048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533400" y="2895600"/>
            <a:ext cx="4048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104174" y="259300"/>
            <a:ext cx="88854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Conditionele contingentie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belangrijker dan contingentie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 Evidentie dat niet enkel contingentie telt: cue competition (competitie tussen CSn)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*Overshadowing: 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	°AX+ vs. X+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°saillantie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marL="342900" lvl="0" indent="-342900" algn="l" rtl="0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*Blokkering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°A+ en AX+ vs. enkel AX+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°A « blokkeert leren » over X-US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=&gt; contingentie is niet voldoende: </a:t>
            </a:r>
            <a:r>
              <a:rPr lang="en-US" sz="28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redundantie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telt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°voorbeeld rebranding: Package + Brandname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 descr="http://www.dezondag.be/wp-content/uploads/2015/09/715a67f6cbec2ca08329ad800b71b5bbd1d4df7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69862"/>
            <a:ext cx="4391025" cy="64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5364162" y="765175"/>
            <a:ext cx="3462337" cy="526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AB+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A=gouden verpakking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B=brandname “raider”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= product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AX+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A=gouden verpakking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X=brandname “twix”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= product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2201</Words>
  <Application>Microsoft Office PowerPoint</Application>
  <PresentationFormat>Diavoorstelling (4:3)</PresentationFormat>
  <Paragraphs>290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5" baseType="lpstr">
      <vt:lpstr>Arial</vt:lpstr>
      <vt:lpstr>Noto Sans Symbols</vt:lpstr>
      <vt:lpstr>Times New Roman</vt:lpstr>
      <vt:lpstr>Standaardontwerp</vt:lpstr>
      <vt:lpstr>Overzicht cursus: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Overzicht cursus:</dc:title>
  <dc:creator>Jan De Houwer</dc:creator>
  <cp:lastModifiedBy>Jan De Houwer</cp:lastModifiedBy>
  <cp:revision>1</cp:revision>
  <dcterms:modified xsi:type="dcterms:W3CDTF">2020-03-10T10:44:16Z</dcterms:modified>
</cp:coreProperties>
</file>