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70"/>
  </p:notesMasterIdLst>
  <p:sldIdLst>
    <p:sldId id="256" r:id="rId3"/>
    <p:sldId id="257" r:id="rId4"/>
    <p:sldId id="258" r:id="rId5"/>
    <p:sldId id="259" r:id="rId6"/>
    <p:sldId id="260" r:id="rId7"/>
    <p:sldId id="261" r:id="rId8"/>
    <p:sldId id="262" r:id="rId9"/>
    <p:sldId id="263" r:id="rId10"/>
    <p:sldId id="264" r:id="rId11"/>
    <p:sldId id="265" r:id="rId12"/>
    <p:sldId id="32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24"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Lst>
  <p:sldSz cx="9144000" cy="5143500" type="screen16x9"/>
  <p:notesSz cx="6858000" cy="9144000"/>
  <p:embeddedFontLst>
    <p:embeddedFont>
      <p:font typeface="Proxima Nova Semibold" panose="020B0604020202020204" charset="0"/>
      <p:regular r:id="rId71"/>
      <p:bold r:id="rId72"/>
      <p:italic r:id="rId73"/>
      <p:boldItalic r:id="rId74"/>
    </p:embeddedFont>
    <p:embeddedFont>
      <p:font typeface="Calibri" panose="020F0502020204030204" pitchFamily="34" charset="0"/>
      <p:regular r:id="rId75"/>
      <p:bold r:id="rId76"/>
      <p:italic r:id="rId77"/>
      <p:boldItalic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63636" autoAdjust="0"/>
  </p:normalViewPr>
  <p:slideViewPr>
    <p:cSldViewPr snapToGrid="0">
      <p:cViewPr varScale="1">
        <p:scale>
          <a:sx n="74" d="100"/>
          <a:sy n="74" d="100"/>
        </p:scale>
        <p:origin x="171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font" Target="fonts/font4.fntdata"/><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font" Target="fonts/font7.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2.fntdata"/><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3.fntdata"/><Relationship Id="rId78" Type="http://schemas.openxmlformats.org/officeDocument/2006/relationships/font" Target="fonts/font8.fntdata"/><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6.fntdata"/><Relationship Id="rId7" Type="http://schemas.openxmlformats.org/officeDocument/2006/relationships/slide" Target="slides/slide5.xml"/><Relationship Id="rId71" Type="http://schemas.openxmlformats.org/officeDocument/2006/relationships/font" Target="fonts/font1.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2afe38b6e_2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miter lim="524288"/>
            <a:headEnd type="none" w="sm" len="sm"/>
            <a:tailEnd type="none" w="sm" len="sm"/>
          </a:ln>
        </p:spPr>
      </p:sp>
      <p:sp>
        <p:nvSpPr>
          <p:cNvPr id="105" name="Google Shape;105;g82afe38b6e_2_53:notes"/>
          <p:cNvSpPr txBox="1"/>
          <p:nvPr/>
        </p:nvSpPr>
        <p:spPr>
          <a:xfrm>
            <a:off x="685493" y="4342944"/>
            <a:ext cx="5487013" cy="4114592"/>
          </a:xfrm>
          <a:prstGeom prst="rect">
            <a:avLst/>
          </a:prstGeom>
          <a:noFill/>
          <a:ln>
            <a:noFill/>
          </a:ln>
        </p:spPr>
        <p:txBody>
          <a:bodyPr spcFirstLastPara="1" wrap="square" lIns="84775" tIns="44075" rIns="84775" bIns="4407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p:txBody>
      </p:sp>
      <p:sp>
        <p:nvSpPr>
          <p:cNvPr id="106" name="Google Shape;106;g82afe38b6e_2_53:notes"/>
          <p:cNvSpPr txBox="1">
            <a:spLocks noGrp="1"/>
          </p:cNvSpPr>
          <p:nvPr>
            <p:ph type="body" idx="1"/>
          </p:nvPr>
        </p:nvSpPr>
        <p:spPr>
          <a:xfrm>
            <a:off x="685493" y="4342944"/>
            <a:ext cx="5485479" cy="4113174"/>
          </a:xfrm>
          <a:prstGeom prst="rect">
            <a:avLst/>
          </a:prstGeom>
          <a:noFill/>
          <a:ln>
            <a:noFill/>
          </a:ln>
        </p:spPr>
        <p:txBody>
          <a:bodyPr spcFirstLastPara="1" wrap="square" lIns="86100" tIns="86100" rIns="86100" bIns="861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82afe38b6e_2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miter lim="524288"/>
            <a:headEnd type="none" w="sm" len="sm"/>
            <a:tailEnd type="none" w="sm" len="sm"/>
          </a:ln>
        </p:spPr>
      </p:sp>
      <p:sp>
        <p:nvSpPr>
          <p:cNvPr id="309" name="Google Shape;309;g82afe38b6e_2_249:notes"/>
          <p:cNvSpPr txBox="1"/>
          <p:nvPr/>
        </p:nvSpPr>
        <p:spPr>
          <a:xfrm>
            <a:off x="685493" y="4342944"/>
            <a:ext cx="5487013" cy="4114592"/>
          </a:xfrm>
          <a:prstGeom prst="rect">
            <a:avLst/>
          </a:prstGeom>
          <a:noFill/>
          <a:ln>
            <a:noFill/>
          </a:ln>
        </p:spPr>
        <p:txBody>
          <a:bodyPr spcFirstLastPara="1" wrap="square" lIns="84775" tIns="44075" rIns="84775" bIns="4407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p:txBody>
      </p:sp>
      <p:sp>
        <p:nvSpPr>
          <p:cNvPr id="310" name="Google Shape;310;g82afe38b6e_2_249:notes"/>
          <p:cNvSpPr txBox="1">
            <a:spLocks noGrp="1"/>
          </p:cNvSpPr>
          <p:nvPr>
            <p:ph type="body" idx="1"/>
          </p:nvPr>
        </p:nvSpPr>
        <p:spPr>
          <a:xfrm>
            <a:off x="685493" y="4342944"/>
            <a:ext cx="5485479" cy="4113174"/>
          </a:xfrm>
          <a:prstGeom prst="rect">
            <a:avLst/>
          </a:prstGeom>
          <a:noFill/>
          <a:ln>
            <a:noFill/>
          </a:ln>
        </p:spPr>
        <p:txBody>
          <a:bodyPr spcFirstLastPara="1" wrap="square" lIns="86100" tIns="86100" rIns="86100" bIns="861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82afe38b6e_2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miter lim="524288"/>
            <a:headEnd type="none" w="sm" len="sm"/>
            <a:tailEnd type="none" w="sm" len="sm"/>
          </a:ln>
        </p:spPr>
      </p:sp>
      <p:sp>
        <p:nvSpPr>
          <p:cNvPr id="315" name="Google Shape;315;g82afe38b6e_2_254:notes"/>
          <p:cNvSpPr/>
          <p:nvPr/>
        </p:nvSpPr>
        <p:spPr>
          <a:xfrm>
            <a:off x="685493" y="4342944"/>
            <a:ext cx="5487014" cy="411459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6100" tIns="43050" rIns="86100" bIns="43050"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en" sz="1700" b="0" i="0" u="none" strike="noStrike" cap="none">
                <a:solidFill>
                  <a:srgbClr val="000000"/>
                </a:solidFill>
                <a:latin typeface="Calibri"/>
                <a:ea typeface="Calibri"/>
                <a:cs typeface="Calibri"/>
                <a:sym typeface="Calibri"/>
              </a:rPr>
              <a:t>Contingency is more important than contiguity Just as the contingency between a CS and a US is determined by the difference between the probabilities of the US given the CS [p(US/CS)] and the probabilities of the US given the absence of the CS [p(US/~CS)], the contingency between an R and a Sr is determined by the difference between the probabilities of the Sr given that the R was posed [p(Sr/R)] and the probabilities of the Sr when R was not performed [p(Sr/~R)]. Operant conditioning strongly depends on the degree to which p(Sr/R) differs from p(Sr/~R).</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Calibri"/>
              <a:buNone/>
            </a:pPr>
            <a:endParaRPr sz="1700" b="0" i="0" u="none" strike="noStrike" cap="none">
              <a:solidFill>
                <a:srgbClr val="000000"/>
              </a:solidFill>
              <a:latin typeface="Calibri"/>
              <a:ea typeface="Calibri"/>
              <a:cs typeface="Calibri"/>
              <a:sym typeface="Calibri"/>
            </a:endParaRPr>
          </a:p>
          <a:p>
            <a:pPr marL="0" marR="0" lvl="0" indent="-107950" algn="l" rtl="0">
              <a:lnSpc>
                <a:spcPct val="100000"/>
              </a:lnSpc>
              <a:spcBef>
                <a:spcPts val="0"/>
              </a:spcBef>
              <a:spcAft>
                <a:spcPts val="0"/>
              </a:spcAft>
              <a:buClr>
                <a:srgbClr val="000000"/>
              </a:buClr>
              <a:buSzPts val="1700"/>
              <a:buFont typeface="Calibri"/>
              <a:buAutoNum type="alphaLcParenR"/>
            </a:pPr>
            <a:r>
              <a:rPr lang="en" sz="1700" b="0" i="0" u="none" strike="noStrike" cap="none">
                <a:solidFill>
                  <a:srgbClr val="000000"/>
                </a:solidFill>
                <a:latin typeface="Calibri"/>
                <a:ea typeface="Calibri"/>
                <a:cs typeface="Calibri"/>
                <a:sym typeface="Calibri"/>
              </a:rPr>
              <a:t>The fact that animals are very sensitive to the degree of contingency between an R and a Sr is evident from a study by Hammond (1980) in rats. The duration of the experimental session was artificially divided into periods of 1 second. Within each period, the rat could either press the lever or not, obtaining food (Sr) with a probability of 0.05. In other words, out of 20 responses, only one was rewarded. However, food was never administered when the rat did not press the lever, so p(Sr/R) = 0.05 and p(Sr/~R) = 0.00.</a:t>
            </a:r>
            <a:endParaRPr sz="1300" b="0" i="0" u="none" strike="noStrike" cap="none">
              <a:solidFill>
                <a:srgbClr val="000000"/>
              </a:solidFill>
              <a:latin typeface="Arial"/>
              <a:ea typeface="Arial"/>
              <a:cs typeface="Arial"/>
              <a:sym typeface="Arial"/>
            </a:endParaRPr>
          </a:p>
        </p:txBody>
      </p:sp>
      <p:sp>
        <p:nvSpPr>
          <p:cNvPr id="316" name="Google Shape;316;g82afe38b6e_2_254:notes"/>
          <p:cNvSpPr/>
          <p:nvPr/>
        </p:nvSpPr>
        <p:spPr>
          <a:xfrm>
            <a:off x="3884462" y="8685889"/>
            <a:ext cx="2972004" cy="45670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4775" tIns="44075" rIns="84775" bIns="44075" anchor="b" anchorCtr="0">
            <a:noAutofit/>
          </a:bodyPr>
          <a:lstStyle/>
          <a:p>
            <a:pPr marL="0" marR="0" lvl="0" indent="0" algn="r" rtl="0">
              <a:lnSpc>
                <a:spcPct val="100000"/>
              </a:lnSpc>
              <a:spcBef>
                <a:spcPts val="0"/>
              </a:spcBef>
              <a:spcAft>
                <a:spcPts val="0"/>
              </a:spcAft>
              <a:buClr>
                <a:srgbClr val="000000"/>
              </a:buClr>
              <a:buSzPts val="1700"/>
              <a:buFont typeface="Calibri"/>
              <a:buNone/>
            </a:pPr>
            <a:fld id="{00000000-1234-1234-1234-123412341234}" type="slidenum">
              <a:rPr lang="en" sz="1700" b="0" i="0" u="none" strike="noStrike" cap="none">
                <a:solidFill>
                  <a:srgbClr val="000000"/>
                </a:solidFill>
                <a:latin typeface="Calibri"/>
                <a:ea typeface="Calibri"/>
                <a:cs typeface="Calibri"/>
                <a:sym typeface="Calibri"/>
              </a:rPr>
              <a:t>12</a:t>
            </a:fld>
            <a:endParaRPr sz="1300" b="0" i="0" u="none" strike="noStrike" cap="none">
              <a:solidFill>
                <a:srgbClr val="000000"/>
              </a:solidFill>
              <a:latin typeface="Arial"/>
              <a:ea typeface="Arial"/>
              <a:cs typeface="Arial"/>
              <a:sym typeface="Arial"/>
            </a:endParaRPr>
          </a:p>
        </p:txBody>
      </p:sp>
      <p:sp>
        <p:nvSpPr>
          <p:cNvPr id="317" name="Google Shape;317;g82afe38b6e_2_254:notes"/>
          <p:cNvSpPr txBox="1">
            <a:spLocks noGrp="1"/>
          </p:cNvSpPr>
          <p:nvPr>
            <p:ph type="body" idx="1"/>
          </p:nvPr>
        </p:nvSpPr>
        <p:spPr>
          <a:xfrm>
            <a:off x="685493" y="4342944"/>
            <a:ext cx="5485479" cy="41131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700"/>
              <a:buNone/>
            </a:pPr>
            <a:r>
              <a:rPr lang="en" sz="1300" dirty="0"/>
              <a:t>Contingency is more important than contiguity. Just as the contingency between a CS and a US is determined by the difference between the probabilities of the US given the CS [p(US/CS)] and the probabilities of the US given the absence of the CS [p(US/~CS)], the contingency between an R and a Sr is determined by the difference between the probabilities of the Sr given that the R was </a:t>
            </a:r>
            <a:r>
              <a:rPr lang="en" sz="1300" dirty="0" smtClean="0"/>
              <a:t>emitted [p(Sr/R</a:t>
            </a:r>
            <a:r>
              <a:rPr lang="en" sz="1300" dirty="0"/>
              <a:t>)] and the probabilities of the Sr when R was not </a:t>
            </a:r>
            <a:r>
              <a:rPr lang="en" sz="1300" dirty="0" smtClean="0"/>
              <a:t>emitted</a:t>
            </a:r>
            <a:r>
              <a:rPr lang="en" sz="1300" baseline="0" dirty="0" smtClean="0"/>
              <a:t> </a:t>
            </a:r>
            <a:r>
              <a:rPr lang="en" sz="1300" dirty="0" smtClean="0"/>
              <a:t>[p(Sr</a:t>
            </a:r>
            <a:r>
              <a:rPr lang="en" sz="1300" dirty="0"/>
              <a:t>/~R)]. Operant conditioning strongly depends on the degree to which p(Sr/R) differs from p(Sr/~R). </a:t>
            </a:r>
            <a:endParaRPr sz="1300" dirty="0"/>
          </a:p>
          <a:p>
            <a:pPr marL="0" lvl="0" indent="0" algn="l" rtl="0">
              <a:lnSpc>
                <a:spcPct val="100000"/>
              </a:lnSpc>
              <a:spcBef>
                <a:spcPts val="0"/>
              </a:spcBef>
              <a:spcAft>
                <a:spcPts val="0"/>
              </a:spcAft>
              <a:buSzPts val="1700"/>
              <a:buNone/>
            </a:pPr>
            <a:endParaRPr sz="1300" dirty="0"/>
          </a:p>
          <a:p>
            <a:pPr marL="0" lvl="0" indent="0" algn="l" rtl="0">
              <a:lnSpc>
                <a:spcPct val="100000"/>
              </a:lnSpc>
              <a:spcBef>
                <a:spcPts val="0"/>
              </a:spcBef>
              <a:spcAft>
                <a:spcPts val="0"/>
              </a:spcAft>
              <a:buSzPts val="1700"/>
              <a:buNone/>
            </a:pPr>
            <a:r>
              <a:rPr lang="en" sz="1300" dirty="0"/>
              <a:t>The fact that animals are very sensitive to the degree of contingency between an R and a Sr is evident from a study by Hammond (1980) in rats. The duration of the experimental session was artificially divided into periods of 1 second. Within each period, the rat could either press the lever or not, obtaining food (Sr) with a probability of 0.05. In other words, out of 20 responses, only one was </a:t>
            </a:r>
            <a:r>
              <a:rPr lang="en" sz="1300" dirty="0" smtClean="0"/>
              <a:t>reinforced. </a:t>
            </a:r>
            <a:r>
              <a:rPr lang="en" sz="1300" dirty="0"/>
              <a:t>However, food was never administered when the rat did not press the lever, so p(Sr/R) = 0.05 and p(Sr/~R) = 0.00. </a:t>
            </a:r>
            <a:endParaRPr sz="1300" dirty="0"/>
          </a:p>
          <a:p>
            <a:pPr marL="0" lvl="0" indent="0" algn="l" rtl="0">
              <a:lnSpc>
                <a:spcPct val="100000"/>
              </a:lnSpc>
              <a:spcBef>
                <a:spcPts val="0"/>
              </a:spcBef>
              <a:spcAft>
                <a:spcPts val="0"/>
              </a:spcAft>
              <a:buSzPts val="1100"/>
              <a:buNone/>
            </a:pPr>
            <a:endParaRPr sz="13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82afe38b6e_2_261:notes"/>
          <p:cNvSpPr>
            <a:spLocks noGrp="1" noRot="1" noChangeAspect="1"/>
          </p:cNvSpPr>
          <p:nvPr>
            <p:ph type="sldImg" idx="2"/>
          </p:nvPr>
        </p:nvSpPr>
        <p:spPr>
          <a:xfrm>
            <a:off x="381000" y="898525"/>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miter lim="524288"/>
            <a:headEnd type="none" w="sm" len="sm"/>
            <a:tailEnd type="none" w="sm" len="sm"/>
          </a:ln>
        </p:spPr>
      </p:sp>
      <p:sp>
        <p:nvSpPr>
          <p:cNvPr id="323" name="Google Shape;323;g82afe38b6e_2_261:notes"/>
          <p:cNvSpPr/>
          <p:nvPr/>
        </p:nvSpPr>
        <p:spPr>
          <a:xfrm>
            <a:off x="685493" y="4342944"/>
            <a:ext cx="5487014" cy="411459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6100" tIns="43050" rIns="86100" bIns="43050" anchor="t" anchorCtr="0">
            <a:noAutofit/>
          </a:bodyPr>
          <a:lstStyle/>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Thus, there was a positive contingency, although minimal, between lever pressing and obtaining food. Under these conditions, the frequency of R still increased. However, when Hammond set the probability of food without a response equal to 0.05 (in other words) once p(Sr/R) = p(Sr/~R) the rats stopped pressing the lever. It was as if they 'understood' that food was administered equally often. This shows that the frequency of behavior depends on the nature of the relationship between an R and Sr (namely, the contingency between behavior and consequences).</a:t>
            </a:r>
            <a:endParaRPr sz="1300" b="0" i="0" u="none" strike="noStrike" cap="none">
              <a:solidFill>
                <a:srgbClr val="000000"/>
              </a:solidFill>
              <a:latin typeface="Arial"/>
              <a:ea typeface="Arial"/>
              <a:cs typeface="Arial"/>
              <a:sym typeface="Arial"/>
            </a:endParaRPr>
          </a:p>
        </p:txBody>
      </p:sp>
      <p:sp>
        <p:nvSpPr>
          <p:cNvPr id="324" name="Google Shape;324;g82afe38b6e_2_261:notes"/>
          <p:cNvSpPr/>
          <p:nvPr/>
        </p:nvSpPr>
        <p:spPr>
          <a:xfrm>
            <a:off x="3884462" y="8685889"/>
            <a:ext cx="2972004" cy="45670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4775" tIns="44075" rIns="84775" bIns="44075" anchor="b" anchorCtr="0">
            <a:noAutofit/>
          </a:bodyPr>
          <a:lstStyle/>
          <a:p>
            <a:pPr marL="0" marR="0" lvl="0" indent="0" algn="r" rtl="0">
              <a:lnSpc>
                <a:spcPct val="100000"/>
              </a:lnSpc>
              <a:spcBef>
                <a:spcPts val="0"/>
              </a:spcBef>
              <a:spcAft>
                <a:spcPts val="0"/>
              </a:spcAft>
              <a:buClr>
                <a:srgbClr val="000000"/>
              </a:buClr>
              <a:buSzPts val="1700"/>
              <a:buFont typeface="Calibri"/>
              <a:buNone/>
            </a:pPr>
            <a:fld id="{00000000-1234-1234-1234-123412341234}" type="slidenum">
              <a:rPr lang="en" sz="1700" b="0" i="0" u="none" strike="noStrike" cap="none">
                <a:solidFill>
                  <a:srgbClr val="000000"/>
                </a:solidFill>
                <a:latin typeface="Calibri"/>
                <a:ea typeface="Calibri"/>
                <a:cs typeface="Calibri"/>
                <a:sym typeface="Calibri"/>
              </a:rPr>
              <a:t>13</a:t>
            </a:fld>
            <a:endParaRPr sz="1300" b="0" i="0" u="none" strike="noStrike" cap="none">
              <a:solidFill>
                <a:srgbClr val="000000"/>
              </a:solidFill>
              <a:latin typeface="Arial"/>
              <a:ea typeface="Arial"/>
              <a:cs typeface="Arial"/>
              <a:sym typeface="Arial"/>
            </a:endParaRPr>
          </a:p>
        </p:txBody>
      </p:sp>
      <p:sp>
        <p:nvSpPr>
          <p:cNvPr id="325" name="Google Shape;325;g82afe38b6e_2_261:notes"/>
          <p:cNvSpPr txBox="1">
            <a:spLocks noGrp="1"/>
          </p:cNvSpPr>
          <p:nvPr>
            <p:ph type="body" idx="1"/>
          </p:nvPr>
        </p:nvSpPr>
        <p:spPr>
          <a:xfrm>
            <a:off x="685493" y="4342944"/>
            <a:ext cx="5485479" cy="41131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700"/>
              <a:buNone/>
            </a:pPr>
            <a:r>
              <a:rPr lang="en" sz="1300" dirty="0"/>
              <a:t>Thus, there was a positive contingency, although minimal, between lever pressing and obtaining food. Under these conditions, the frequency of R still increased. However, when Hammond set the probability of food without a response equal to 0.05 (in other words) once p(Sr/R) = p(Sr/~R) the rats stopped pressing the lever. It was as if they 'understood' that food was administered equally often. This shows that the frequency of behavior depends on the nature of the relationship between an R and Sr (namely, the contingency between behavior and consequences). </a:t>
            </a:r>
            <a:endParaRPr sz="1300" dirty="0"/>
          </a:p>
          <a:p>
            <a:pPr marL="0" lvl="0" indent="0" algn="l" rtl="0">
              <a:lnSpc>
                <a:spcPct val="100000"/>
              </a:lnSpc>
              <a:spcBef>
                <a:spcPts val="0"/>
              </a:spcBef>
              <a:spcAft>
                <a:spcPts val="0"/>
              </a:spcAft>
              <a:buSzPts val="1100"/>
              <a:buNone/>
            </a:pPr>
            <a:endParaRPr sz="13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82afe38b6e_2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miter lim="524288"/>
            <a:headEnd type="none" w="sm" len="sm"/>
            <a:tailEnd type="none" w="sm" len="sm"/>
          </a:ln>
        </p:spPr>
      </p:sp>
      <p:sp>
        <p:nvSpPr>
          <p:cNvPr id="343" name="Google Shape;343;g82afe38b6e_2_280:notes"/>
          <p:cNvSpPr/>
          <p:nvPr/>
        </p:nvSpPr>
        <p:spPr>
          <a:xfrm>
            <a:off x="685493" y="4342944"/>
            <a:ext cx="5487014" cy="411459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6100" tIns="43050" rIns="86100" bIns="43050" anchor="t" anchorCtr="0">
            <a:noAutofit/>
          </a:bodyPr>
          <a:lstStyle/>
          <a:p>
            <a:pPr marL="215900" marR="0" lvl="0" indent="0" algn="l" rtl="0">
              <a:lnSpc>
                <a:spcPct val="100000"/>
              </a:lnSpc>
              <a:spcBef>
                <a:spcPts val="0"/>
              </a:spcBef>
              <a:spcAft>
                <a:spcPts val="0"/>
              </a:spcAft>
              <a:buClr>
                <a:srgbClr val="000000"/>
              </a:buClr>
              <a:buSzPts val="1700"/>
              <a:buFont typeface="Calibri"/>
              <a:buNone/>
            </a:pPr>
            <a:endParaRPr sz="1700" b="0" i="0" u="none" strike="noStrike" cap="none">
              <a:solidFill>
                <a:srgbClr val="000000"/>
              </a:solidFill>
              <a:latin typeface="Calibri"/>
              <a:ea typeface="Calibri"/>
              <a:cs typeface="Calibri"/>
              <a:sym typeface="Calibri"/>
            </a:endParaRPr>
          </a:p>
          <a:p>
            <a:pPr marL="215900" marR="0" lvl="0" indent="-107950" algn="l" rtl="0">
              <a:lnSpc>
                <a:spcPct val="100000"/>
              </a:lnSpc>
              <a:spcBef>
                <a:spcPts val="0"/>
              </a:spcBef>
              <a:spcAft>
                <a:spcPts val="0"/>
              </a:spcAft>
              <a:buClr>
                <a:srgbClr val="000000"/>
              </a:buClr>
              <a:buSzPts val="1700"/>
              <a:buFont typeface="Calibri"/>
              <a:buAutoNum type="arabicPeriod"/>
            </a:pPr>
            <a:r>
              <a:rPr lang="en" sz="1700" b="0" i="0" u="none" strike="noStrike" cap="none">
                <a:solidFill>
                  <a:srgbClr val="000000"/>
                </a:solidFill>
                <a:latin typeface="Calibri"/>
                <a:ea typeface="Calibri"/>
                <a:cs typeface="Calibri"/>
                <a:sym typeface="Calibri"/>
              </a:rPr>
              <a:t>If the Sr is a positive stimulus, then </a:t>
            </a:r>
            <a:r>
              <a:rPr lang="en" sz="1700" b="1" i="0" u="none" strike="noStrike" cap="none">
                <a:solidFill>
                  <a:srgbClr val="000000"/>
                </a:solidFill>
                <a:latin typeface="Calibri"/>
                <a:ea typeface="Calibri"/>
                <a:cs typeface="Calibri"/>
                <a:sym typeface="Calibri"/>
              </a:rPr>
              <a:t>positive contingency </a:t>
            </a:r>
            <a:r>
              <a:rPr lang="en" sz="1700" b="0" i="0" u="none" strike="noStrike" cap="none">
                <a:solidFill>
                  <a:srgbClr val="000000"/>
                </a:solidFill>
                <a:latin typeface="Calibri"/>
                <a:ea typeface="Calibri"/>
                <a:cs typeface="Calibri"/>
                <a:sym typeface="Calibri"/>
              </a:rPr>
              <a:t>between the R and the Sr will lead to an increase in frequency of behavior (reinforcement as effect) while negative contingency between R and Sr leads to a decrease in frequency of behavior (punishment as effect).</a:t>
            </a:r>
            <a:endParaRPr sz="1300" b="0" i="0" u="none" strike="noStrike" cap="none">
              <a:solidFill>
                <a:srgbClr val="000000"/>
              </a:solidFill>
              <a:latin typeface="Arial"/>
              <a:ea typeface="Arial"/>
              <a:cs typeface="Arial"/>
              <a:sym typeface="Arial"/>
            </a:endParaRPr>
          </a:p>
          <a:p>
            <a:pPr marL="215900" marR="0" lvl="0" indent="0" algn="l" rtl="0">
              <a:lnSpc>
                <a:spcPct val="100000"/>
              </a:lnSpc>
              <a:spcBef>
                <a:spcPts val="0"/>
              </a:spcBef>
              <a:spcAft>
                <a:spcPts val="0"/>
              </a:spcAft>
              <a:buClr>
                <a:srgbClr val="000000"/>
              </a:buClr>
              <a:buSzPts val="1700"/>
              <a:buFont typeface="Calibri"/>
              <a:buNone/>
            </a:pPr>
            <a:endParaRPr sz="1700" b="0" i="0" u="none" strike="noStrike" cap="none">
              <a:solidFill>
                <a:srgbClr val="000000"/>
              </a:solidFill>
              <a:latin typeface="Calibri"/>
              <a:ea typeface="Calibri"/>
              <a:cs typeface="Calibri"/>
              <a:sym typeface="Calibri"/>
            </a:endParaRPr>
          </a:p>
          <a:p>
            <a:pPr marL="215900" marR="0" lvl="0" indent="-107950" algn="l" rtl="0">
              <a:lnSpc>
                <a:spcPct val="100000"/>
              </a:lnSpc>
              <a:spcBef>
                <a:spcPts val="0"/>
              </a:spcBef>
              <a:spcAft>
                <a:spcPts val="0"/>
              </a:spcAft>
              <a:buClr>
                <a:srgbClr val="000000"/>
              </a:buClr>
              <a:buSzPts val="1700"/>
              <a:buFont typeface="Calibri"/>
              <a:buAutoNum type="arabicPeriod"/>
            </a:pPr>
            <a:r>
              <a:rPr lang="en" sz="1700" b="0" i="0" u="none" strike="noStrike" cap="none">
                <a:solidFill>
                  <a:srgbClr val="000000"/>
                </a:solidFill>
                <a:latin typeface="Calibri"/>
                <a:ea typeface="Calibri"/>
                <a:cs typeface="Calibri"/>
                <a:sym typeface="Calibri"/>
              </a:rPr>
              <a:t>When Sr is a negative stimulus, a </a:t>
            </a:r>
            <a:r>
              <a:rPr lang="en" sz="1700" b="1" i="0" u="none" strike="noStrike" cap="none">
                <a:solidFill>
                  <a:srgbClr val="000000"/>
                </a:solidFill>
                <a:latin typeface="Calibri"/>
                <a:ea typeface="Calibri"/>
                <a:cs typeface="Calibri"/>
                <a:sym typeface="Calibri"/>
              </a:rPr>
              <a:t>positive relationship </a:t>
            </a:r>
            <a:r>
              <a:rPr lang="en" sz="1700" b="0" i="0" u="none" strike="noStrike" cap="none">
                <a:solidFill>
                  <a:srgbClr val="000000"/>
                </a:solidFill>
                <a:latin typeface="Calibri"/>
                <a:ea typeface="Calibri"/>
                <a:cs typeface="Calibri"/>
                <a:sym typeface="Calibri"/>
              </a:rPr>
              <a:t>between R and Sr will lead to punishment while a negative relationship between R and Sr will lead to reinforcement.</a:t>
            </a:r>
            <a:endParaRPr sz="1300" b="0" i="0" u="none" strike="noStrike" cap="none">
              <a:solidFill>
                <a:srgbClr val="000000"/>
              </a:solidFill>
              <a:latin typeface="Arial"/>
              <a:ea typeface="Arial"/>
              <a:cs typeface="Arial"/>
              <a:sym typeface="Arial"/>
            </a:endParaRPr>
          </a:p>
          <a:p>
            <a:pPr marL="215900" marR="0" lvl="0" indent="0" algn="l" rtl="0">
              <a:lnSpc>
                <a:spcPct val="100000"/>
              </a:lnSpc>
              <a:spcBef>
                <a:spcPts val="0"/>
              </a:spcBef>
              <a:spcAft>
                <a:spcPts val="0"/>
              </a:spcAft>
              <a:buClr>
                <a:srgbClr val="000000"/>
              </a:buClr>
              <a:buSzPts val="1700"/>
              <a:buFont typeface="Calibri"/>
              <a:buNone/>
            </a:pPr>
            <a:endParaRPr sz="1700" b="0" i="0" u="none" strike="noStrike" cap="none">
              <a:solidFill>
                <a:srgbClr val="000000"/>
              </a:solidFill>
              <a:latin typeface="Calibri"/>
              <a:ea typeface="Calibri"/>
              <a:cs typeface="Calibri"/>
              <a:sym typeface="Calibri"/>
            </a:endParaRPr>
          </a:p>
          <a:p>
            <a:pPr marL="215900" marR="0" lvl="0" indent="-107950" algn="l" rtl="0">
              <a:lnSpc>
                <a:spcPct val="100000"/>
              </a:lnSpc>
              <a:spcBef>
                <a:spcPts val="0"/>
              </a:spcBef>
              <a:spcAft>
                <a:spcPts val="0"/>
              </a:spcAft>
              <a:buClr>
                <a:srgbClr val="000000"/>
              </a:buClr>
              <a:buSzPts val="1700"/>
              <a:buFont typeface="Calibri"/>
              <a:buAutoNum type="arabicPeriod"/>
            </a:pPr>
            <a:r>
              <a:rPr lang="en" sz="1700" b="0" i="0" u="none" strike="noStrike" cap="none">
                <a:solidFill>
                  <a:srgbClr val="000000"/>
                </a:solidFill>
                <a:latin typeface="Calibri"/>
                <a:ea typeface="Calibri"/>
                <a:cs typeface="Calibri"/>
                <a:sym typeface="Calibri"/>
              </a:rPr>
              <a:t>Again, we see here the evolutionary principle of "survival of the fittest" but at the level of the behavior of one particular organism rather than at the level of the behavior or traits of organisms across generations.</a:t>
            </a:r>
            <a:endParaRPr sz="1300" b="0" i="0" u="none" strike="noStrike" cap="none">
              <a:solidFill>
                <a:srgbClr val="000000"/>
              </a:solidFill>
              <a:latin typeface="Arial"/>
              <a:ea typeface="Arial"/>
              <a:cs typeface="Arial"/>
              <a:sym typeface="Arial"/>
            </a:endParaRPr>
          </a:p>
          <a:p>
            <a:pPr marL="215900" marR="0" lvl="0" indent="0" algn="l" rtl="0">
              <a:lnSpc>
                <a:spcPct val="100000"/>
              </a:lnSpc>
              <a:spcBef>
                <a:spcPts val="0"/>
              </a:spcBef>
              <a:spcAft>
                <a:spcPts val="0"/>
              </a:spcAft>
              <a:buClr>
                <a:srgbClr val="000000"/>
              </a:buClr>
              <a:buSzPts val="1700"/>
              <a:buFont typeface="Calibri"/>
              <a:buNone/>
            </a:pPr>
            <a:endParaRPr sz="1700" b="0" i="0" u="none" strike="noStrike" cap="none">
              <a:solidFill>
                <a:srgbClr val="000000"/>
              </a:solidFill>
              <a:latin typeface="Calibri"/>
              <a:ea typeface="Calibri"/>
              <a:cs typeface="Calibri"/>
              <a:sym typeface="Calibri"/>
            </a:endParaRPr>
          </a:p>
          <a:p>
            <a:pPr marL="215900" marR="0" lvl="0" indent="-107950" algn="l" rtl="0">
              <a:lnSpc>
                <a:spcPct val="100000"/>
              </a:lnSpc>
              <a:spcBef>
                <a:spcPts val="0"/>
              </a:spcBef>
              <a:spcAft>
                <a:spcPts val="0"/>
              </a:spcAft>
              <a:buClr>
                <a:srgbClr val="000000"/>
              </a:buClr>
              <a:buSzPts val="1700"/>
              <a:buFont typeface="Calibri"/>
              <a:buAutoNum type="arabicPeriod"/>
            </a:pPr>
            <a:r>
              <a:rPr lang="en" sz="1700" b="0" i="0" u="none" strike="noStrike" cap="none">
                <a:solidFill>
                  <a:srgbClr val="000000"/>
                </a:solidFill>
                <a:latin typeface="Calibri"/>
                <a:ea typeface="Calibri"/>
                <a:cs typeface="Calibri"/>
                <a:sym typeface="Calibri"/>
              </a:rPr>
              <a:t>When there is a </a:t>
            </a:r>
            <a:r>
              <a:rPr lang="en" sz="1700" b="1" i="0" u="none" strike="noStrike" cap="none">
                <a:solidFill>
                  <a:srgbClr val="000000"/>
                </a:solidFill>
                <a:latin typeface="Calibri"/>
                <a:ea typeface="Calibri"/>
                <a:cs typeface="Calibri"/>
                <a:sym typeface="Calibri"/>
              </a:rPr>
              <a:t>negative relationship </a:t>
            </a:r>
            <a:r>
              <a:rPr lang="en" sz="1700" b="0" i="0" u="none" strike="noStrike" cap="none">
                <a:solidFill>
                  <a:srgbClr val="000000"/>
                </a:solidFill>
                <a:latin typeface="Calibri"/>
                <a:ea typeface="Calibri"/>
                <a:cs typeface="Calibri"/>
                <a:sym typeface="Calibri"/>
              </a:rPr>
              <a:t>between an R and a Sr, there are two ways in which R can reduce the probability of the Sr.</a:t>
            </a:r>
            <a:endParaRPr sz="1300" b="0" i="0" u="none" strike="noStrike" cap="none">
              <a:solidFill>
                <a:srgbClr val="000000"/>
              </a:solidFill>
              <a:latin typeface="Arial"/>
              <a:ea typeface="Arial"/>
              <a:cs typeface="Arial"/>
              <a:sym typeface="Arial"/>
            </a:endParaRPr>
          </a:p>
          <a:p>
            <a:pPr marL="0" marR="0" lvl="1" indent="-107950" algn="l" rtl="0">
              <a:lnSpc>
                <a:spcPct val="100000"/>
              </a:lnSpc>
              <a:spcBef>
                <a:spcPts val="400"/>
              </a:spcBef>
              <a:spcAft>
                <a:spcPts val="0"/>
              </a:spcAft>
              <a:buClr>
                <a:srgbClr val="000000"/>
              </a:buClr>
              <a:buSzPts val="1700"/>
              <a:buFont typeface="Calibri"/>
              <a:buAutoNum type="arabicPeriod"/>
            </a:pPr>
            <a:r>
              <a:rPr lang="en" sz="1700" b="0" i="0" u="none" strike="noStrike" cap="none">
                <a:solidFill>
                  <a:srgbClr val="000000"/>
                </a:solidFill>
                <a:latin typeface="Calibri"/>
                <a:ea typeface="Calibri"/>
                <a:cs typeface="Calibri"/>
                <a:sym typeface="Calibri"/>
              </a:rPr>
              <a:t>The first way is that Sr is present and R leads to Sr stopping. An R that causes a negative Sr to stop is called an escape behavior.</a:t>
            </a:r>
            <a:endParaRPr sz="1300" b="0" i="0" u="none" strike="noStrike" cap="none">
              <a:solidFill>
                <a:srgbClr val="000000"/>
              </a:solidFill>
              <a:latin typeface="Arial"/>
              <a:ea typeface="Arial"/>
              <a:cs typeface="Arial"/>
              <a:sym typeface="Arial"/>
            </a:endParaRPr>
          </a:p>
          <a:p>
            <a:pPr marL="0" marR="0" lvl="1" indent="0" algn="l" rtl="0">
              <a:lnSpc>
                <a:spcPct val="100000"/>
              </a:lnSpc>
              <a:spcBef>
                <a:spcPts val="400"/>
              </a:spcBef>
              <a:spcAft>
                <a:spcPts val="0"/>
              </a:spcAft>
              <a:buClr>
                <a:srgbClr val="000000"/>
              </a:buClr>
              <a:buSzPts val="1700"/>
              <a:buFont typeface="Calibri"/>
              <a:buNone/>
            </a:pPr>
            <a:endParaRPr sz="1700" b="0" i="0" u="none" strike="noStrike" cap="none">
              <a:solidFill>
                <a:srgbClr val="000000"/>
              </a:solidFill>
              <a:latin typeface="Calibri"/>
              <a:ea typeface="Calibri"/>
              <a:cs typeface="Calibri"/>
              <a:sym typeface="Calibri"/>
            </a:endParaRPr>
          </a:p>
          <a:p>
            <a:pPr marL="0" marR="0" lvl="1" indent="-107950" algn="l" rtl="0">
              <a:lnSpc>
                <a:spcPct val="100000"/>
              </a:lnSpc>
              <a:spcBef>
                <a:spcPts val="400"/>
              </a:spcBef>
              <a:spcAft>
                <a:spcPts val="0"/>
              </a:spcAft>
              <a:buClr>
                <a:srgbClr val="000000"/>
              </a:buClr>
              <a:buSzPts val="1700"/>
              <a:buFont typeface="Calibri"/>
              <a:buAutoNum type="arabicPeriod"/>
            </a:pPr>
            <a:r>
              <a:rPr lang="en" sz="1700" b="0" i="0" u="none" strike="noStrike" cap="none">
                <a:solidFill>
                  <a:srgbClr val="000000"/>
                </a:solidFill>
                <a:latin typeface="Calibri"/>
                <a:ea typeface="Calibri"/>
                <a:cs typeface="Calibri"/>
                <a:sym typeface="Calibri"/>
              </a:rPr>
              <a:t>The second way is that an R reduces the probability that the Sr will occur. An R that is linked to a reduction in the probability that a negative Sr will occur is called an avoidance behavior. Escape and avoidance behaviors are very important in daily life and clinical practice. Through operant conditioning procedures one can study these behaviors in detail.</a:t>
            </a:r>
            <a:endParaRPr sz="1300" b="0" i="0" u="none" strike="noStrike" cap="none">
              <a:solidFill>
                <a:srgbClr val="000000"/>
              </a:solidFill>
              <a:latin typeface="Arial"/>
              <a:ea typeface="Arial"/>
              <a:cs typeface="Arial"/>
              <a:sym typeface="Arial"/>
            </a:endParaRPr>
          </a:p>
        </p:txBody>
      </p:sp>
      <p:sp>
        <p:nvSpPr>
          <p:cNvPr id="344" name="Google Shape;344;g82afe38b6e_2_280:notes"/>
          <p:cNvSpPr/>
          <p:nvPr/>
        </p:nvSpPr>
        <p:spPr>
          <a:xfrm>
            <a:off x="3884462" y="8685889"/>
            <a:ext cx="2972004" cy="45670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4775" tIns="44075" rIns="84775" bIns="44075" anchor="b" anchorCtr="0">
            <a:noAutofit/>
          </a:bodyPr>
          <a:lstStyle/>
          <a:p>
            <a:pPr marL="0" marR="0" lvl="0" indent="0" algn="r" rtl="0">
              <a:lnSpc>
                <a:spcPct val="100000"/>
              </a:lnSpc>
              <a:spcBef>
                <a:spcPts val="0"/>
              </a:spcBef>
              <a:spcAft>
                <a:spcPts val="0"/>
              </a:spcAft>
              <a:buClr>
                <a:srgbClr val="000000"/>
              </a:buClr>
              <a:buSzPts val="1700"/>
              <a:buFont typeface="Calibri"/>
              <a:buNone/>
            </a:pPr>
            <a:fld id="{00000000-1234-1234-1234-123412341234}" type="slidenum">
              <a:rPr lang="en" sz="1700" b="0" i="0" u="none" strike="noStrike" cap="none">
                <a:solidFill>
                  <a:srgbClr val="000000"/>
                </a:solidFill>
                <a:latin typeface="Calibri"/>
                <a:ea typeface="Calibri"/>
                <a:cs typeface="Calibri"/>
                <a:sym typeface="Calibri"/>
              </a:rPr>
              <a:t>14</a:t>
            </a:fld>
            <a:endParaRPr sz="1300" b="0" i="0" u="none" strike="noStrike" cap="none">
              <a:solidFill>
                <a:srgbClr val="000000"/>
              </a:solidFill>
              <a:latin typeface="Arial"/>
              <a:ea typeface="Arial"/>
              <a:cs typeface="Arial"/>
              <a:sym typeface="Arial"/>
            </a:endParaRPr>
          </a:p>
        </p:txBody>
      </p:sp>
      <p:sp>
        <p:nvSpPr>
          <p:cNvPr id="345" name="Google Shape;345;g82afe38b6e_2_280:notes"/>
          <p:cNvSpPr txBox="1">
            <a:spLocks noGrp="1"/>
          </p:cNvSpPr>
          <p:nvPr>
            <p:ph type="body" idx="1"/>
          </p:nvPr>
        </p:nvSpPr>
        <p:spPr>
          <a:xfrm>
            <a:off x="685493" y="4342944"/>
            <a:ext cx="5485479" cy="41131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700"/>
              <a:buNone/>
            </a:pPr>
            <a:r>
              <a:rPr lang="en" sz="1300" dirty="0"/>
              <a:t>If the Sr is a positive stimulus, then </a:t>
            </a:r>
            <a:r>
              <a:rPr lang="en" sz="1300" dirty="0" smtClean="0"/>
              <a:t>the </a:t>
            </a:r>
            <a:r>
              <a:rPr lang="en" sz="1300" b="1" dirty="0" smtClean="0"/>
              <a:t>positive </a:t>
            </a:r>
            <a:r>
              <a:rPr lang="en" sz="1300" b="1" dirty="0"/>
              <a:t>contingency </a:t>
            </a:r>
            <a:r>
              <a:rPr lang="en" sz="1300" dirty="0"/>
              <a:t>between the R and the Sr will lead to an increase in frequency of behavior (reinforcement as </a:t>
            </a:r>
            <a:r>
              <a:rPr lang="en" sz="1300" dirty="0" smtClean="0"/>
              <a:t>an effect</a:t>
            </a:r>
            <a:r>
              <a:rPr lang="en" sz="1300" dirty="0"/>
              <a:t>) while </a:t>
            </a:r>
            <a:r>
              <a:rPr lang="en" sz="1300" dirty="0" smtClean="0"/>
              <a:t>a </a:t>
            </a:r>
            <a:r>
              <a:rPr lang="en" sz="1300" b="1" dirty="0" smtClean="0"/>
              <a:t>negative </a:t>
            </a:r>
            <a:r>
              <a:rPr lang="en" sz="1300" b="1" dirty="0"/>
              <a:t>contingency </a:t>
            </a:r>
            <a:r>
              <a:rPr lang="en" sz="1300" dirty="0"/>
              <a:t>between R and Sr </a:t>
            </a:r>
            <a:r>
              <a:rPr lang="en" sz="1300" dirty="0" smtClean="0"/>
              <a:t>will lead </a:t>
            </a:r>
            <a:r>
              <a:rPr lang="en" sz="1300" dirty="0"/>
              <a:t>to a decrease in frequency of behavior (punishment as </a:t>
            </a:r>
            <a:r>
              <a:rPr lang="en" sz="1300" dirty="0" smtClean="0"/>
              <a:t>an effect</a:t>
            </a:r>
            <a:r>
              <a:rPr lang="en" sz="1300" dirty="0"/>
              <a:t>). </a:t>
            </a:r>
            <a:endParaRPr sz="2300" dirty="0"/>
          </a:p>
          <a:p>
            <a:pPr marL="0" lvl="0" indent="0" algn="l" rtl="0">
              <a:lnSpc>
                <a:spcPct val="100000"/>
              </a:lnSpc>
              <a:spcBef>
                <a:spcPts val="0"/>
              </a:spcBef>
              <a:spcAft>
                <a:spcPts val="0"/>
              </a:spcAft>
              <a:buSzPts val="1700"/>
              <a:buNone/>
            </a:pPr>
            <a:endParaRPr sz="1300" dirty="0"/>
          </a:p>
          <a:p>
            <a:pPr marL="0" lvl="0" indent="0" algn="l" rtl="0">
              <a:lnSpc>
                <a:spcPct val="100000"/>
              </a:lnSpc>
              <a:spcBef>
                <a:spcPts val="0"/>
              </a:spcBef>
              <a:spcAft>
                <a:spcPts val="0"/>
              </a:spcAft>
              <a:buSzPts val="1700"/>
              <a:buNone/>
            </a:pPr>
            <a:r>
              <a:rPr lang="en" sz="1300" dirty="0"/>
              <a:t>When </a:t>
            </a:r>
            <a:r>
              <a:rPr lang="en" sz="1300" dirty="0" smtClean="0"/>
              <a:t>the Sr </a:t>
            </a:r>
            <a:r>
              <a:rPr lang="en" sz="1300" dirty="0"/>
              <a:t>is a negative stimulus, a </a:t>
            </a:r>
            <a:r>
              <a:rPr lang="en" sz="1300" b="1" dirty="0"/>
              <a:t>positive relationship </a:t>
            </a:r>
            <a:r>
              <a:rPr lang="en" sz="1300" dirty="0"/>
              <a:t>between R and Sr will lead to punishment while a negative relationship between R and Sr will lead to reinforcement. </a:t>
            </a:r>
            <a:endParaRPr sz="2300" dirty="0"/>
          </a:p>
          <a:p>
            <a:pPr marL="0" lvl="0" indent="0" algn="l" rtl="0">
              <a:lnSpc>
                <a:spcPct val="100000"/>
              </a:lnSpc>
              <a:spcBef>
                <a:spcPts val="0"/>
              </a:spcBef>
              <a:spcAft>
                <a:spcPts val="0"/>
              </a:spcAft>
              <a:buSzPts val="1700"/>
              <a:buNone/>
            </a:pPr>
            <a:endParaRPr sz="1300" dirty="0"/>
          </a:p>
          <a:p>
            <a:pPr marL="0" lvl="0" indent="0" algn="l" rtl="0">
              <a:lnSpc>
                <a:spcPct val="100000"/>
              </a:lnSpc>
              <a:spcBef>
                <a:spcPts val="0"/>
              </a:spcBef>
              <a:spcAft>
                <a:spcPts val="0"/>
              </a:spcAft>
              <a:buSzPts val="1700"/>
              <a:buNone/>
            </a:pPr>
            <a:r>
              <a:rPr lang="en" sz="1300" dirty="0"/>
              <a:t>When there is a </a:t>
            </a:r>
            <a:r>
              <a:rPr lang="en" sz="1300" b="1" dirty="0"/>
              <a:t>negative relationship </a:t>
            </a:r>
            <a:r>
              <a:rPr lang="en" sz="1300" dirty="0"/>
              <a:t>between an R and a Sr, there are two ways in which R can reduce the probability of the Sr. </a:t>
            </a:r>
            <a:endParaRPr sz="2300" dirty="0"/>
          </a:p>
          <a:p>
            <a:pPr marL="0" lvl="0" indent="0" algn="l" rtl="0">
              <a:lnSpc>
                <a:spcPct val="100000"/>
              </a:lnSpc>
              <a:spcBef>
                <a:spcPts val="0"/>
              </a:spcBef>
              <a:spcAft>
                <a:spcPts val="0"/>
              </a:spcAft>
              <a:buSzPts val="1700"/>
              <a:buNone/>
            </a:pPr>
            <a:r>
              <a:rPr lang="en" sz="1300" dirty="0"/>
              <a:t>The first way is that Sr is present and R leads to </a:t>
            </a:r>
            <a:r>
              <a:rPr lang="en" sz="1300" dirty="0" smtClean="0"/>
              <a:t>the Sr </a:t>
            </a:r>
            <a:r>
              <a:rPr lang="en" sz="1300" dirty="0"/>
              <a:t>stopping. An R that causes a negative Sr to stop is called an </a:t>
            </a:r>
            <a:r>
              <a:rPr lang="en" sz="1300" b="1" dirty="0"/>
              <a:t>escape behavior</a:t>
            </a:r>
            <a:r>
              <a:rPr lang="en" sz="1300" dirty="0"/>
              <a:t>. </a:t>
            </a:r>
            <a:endParaRPr sz="2300" dirty="0"/>
          </a:p>
          <a:p>
            <a:pPr marL="0" lvl="2" indent="0" algn="l" rtl="0">
              <a:lnSpc>
                <a:spcPct val="100000"/>
              </a:lnSpc>
              <a:spcBef>
                <a:spcPts val="0"/>
              </a:spcBef>
              <a:spcAft>
                <a:spcPts val="0"/>
              </a:spcAft>
              <a:buClr>
                <a:srgbClr val="000000"/>
              </a:buClr>
              <a:buSzPts val="1700"/>
              <a:buFont typeface="Times New Roman"/>
              <a:buNone/>
            </a:pPr>
            <a:endParaRPr sz="1300" dirty="0"/>
          </a:p>
          <a:p>
            <a:pPr marL="0" lvl="0" indent="0" algn="l" rtl="0">
              <a:lnSpc>
                <a:spcPct val="100000"/>
              </a:lnSpc>
              <a:spcBef>
                <a:spcPts val="0"/>
              </a:spcBef>
              <a:spcAft>
                <a:spcPts val="0"/>
              </a:spcAft>
              <a:buSzPts val="1700"/>
              <a:buNone/>
            </a:pPr>
            <a:r>
              <a:rPr lang="en" sz="1300" dirty="0"/>
              <a:t>The second way is that an R reduces the probability that the Sr will occur. An R that is </a:t>
            </a:r>
            <a:r>
              <a:rPr lang="en" sz="1300" dirty="0" smtClean="0"/>
              <a:t>related to </a:t>
            </a:r>
            <a:r>
              <a:rPr lang="en" sz="1300" dirty="0"/>
              <a:t>a reduction in the probability that a negative Sr will occur is called an </a:t>
            </a:r>
            <a:r>
              <a:rPr lang="en" sz="1300" b="1" dirty="0"/>
              <a:t>avoidance behavior</a:t>
            </a:r>
            <a:r>
              <a:rPr lang="en" sz="1300" dirty="0"/>
              <a:t>. Escape and avoidance behaviors are very important in daily life and </a:t>
            </a:r>
            <a:r>
              <a:rPr lang="en" sz="1300" dirty="0" smtClean="0"/>
              <a:t>the clinical context. </a:t>
            </a:r>
            <a:r>
              <a:rPr lang="en" sz="1300" dirty="0"/>
              <a:t>Through operant conditioning procedures one can study these behaviors in detail. </a:t>
            </a:r>
            <a:endParaRPr sz="2300" dirty="0"/>
          </a:p>
          <a:p>
            <a:pPr marL="0" lvl="0" indent="0" algn="l" rtl="0">
              <a:lnSpc>
                <a:spcPct val="100000"/>
              </a:lnSpc>
              <a:spcBef>
                <a:spcPts val="0"/>
              </a:spcBef>
              <a:spcAft>
                <a:spcPts val="0"/>
              </a:spcAft>
              <a:buSzPts val="1100"/>
              <a:buNone/>
            </a:pPr>
            <a:endParaRPr sz="23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82afe38b6e_2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miter lim="524288"/>
            <a:headEnd type="none" w="sm" len="sm"/>
            <a:tailEnd type="none" w="sm" len="sm"/>
          </a:ln>
        </p:spPr>
      </p:sp>
      <p:sp>
        <p:nvSpPr>
          <p:cNvPr id="409" name="Google Shape;409;g82afe38b6e_2_345:notes"/>
          <p:cNvSpPr/>
          <p:nvPr/>
        </p:nvSpPr>
        <p:spPr>
          <a:xfrm>
            <a:off x="685493" y="4342944"/>
            <a:ext cx="5487014" cy="411459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6100" tIns="43050" rIns="86100" bIns="43050" anchor="t" anchorCtr="0">
            <a:noAutofit/>
          </a:bodyPr>
          <a:lstStyle/>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Some findings show that </a:t>
            </a:r>
            <a:r>
              <a:rPr lang="en" sz="1700" b="1" i="0" u="none" strike="noStrike" cap="none">
                <a:solidFill>
                  <a:srgbClr val="000000"/>
                </a:solidFill>
                <a:latin typeface="Calibri"/>
                <a:ea typeface="Calibri"/>
                <a:cs typeface="Calibri"/>
                <a:sym typeface="Calibri"/>
              </a:rPr>
              <a:t>conditional contingency </a:t>
            </a:r>
            <a:r>
              <a:rPr lang="en" sz="1700" b="0" i="0" u="none" strike="noStrike" cap="none">
                <a:solidFill>
                  <a:srgbClr val="000000"/>
                </a:solidFill>
                <a:latin typeface="Calibri"/>
                <a:ea typeface="Calibri"/>
                <a:cs typeface="Calibri"/>
                <a:sym typeface="Calibri"/>
              </a:rPr>
              <a:t>is also as important for operant conditioning as it is for classical conditioning.</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Calibri"/>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St. Claire-Smith (1979), for example, studied rats that had been taught to push a lever to get food. At a certain point the pushing was no longer followed by food but by a small electric shock. This reduced the frequency of lever pushing. A second group of rats was given exactly the same procedure, but they also learned beforehand that a light was always followed by the small electric shock. This light was also offered between pushing the handle and offering the electric shock.</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Calibri"/>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In the second group, the decrease in the frequency of lever pushing was much less pronounced. It seems as if the contingency between light and shock interferes with learning the R-shock relation. In procedural terms there is an effect of conditional contingency: Pushing the lever does not affect the probability of shock in those situations where there is a light. The probability of shock is as high when the light is present alone (A+) than when both the light and lever pressing are present (AX+; where A=light and X=lever pressing). Thus, this finding is the equivalent of blocking in classical conditioning.</a:t>
            </a:r>
            <a:endParaRPr sz="1300" b="0" i="0" u="none" strike="noStrike" cap="none">
              <a:solidFill>
                <a:srgbClr val="000000"/>
              </a:solidFill>
              <a:latin typeface="Arial"/>
              <a:ea typeface="Arial"/>
              <a:cs typeface="Arial"/>
              <a:sym typeface="Arial"/>
            </a:endParaRPr>
          </a:p>
        </p:txBody>
      </p:sp>
      <p:sp>
        <p:nvSpPr>
          <p:cNvPr id="410" name="Google Shape;410;g82afe38b6e_2_345:notes"/>
          <p:cNvSpPr/>
          <p:nvPr/>
        </p:nvSpPr>
        <p:spPr>
          <a:xfrm>
            <a:off x="3884462" y="8685889"/>
            <a:ext cx="2972004" cy="45670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4775" tIns="44075" rIns="84775" bIns="44075" anchor="b" anchorCtr="0">
            <a:noAutofit/>
          </a:bodyPr>
          <a:lstStyle/>
          <a:p>
            <a:pPr marL="0" marR="0" lvl="0" indent="0" algn="r" rtl="0">
              <a:lnSpc>
                <a:spcPct val="100000"/>
              </a:lnSpc>
              <a:spcBef>
                <a:spcPts val="0"/>
              </a:spcBef>
              <a:spcAft>
                <a:spcPts val="0"/>
              </a:spcAft>
              <a:buClr>
                <a:srgbClr val="000000"/>
              </a:buClr>
              <a:buSzPts val="1700"/>
              <a:buFont typeface="Calibri"/>
              <a:buNone/>
            </a:pPr>
            <a:fld id="{00000000-1234-1234-1234-123412341234}" type="slidenum">
              <a:rPr lang="en" sz="1700" b="0" i="0" u="none" strike="noStrike" cap="none">
                <a:solidFill>
                  <a:srgbClr val="000000"/>
                </a:solidFill>
                <a:latin typeface="Calibri"/>
                <a:ea typeface="Calibri"/>
                <a:cs typeface="Calibri"/>
                <a:sym typeface="Calibri"/>
              </a:rPr>
              <a:t>15</a:t>
            </a:fld>
            <a:endParaRPr sz="1300" b="0" i="0" u="none" strike="noStrike" cap="none">
              <a:solidFill>
                <a:srgbClr val="000000"/>
              </a:solidFill>
              <a:latin typeface="Arial"/>
              <a:ea typeface="Arial"/>
              <a:cs typeface="Arial"/>
              <a:sym typeface="Arial"/>
            </a:endParaRPr>
          </a:p>
        </p:txBody>
      </p:sp>
      <p:sp>
        <p:nvSpPr>
          <p:cNvPr id="411" name="Google Shape;411;g82afe38b6e_2_345:notes"/>
          <p:cNvSpPr txBox="1">
            <a:spLocks noGrp="1"/>
          </p:cNvSpPr>
          <p:nvPr>
            <p:ph type="body" idx="1"/>
          </p:nvPr>
        </p:nvSpPr>
        <p:spPr>
          <a:xfrm>
            <a:off x="685493" y="4342944"/>
            <a:ext cx="5485479" cy="41131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700"/>
              <a:buNone/>
            </a:pPr>
            <a:r>
              <a:rPr lang="en" sz="1300" dirty="0"/>
              <a:t>Some findings show that </a:t>
            </a:r>
            <a:r>
              <a:rPr lang="en" sz="1300" b="1" dirty="0"/>
              <a:t>conditional contingency </a:t>
            </a:r>
            <a:r>
              <a:rPr lang="en" sz="1300" dirty="0"/>
              <a:t>is also as important for operant conditioning as it is for classical conditioning. </a:t>
            </a:r>
            <a:endParaRPr sz="1300" dirty="0"/>
          </a:p>
          <a:p>
            <a:pPr marL="0" lvl="0" indent="0" algn="l" rtl="0">
              <a:lnSpc>
                <a:spcPct val="100000"/>
              </a:lnSpc>
              <a:spcBef>
                <a:spcPts val="0"/>
              </a:spcBef>
              <a:spcAft>
                <a:spcPts val="0"/>
              </a:spcAft>
              <a:buSzPts val="1700"/>
              <a:buNone/>
            </a:pPr>
            <a:endParaRPr sz="1300" dirty="0"/>
          </a:p>
          <a:p>
            <a:pPr marL="0" lvl="0" indent="0" algn="l" rtl="0">
              <a:lnSpc>
                <a:spcPct val="100000"/>
              </a:lnSpc>
              <a:spcBef>
                <a:spcPts val="0"/>
              </a:spcBef>
              <a:spcAft>
                <a:spcPts val="0"/>
              </a:spcAft>
              <a:buSzPts val="1700"/>
              <a:buNone/>
            </a:pPr>
            <a:r>
              <a:rPr lang="en" sz="1300" dirty="0"/>
              <a:t>St. Claire-Smith (1979), for example, studied rats that had been taught to push a lever to get food. At a certain point the pushing was no longer followed by food but by a small electric shock. This reduced the frequency of lever pushing. A second group of rats was given exactly the same procedure, but they also learned beforehand that a light was always followed by the small electric shock. This light was also </a:t>
            </a:r>
            <a:r>
              <a:rPr lang="en" sz="1300" dirty="0" smtClean="0"/>
              <a:t>presented between </a:t>
            </a:r>
            <a:r>
              <a:rPr lang="en" sz="1300" dirty="0"/>
              <a:t>pushing the handle and </a:t>
            </a:r>
            <a:r>
              <a:rPr lang="en" sz="1300" dirty="0" smtClean="0"/>
              <a:t>presentation</a:t>
            </a:r>
            <a:r>
              <a:rPr lang="en" sz="1300" baseline="0" dirty="0" smtClean="0"/>
              <a:t> of</a:t>
            </a:r>
            <a:r>
              <a:rPr lang="en" sz="1300" dirty="0" smtClean="0"/>
              <a:t> the </a:t>
            </a:r>
            <a:r>
              <a:rPr lang="en" sz="1300" dirty="0"/>
              <a:t>electric shock. </a:t>
            </a:r>
            <a:endParaRPr sz="1300" dirty="0"/>
          </a:p>
          <a:p>
            <a:pPr marL="0" lvl="0" indent="0" algn="l" rtl="0">
              <a:lnSpc>
                <a:spcPct val="100000"/>
              </a:lnSpc>
              <a:spcBef>
                <a:spcPts val="0"/>
              </a:spcBef>
              <a:spcAft>
                <a:spcPts val="0"/>
              </a:spcAft>
              <a:buSzPts val="1700"/>
              <a:buNone/>
            </a:pPr>
            <a:endParaRPr sz="1300" dirty="0"/>
          </a:p>
          <a:p>
            <a:pPr marL="0" lvl="0" indent="0" algn="l" rtl="0">
              <a:lnSpc>
                <a:spcPct val="100000"/>
              </a:lnSpc>
              <a:spcBef>
                <a:spcPts val="0"/>
              </a:spcBef>
              <a:spcAft>
                <a:spcPts val="0"/>
              </a:spcAft>
              <a:buSzPts val="1700"/>
              <a:buNone/>
            </a:pPr>
            <a:endParaRPr sz="1300" dirty="0"/>
          </a:p>
          <a:p>
            <a:pPr marL="0" lvl="0" indent="0" algn="l" rtl="0">
              <a:lnSpc>
                <a:spcPct val="100000"/>
              </a:lnSpc>
              <a:spcBef>
                <a:spcPts val="0"/>
              </a:spcBef>
              <a:spcAft>
                <a:spcPts val="0"/>
              </a:spcAft>
              <a:buSzPts val="1100"/>
              <a:buNone/>
            </a:pPr>
            <a:endParaRPr sz="13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82afe38b6e_2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miter lim="524288"/>
            <a:headEnd type="none" w="sm" len="sm"/>
            <a:tailEnd type="none" w="sm" len="sm"/>
          </a:ln>
        </p:spPr>
      </p:sp>
      <p:sp>
        <p:nvSpPr>
          <p:cNvPr id="438" name="Google Shape;438;g82afe38b6e_2_373:notes"/>
          <p:cNvSpPr txBox="1"/>
          <p:nvPr/>
        </p:nvSpPr>
        <p:spPr>
          <a:xfrm>
            <a:off x="685493" y="4342944"/>
            <a:ext cx="5487013" cy="4114592"/>
          </a:xfrm>
          <a:prstGeom prst="rect">
            <a:avLst/>
          </a:prstGeom>
          <a:noFill/>
          <a:ln>
            <a:noFill/>
          </a:ln>
        </p:spPr>
        <p:txBody>
          <a:bodyPr spcFirstLastPara="1" wrap="square" lIns="84775" tIns="44075" rIns="84775" bIns="4407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p:txBody>
      </p:sp>
      <p:sp>
        <p:nvSpPr>
          <p:cNvPr id="439" name="Google Shape;439;g82afe38b6e_2_373:notes"/>
          <p:cNvSpPr txBox="1">
            <a:spLocks noGrp="1"/>
          </p:cNvSpPr>
          <p:nvPr>
            <p:ph type="body" idx="1"/>
          </p:nvPr>
        </p:nvSpPr>
        <p:spPr>
          <a:xfrm>
            <a:off x="685493" y="4342944"/>
            <a:ext cx="5485479" cy="41131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700"/>
              <a:buFont typeface="Arial"/>
              <a:buNone/>
            </a:pPr>
            <a:r>
              <a:rPr lang="en" sz="1300" dirty="0">
                <a:solidFill>
                  <a:schemeClr val="dk1"/>
                </a:solidFill>
              </a:rPr>
              <a:t>In the second group, the decrease in the frequency of lever pushing was much less pronounced. It seems as if the contingency between light and shock </a:t>
            </a:r>
            <a:r>
              <a:rPr lang="en" sz="1300" dirty="0" smtClean="0">
                <a:solidFill>
                  <a:schemeClr val="dk1"/>
                </a:solidFill>
              </a:rPr>
              <a:t>interfered </a:t>
            </a:r>
            <a:r>
              <a:rPr lang="en" sz="1300" dirty="0">
                <a:solidFill>
                  <a:schemeClr val="dk1"/>
                </a:solidFill>
              </a:rPr>
              <a:t>with learning the R-shock relation. </a:t>
            </a:r>
            <a:endParaRPr lang="en" sz="1300" dirty="0" smtClean="0">
              <a:solidFill>
                <a:schemeClr val="dk1"/>
              </a:solidFill>
            </a:endParaRPr>
          </a:p>
          <a:p>
            <a:pPr marL="0" lvl="0" indent="0" algn="l" rtl="0">
              <a:lnSpc>
                <a:spcPct val="100000"/>
              </a:lnSpc>
              <a:spcBef>
                <a:spcPts val="0"/>
              </a:spcBef>
              <a:spcAft>
                <a:spcPts val="0"/>
              </a:spcAft>
              <a:buClr>
                <a:schemeClr val="dk1"/>
              </a:buClr>
              <a:buSzPts val="1700"/>
              <a:buFont typeface="Arial"/>
              <a:buNone/>
            </a:pPr>
            <a:endParaRPr lang="en" sz="1300" dirty="0" smtClean="0">
              <a:solidFill>
                <a:schemeClr val="dk1"/>
              </a:solidFill>
            </a:endParaRPr>
          </a:p>
          <a:p>
            <a:pPr marL="0" lvl="0" indent="0" algn="l" rtl="0">
              <a:lnSpc>
                <a:spcPct val="100000"/>
              </a:lnSpc>
              <a:spcBef>
                <a:spcPts val="0"/>
              </a:spcBef>
              <a:spcAft>
                <a:spcPts val="0"/>
              </a:spcAft>
              <a:buClr>
                <a:schemeClr val="dk1"/>
              </a:buClr>
              <a:buSzPts val="1700"/>
              <a:buFont typeface="Arial"/>
              <a:buNone/>
            </a:pPr>
            <a:r>
              <a:rPr lang="en" sz="1300" dirty="0" smtClean="0">
                <a:solidFill>
                  <a:schemeClr val="dk1"/>
                </a:solidFill>
              </a:rPr>
              <a:t>In </a:t>
            </a:r>
            <a:r>
              <a:rPr lang="en" sz="1300" dirty="0">
                <a:solidFill>
                  <a:schemeClr val="dk1"/>
                </a:solidFill>
              </a:rPr>
              <a:t>procedural terms there is an </a:t>
            </a:r>
            <a:r>
              <a:rPr lang="en" sz="1300" b="1" dirty="0">
                <a:solidFill>
                  <a:schemeClr val="dk1"/>
                </a:solidFill>
              </a:rPr>
              <a:t>effect of conditional contingency</a:t>
            </a:r>
            <a:r>
              <a:rPr lang="en" sz="1300" dirty="0">
                <a:solidFill>
                  <a:schemeClr val="dk1"/>
                </a:solidFill>
              </a:rPr>
              <a:t>: Pushing the lever does not </a:t>
            </a:r>
            <a:r>
              <a:rPr lang="en" sz="1300" dirty="0" smtClean="0">
                <a:solidFill>
                  <a:schemeClr val="dk1"/>
                </a:solidFill>
              </a:rPr>
              <a:t>impact the </a:t>
            </a:r>
            <a:r>
              <a:rPr lang="en" sz="1300" dirty="0">
                <a:solidFill>
                  <a:schemeClr val="dk1"/>
                </a:solidFill>
              </a:rPr>
              <a:t>probability of shock in those situations where there is a light. The probability of shock is as high when the light is present alone (A+) than when both the light and lever pressing are present (AX+; where A=light and X=lever pressing). </a:t>
            </a:r>
            <a:r>
              <a:rPr lang="en" sz="1300" dirty="0" smtClean="0">
                <a:solidFill>
                  <a:schemeClr val="dk1"/>
                </a:solidFill>
              </a:rPr>
              <a:t>This </a:t>
            </a:r>
            <a:r>
              <a:rPr lang="en" sz="1300" dirty="0">
                <a:solidFill>
                  <a:schemeClr val="dk1"/>
                </a:solidFill>
              </a:rPr>
              <a:t>finding is the equivalent of blocking in classical conditioning. </a:t>
            </a:r>
            <a:endParaRPr sz="13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82afe38b6e_2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9" name="Google Shape;459;g82afe38b6e_2_3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 This is a Pear Deck Multiple Choice Slide. Your current options are: A: Increase, B: Decrease, C: Remain unchanged, D: Decline first and then increase, </a:t>
            </a:r>
            <a:endParaRPr/>
          </a:p>
          <a:p>
            <a:pPr marL="0" lvl="0" indent="0" algn="l" rtl="0">
              <a:lnSpc>
                <a:spcPct val="100000"/>
              </a:lnSpc>
              <a:spcBef>
                <a:spcPts val="0"/>
              </a:spcBef>
              <a:spcAft>
                <a:spcPts val="0"/>
              </a:spcAft>
              <a:buSzPts val="1100"/>
              <a:buNone/>
            </a:pPr>
            <a:r>
              <a:rPr lang="en"/>
              <a:t>🍐 To edit the type of question or choices, go back to the "Ask Students a Question" in the Pear Deck sidebar.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82afe38b6e_2_4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7" name="Google Shape;467;g82afe38b6e_2_4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 This is a Pear Deck Multiple Choice Slide. Your current options are: A: </a:t>
            </a:r>
            <a:r>
              <a:rPr lang="en" sz="1100" b="0" i="0" u="none" strike="noStrike" cap="none">
                <a:solidFill>
                  <a:srgbClr val="000000"/>
                </a:solidFill>
                <a:latin typeface="Arial"/>
                <a:ea typeface="Arial"/>
                <a:cs typeface="Arial"/>
                <a:sym typeface="Arial"/>
              </a:rPr>
              <a:t>Increase</a:t>
            </a:r>
            <a:r>
              <a:rPr lang="en"/>
              <a:t>, B: </a:t>
            </a:r>
            <a:r>
              <a:rPr lang="en" sz="1100" b="0" i="0" u="none" strike="noStrike" cap="none">
                <a:solidFill>
                  <a:srgbClr val="000000"/>
                </a:solidFill>
                <a:latin typeface="Arial"/>
                <a:ea typeface="Arial"/>
                <a:cs typeface="Arial"/>
                <a:sym typeface="Arial"/>
              </a:rPr>
              <a:t>Decrease</a:t>
            </a:r>
            <a:r>
              <a:rPr lang="en"/>
              <a:t>, C: </a:t>
            </a:r>
            <a:r>
              <a:rPr lang="en" sz="1100" b="0" i="0" u="none" strike="noStrike" cap="none">
                <a:solidFill>
                  <a:srgbClr val="000000"/>
                </a:solidFill>
                <a:latin typeface="Arial"/>
                <a:ea typeface="Arial"/>
                <a:cs typeface="Arial"/>
                <a:sym typeface="Arial"/>
              </a:rPr>
              <a:t>Remain unchanged</a:t>
            </a:r>
            <a:r>
              <a:rPr lang="en"/>
              <a:t>, D: </a:t>
            </a:r>
            <a:r>
              <a:rPr lang="en" sz="1100" b="0" i="0" u="none" strike="noStrike" cap="none">
                <a:solidFill>
                  <a:srgbClr val="000000"/>
                </a:solidFill>
                <a:latin typeface="Arial"/>
                <a:ea typeface="Arial"/>
                <a:cs typeface="Arial"/>
                <a:sym typeface="Arial"/>
              </a:rPr>
              <a:t>Decline first and then increase </a:t>
            </a:r>
            <a:r>
              <a:rPr lang="en"/>
              <a:t>, </a:t>
            </a:r>
            <a:endParaRPr/>
          </a:p>
          <a:p>
            <a:pPr marL="0" lvl="0" indent="0" algn="l" rtl="0">
              <a:lnSpc>
                <a:spcPct val="100000"/>
              </a:lnSpc>
              <a:spcBef>
                <a:spcPts val="0"/>
              </a:spcBef>
              <a:spcAft>
                <a:spcPts val="0"/>
              </a:spcAft>
              <a:buSzPts val="1100"/>
              <a:buNone/>
            </a:pPr>
            <a:r>
              <a:rPr lang="en"/>
              <a:t>🍐 To edit the type of question or choices, go back to the "Ask Students a Question" in the Pear Deck sidebar. </a:t>
            </a:r>
            <a:endParaRPr/>
          </a:p>
          <a:p>
            <a:pPr marL="0" lvl="0" indent="0" algn="l" rtl="0">
              <a:lnSpc>
                <a:spcPct val="100000"/>
              </a:lnSpc>
              <a:spcBef>
                <a:spcPts val="0"/>
              </a:spcBef>
              <a:spcAft>
                <a:spcPts val="0"/>
              </a:spcAft>
              <a:buSzPts val="1100"/>
              <a:buNone/>
            </a:pPr>
            <a:r>
              <a:rPr lang="en"/>
              <a:t/>
            </a:r>
            <a:br>
              <a:rPr lang="en"/>
            </a:b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82afe38b6e_2_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miter lim="524288"/>
            <a:headEnd type="none" w="sm" len="sm"/>
            <a:tailEnd type="none" w="sm" len="sm"/>
          </a:ln>
        </p:spPr>
      </p:sp>
      <p:sp>
        <p:nvSpPr>
          <p:cNvPr id="475" name="Google Shape;475;g82afe38b6e_2_407:notes"/>
          <p:cNvSpPr/>
          <p:nvPr/>
        </p:nvSpPr>
        <p:spPr>
          <a:xfrm>
            <a:off x="685493" y="4342944"/>
            <a:ext cx="5487014" cy="411459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6100" tIns="43050" rIns="86100" bIns="43050" anchor="t" anchorCtr="0">
            <a:noAutofit/>
          </a:bodyPr>
          <a:lstStyle/>
          <a:p>
            <a:pPr marL="0" marR="0" lvl="0" indent="0" algn="l" rtl="0">
              <a:lnSpc>
                <a:spcPct val="100000"/>
              </a:lnSpc>
              <a:spcBef>
                <a:spcPts val="0"/>
              </a:spcBef>
              <a:spcAft>
                <a:spcPts val="0"/>
              </a:spcAft>
              <a:buClr>
                <a:srgbClr val="000000"/>
              </a:buClr>
              <a:buSzPts val="1700"/>
              <a:buFont typeface="Calibri"/>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Calibri"/>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When an R is always followed by an Sr, this is called continuous reinforcement.</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Calibri"/>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In everyday life, however, it is often the case that a certain R is not always followed by a Sr. In such situations we speak of partial affirmation. When ratification is partial, one has to decide when an R is followed by a Sr and when it is not. Four different schemes can be followed:</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Calibri"/>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Fixed ratio, variable ratio, fixed interval, and variable interval. These four types of schedules result from the intersection of two characteristics: A schedule can be fixed or variable, and the administration of the reinforcer can depend on the number of behaviors (work-based) or on the time interval since the most recent administration of the reinforcer (time-based).</a:t>
            </a:r>
            <a:endParaRPr sz="1300" b="0" i="0" u="none" strike="noStrike" cap="none">
              <a:solidFill>
                <a:srgbClr val="000000"/>
              </a:solidFill>
              <a:latin typeface="Arial"/>
              <a:ea typeface="Arial"/>
              <a:cs typeface="Arial"/>
              <a:sym typeface="Arial"/>
            </a:endParaRPr>
          </a:p>
        </p:txBody>
      </p:sp>
      <p:sp>
        <p:nvSpPr>
          <p:cNvPr id="476" name="Google Shape;476;g82afe38b6e_2_407:notes"/>
          <p:cNvSpPr/>
          <p:nvPr/>
        </p:nvSpPr>
        <p:spPr>
          <a:xfrm>
            <a:off x="3884462" y="8685889"/>
            <a:ext cx="2972004" cy="45670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4775" tIns="44075" rIns="84775" bIns="44075" anchor="b" anchorCtr="0">
            <a:noAutofit/>
          </a:bodyPr>
          <a:lstStyle/>
          <a:p>
            <a:pPr marL="0" marR="0" lvl="0" indent="0" algn="r" rtl="0">
              <a:lnSpc>
                <a:spcPct val="100000"/>
              </a:lnSpc>
              <a:spcBef>
                <a:spcPts val="0"/>
              </a:spcBef>
              <a:spcAft>
                <a:spcPts val="0"/>
              </a:spcAft>
              <a:buClr>
                <a:srgbClr val="000000"/>
              </a:buClr>
              <a:buSzPts val="1700"/>
              <a:buFont typeface="Calibri"/>
              <a:buNone/>
            </a:pPr>
            <a:fld id="{00000000-1234-1234-1234-123412341234}" type="slidenum">
              <a:rPr lang="en" sz="1700" b="0" i="0" u="none" strike="noStrike" cap="none">
                <a:solidFill>
                  <a:srgbClr val="000000"/>
                </a:solidFill>
                <a:latin typeface="Calibri"/>
                <a:ea typeface="Calibri"/>
                <a:cs typeface="Calibri"/>
                <a:sym typeface="Calibri"/>
              </a:rPr>
              <a:t>19</a:t>
            </a:fld>
            <a:endParaRPr sz="1300" b="0" i="0" u="none" strike="noStrike" cap="none">
              <a:solidFill>
                <a:srgbClr val="000000"/>
              </a:solidFill>
              <a:latin typeface="Arial"/>
              <a:ea typeface="Arial"/>
              <a:cs typeface="Arial"/>
              <a:sym typeface="Arial"/>
            </a:endParaRPr>
          </a:p>
        </p:txBody>
      </p:sp>
      <p:sp>
        <p:nvSpPr>
          <p:cNvPr id="477" name="Google Shape;477;g82afe38b6e_2_407:notes"/>
          <p:cNvSpPr txBox="1">
            <a:spLocks noGrp="1"/>
          </p:cNvSpPr>
          <p:nvPr>
            <p:ph type="body" idx="1"/>
          </p:nvPr>
        </p:nvSpPr>
        <p:spPr>
          <a:xfrm>
            <a:off x="685493" y="4342944"/>
            <a:ext cx="5485479" cy="41131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700"/>
              <a:buNone/>
            </a:pPr>
            <a:r>
              <a:rPr lang="en" sz="1300" dirty="0"/>
              <a:t>When an R is always followed by an Sr, this is called </a:t>
            </a:r>
            <a:r>
              <a:rPr lang="en" sz="1300" b="1" dirty="0"/>
              <a:t>continuous reinforcement</a:t>
            </a:r>
            <a:r>
              <a:rPr lang="en" sz="1300" dirty="0"/>
              <a:t>. </a:t>
            </a:r>
            <a:endParaRPr sz="1300" dirty="0"/>
          </a:p>
          <a:p>
            <a:pPr marL="0" lvl="0" indent="0" algn="l" rtl="0">
              <a:lnSpc>
                <a:spcPct val="100000"/>
              </a:lnSpc>
              <a:spcBef>
                <a:spcPts val="0"/>
              </a:spcBef>
              <a:spcAft>
                <a:spcPts val="0"/>
              </a:spcAft>
              <a:buSzPts val="1700"/>
              <a:buNone/>
            </a:pPr>
            <a:endParaRPr sz="1300" dirty="0"/>
          </a:p>
          <a:p>
            <a:pPr marL="0" lvl="0" indent="0" algn="l" rtl="0">
              <a:lnSpc>
                <a:spcPct val="100000"/>
              </a:lnSpc>
              <a:spcBef>
                <a:spcPts val="0"/>
              </a:spcBef>
              <a:spcAft>
                <a:spcPts val="0"/>
              </a:spcAft>
              <a:buSzPts val="1700"/>
              <a:buNone/>
            </a:pPr>
            <a:r>
              <a:rPr lang="en" sz="1300" dirty="0"/>
              <a:t>In everyday life, however, it is often the case that a certain R is not always followed by a Sr. In such situations we speak of </a:t>
            </a:r>
            <a:r>
              <a:rPr lang="en" sz="1300" b="1" dirty="0"/>
              <a:t>partial </a:t>
            </a:r>
            <a:r>
              <a:rPr lang="en" sz="1300" b="1" dirty="0" smtClean="0"/>
              <a:t>reinforcement</a:t>
            </a:r>
            <a:r>
              <a:rPr lang="en" sz="1300" dirty="0" smtClean="0"/>
              <a:t>. </a:t>
            </a:r>
            <a:r>
              <a:rPr lang="en" sz="1300" dirty="0"/>
              <a:t>When </a:t>
            </a:r>
            <a:r>
              <a:rPr lang="en" sz="1300" dirty="0" smtClean="0"/>
              <a:t>reinforcement is </a:t>
            </a:r>
            <a:r>
              <a:rPr lang="en" sz="1300" dirty="0"/>
              <a:t>partial, one has to decide when an R is followed by a Sr and when it is not. Four different </a:t>
            </a:r>
            <a:r>
              <a:rPr lang="en" sz="1300" b="1" dirty="0" smtClean="0"/>
              <a:t>schedules of reinorcement </a:t>
            </a:r>
            <a:r>
              <a:rPr lang="en" sz="1300" dirty="0" smtClean="0"/>
              <a:t>can </a:t>
            </a:r>
            <a:r>
              <a:rPr lang="en" sz="1300" dirty="0"/>
              <a:t>be followed: </a:t>
            </a:r>
            <a:endParaRPr sz="1300" dirty="0"/>
          </a:p>
          <a:p>
            <a:pPr marL="0" lvl="0" indent="0" algn="l" rtl="0">
              <a:lnSpc>
                <a:spcPct val="100000"/>
              </a:lnSpc>
              <a:spcBef>
                <a:spcPts val="0"/>
              </a:spcBef>
              <a:spcAft>
                <a:spcPts val="0"/>
              </a:spcAft>
              <a:buSzPts val="1700"/>
              <a:buNone/>
            </a:pPr>
            <a:endParaRPr sz="1300" dirty="0"/>
          </a:p>
          <a:p>
            <a:pPr marL="0" lvl="0" indent="0" algn="l" rtl="0">
              <a:lnSpc>
                <a:spcPct val="100000"/>
              </a:lnSpc>
              <a:spcBef>
                <a:spcPts val="0"/>
              </a:spcBef>
              <a:spcAft>
                <a:spcPts val="0"/>
              </a:spcAft>
              <a:buSzPts val="1700"/>
              <a:buNone/>
            </a:pPr>
            <a:r>
              <a:rPr lang="en" sz="1300" b="1" dirty="0"/>
              <a:t>Fixed ratio, variable ratio, fixed interval, and variable interval</a:t>
            </a:r>
            <a:r>
              <a:rPr lang="en" sz="1300" dirty="0"/>
              <a:t>. These four types of schedules result from the intersection of two characteristics: A schedule can be </a:t>
            </a:r>
            <a:r>
              <a:rPr lang="en" sz="1300" i="1" dirty="0"/>
              <a:t>fixed </a:t>
            </a:r>
            <a:r>
              <a:rPr lang="en" sz="1300" dirty="0"/>
              <a:t>or </a:t>
            </a:r>
            <a:r>
              <a:rPr lang="en" sz="1300" i="1" dirty="0"/>
              <a:t>variable</a:t>
            </a:r>
            <a:r>
              <a:rPr lang="en" sz="1300" dirty="0"/>
              <a:t>, and the administration of the reinforcer can depend on the number of behaviors (</a:t>
            </a:r>
            <a:r>
              <a:rPr lang="en" sz="1300" i="1" dirty="0"/>
              <a:t>work-based</a:t>
            </a:r>
            <a:r>
              <a:rPr lang="en" sz="1300" dirty="0"/>
              <a:t>) or on the time interval since the most recent administration of the reinforcer (</a:t>
            </a:r>
            <a:r>
              <a:rPr lang="en" sz="1300" i="1" dirty="0"/>
              <a:t>time-based</a:t>
            </a:r>
            <a:r>
              <a:rPr lang="en" sz="1300" dirty="0"/>
              <a:t>). </a:t>
            </a:r>
            <a:endParaRPr sz="1300" dirty="0"/>
          </a:p>
          <a:p>
            <a:pPr marL="0" lvl="0" indent="0" algn="l" rtl="0">
              <a:lnSpc>
                <a:spcPct val="100000"/>
              </a:lnSpc>
              <a:spcBef>
                <a:spcPts val="0"/>
              </a:spcBef>
              <a:spcAft>
                <a:spcPts val="0"/>
              </a:spcAft>
              <a:buSzPts val="1100"/>
              <a:buNone/>
            </a:pPr>
            <a:endParaRPr sz="13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82afe38b6e_2_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miter lim="524288"/>
            <a:headEnd type="none" w="sm" len="sm"/>
            <a:tailEnd type="none" w="sm" len="sm"/>
          </a:ln>
        </p:spPr>
      </p:sp>
      <p:sp>
        <p:nvSpPr>
          <p:cNvPr id="488" name="Google Shape;488;g82afe38b6e_2_419:notes"/>
          <p:cNvSpPr/>
          <p:nvPr/>
        </p:nvSpPr>
        <p:spPr>
          <a:xfrm>
            <a:off x="685493" y="4342944"/>
            <a:ext cx="5487014" cy="411459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6100" tIns="43050" rIns="86100" bIns="43050" anchor="t" anchorCtr="0">
            <a:noAutofit/>
          </a:bodyPr>
          <a:lstStyle/>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1. In a fixed ratio (FR) scheme, a reinforcer is offered when a certain number of behaviours have been exhibited. For example, a fixed ratio of 1:4 (FR 1:4) means that a reinforcer is given every time the organism has engaged in a certain behaviour four times. Imagine that you are looking for someone on Tinder.</a:t>
            </a:r>
            <a:endParaRPr sz="1300" b="0" i="0" u="none" strike="noStrike" cap="none">
              <a:solidFill>
                <a:srgbClr val="000000"/>
              </a:solidFill>
              <a:latin typeface="Arial"/>
              <a:ea typeface="Arial"/>
              <a:cs typeface="Arial"/>
              <a:sym typeface="Arial"/>
            </a:endParaRPr>
          </a:p>
        </p:txBody>
      </p:sp>
      <p:sp>
        <p:nvSpPr>
          <p:cNvPr id="489" name="Google Shape;489;g82afe38b6e_2_419:notes"/>
          <p:cNvSpPr/>
          <p:nvPr/>
        </p:nvSpPr>
        <p:spPr>
          <a:xfrm>
            <a:off x="3884462" y="8685889"/>
            <a:ext cx="2972004" cy="45670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4775" tIns="44075" rIns="84775" bIns="44075" anchor="b" anchorCtr="0">
            <a:noAutofit/>
          </a:bodyPr>
          <a:lstStyle/>
          <a:p>
            <a:pPr marL="0" marR="0" lvl="0" indent="0" algn="r" rtl="0">
              <a:lnSpc>
                <a:spcPct val="100000"/>
              </a:lnSpc>
              <a:spcBef>
                <a:spcPts val="0"/>
              </a:spcBef>
              <a:spcAft>
                <a:spcPts val="0"/>
              </a:spcAft>
              <a:buClr>
                <a:srgbClr val="000000"/>
              </a:buClr>
              <a:buSzPts val="1700"/>
              <a:buFont typeface="Calibri"/>
              <a:buNone/>
            </a:pPr>
            <a:fld id="{00000000-1234-1234-1234-123412341234}" type="slidenum">
              <a:rPr lang="en" sz="1700" b="0" i="0" u="none" strike="noStrike" cap="none">
                <a:solidFill>
                  <a:srgbClr val="000000"/>
                </a:solidFill>
                <a:latin typeface="Calibri"/>
                <a:ea typeface="Calibri"/>
                <a:cs typeface="Calibri"/>
                <a:sym typeface="Calibri"/>
              </a:rPr>
              <a:t>20</a:t>
            </a:fld>
            <a:endParaRPr sz="1300" b="0" i="0" u="none" strike="noStrike" cap="none">
              <a:solidFill>
                <a:srgbClr val="000000"/>
              </a:solidFill>
              <a:latin typeface="Arial"/>
              <a:ea typeface="Arial"/>
              <a:cs typeface="Arial"/>
              <a:sym typeface="Arial"/>
            </a:endParaRPr>
          </a:p>
        </p:txBody>
      </p:sp>
      <p:sp>
        <p:nvSpPr>
          <p:cNvPr id="490" name="Google Shape;490;g82afe38b6e_2_419:notes"/>
          <p:cNvSpPr txBox="1">
            <a:spLocks noGrp="1"/>
          </p:cNvSpPr>
          <p:nvPr>
            <p:ph type="body" idx="1"/>
          </p:nvPr>
        </p:nvSpPr>
        <p:spPr>
          <a:xfrm>
            <a:off x="685493" y="4342944"/>
            <a:ext cx="5485479" cy="41131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endParaRPr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82afe38b6e_2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miter lim="524288"/>
            <a:headEnd type="none" w="sm" len="sm"/>
            <a:tailEnd type="none" w="sm" len="sm"/>
          </a:ln>
        </p:spPr>
      </p:sp>
      <p:sp>
        <p:nvSpPr>
          <p:cNvPr id="111" name="Google Shape;111;g82afe38b6e_2_59:notes"/>
          <p:cNvSpPr txBox="1"/>
          <p:nvPr/>
        </p:nvSpPr>
        <p:spPr>
          <a:xfrm>
            <a:off x="685493" y="4342944"/>
            <a:ext cx="5487013" cy="4114592"/>
          </a:xfrm>
          <a:prstGeom prst="rect">
            <a:avLst/>
          </a:prstGeom>
          <a:noFill/>
          <a:ln>
            <a:noFill/>
          </a:ln>
        </p:spPr>
        <p:txBody>
          <a:bodyPr spcFirstLastPara="1" wrap="square" lIns="84775" tIns="44075" rIns="84775" bIns="4407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p:txBody>
      </p:sp>
      <p:sp>
        <p:nvSpPr>
          <p:cNvPr id="112" name="Google Shape;112;g82afe38b6e_2_59:notes"/>
          <p:cNvSpPr txBox="1">
            <a:spLocks noGrp="1"/>
          </p:cNvSpPr>
          <p:nvPr>
            <p:ph type="body" idx="1"/>
          </p:nvPr>
        </p:nvSpPr>
        <p:spPr>
          <a:xfrm>
            <a:off x="685493" y="4342944"/>
            <a:ext cx="5485479" cy="4113174"/>
          </a:xfrm>
          <a:prstGeom prst="rect">
            <a:avLst/>
          </a:prstGeom>
          <a:noFill/>
          <a:ln>
            <a:noFill/>
          </a:ln>
        </p:spPr>
        <p:txBody>
          <a:bodyPr spcFirstLastPara="1" wrap="square" lIns="86100" tIns="86100" rIns="86100" bIns="861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82afe38b6e_2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miter lim="524288"/>
            <a:headEnd type="none" w="sm" len="sm"/>
            <a:tailEnd type="none" w="sm" len="sm"/>
          </a:ln>
        </p:spPr>
      </p:sp>
      <p:sp>
        <p:nvSpPr>
          <p:cNvPr id="508" name="Google Shape;508;g82afe38b6e_2_438:notes"/>
          <p:cNvSpPr/>
          <p:nvPr/>
        </p:nvSpPr>
        <p:spPr>
          <a:xfrm>
            <a:off x="685493" y="4342944"/>
            <a:ext cx="5486994" cy="411458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6100" tIns="43050" rIns="86100" bIns="43050" anchor="t" anchorCtr="0">
            <a:noAutofit/>
          </a:bodyPr>
          <a:lstStyle/>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1. In a fixed ratio (FR) scheme, a reinforcer is offered when a certain number of behaviours have been exhibited. For example, a fixed ratio of 1:4 (FR 1:4) means that a reinforcer is given every time the organism has engaged in a certain behaviour four times. Imagine that you are looking for someone on Tinder.</a:t>
            </a:r>
            <a:endParaRPr sz="1300" b="0" i="0" u="none" strike="noStrike" cap="none">
              <a:solidFill>
                <a:srgbClr val="000000"/>
              </a:solidFill>
              <a:latin typeface="Arial"/>
              <a:ea typeface="Arial"/>
              <a:cs typeface="Arial"/>
              <a:sym typeface="Arial"/>
            </a:endParaRPr>
          </a:p>
        </p:txBody>
      </p:sp>
      <p:sp>
        <p:nvSpPr>
          <p:cNvPr id="509" name="Google Shape;509;g82afe38b6e_2_438:notes"/>
          <p:cNvSpPr/>
          <p:nvPr/>
        </p:nvSpPr>
        <p:spPr>
          <a:xfrm>
            <a:off x="3884462" y="8685889"/>
            <a:ext cx="2971998" cy="456678"/>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4775" tIns="44075" rIns="84775" bIns="44075" anchor="b" anchorCtr="0">
            <a:noAutofit/>
          </a:bodyPr>
          <a:lstStyle/>
          <a:p>
            <a:pPr marL="0" marR="0" lvl="0" indent="0" algn="r" rtl="0">
              <a:lnSpc>
                <a:spcPct val="100000"/>
              </a:lnSpc>
              <a:spcBef>
                <a:spcPts val="0"/>
              </a:spcBef>
              <a:spcAft>
                <a:spcPts val="0"/>
              </a:spcAft>
              <a:buClr>
                <a:srgbClr val="000000"/>
              </a:buClr>
              <a:buSzPts val="1700"/>
              <a:buFont typeface="Calibri"/>
              <a:buNone/>
            </a:pPr>
            <a:fld id="{00000000-1234-1234-1234-123412341234}" type="slidenum">
              <a:rPr lang="en" sz="1700" b="0" i="0" u="none" strike="noStrike" cap="none">
                <a:solidFill>
                  <a:srgbClr val="000000"/>
                </a:solidFill>
                <a:latin typeface="Calibri"/>
                <a:ea typeface="Calibri"/>
                <a:cs typeface="Calibri"/>
                <a:sym typeface="Calibri"/>
              </a:rPr>
              <a:t>21</a:t>
            </a:fld>
            <a:endParaRPr sz="1300" b="0" i="0" u="none" strike="noStrike" cap="none">
              <a:solidFill>
                <a:srgbClr val="000000"/>
              </a:solidFill>
              <a:latin typeface="Arial"/>
              <a:ea typeface="Arial"/>
              <a:cs typeface="Arial"/>
              <a:sym typeface="Arial"/>
            </a:endParaRPr>
          </a:p>
        </p:txBody>
      </p:sp>
      <p:sp>
        <p:nvSpPr>
          <p:cNvPr id="510" name="Google Shape;510;g82afe38b6e_2_438:notes"/>
          <p:cNvSpPr txBox="1">
            <a:spLocks noGrp="1"/>
          </p:cNvSpPr>
          <p:nvPr>
            <p:ph type="body" idx="1"/>
          </p:nvPr>
        </p:nvSpPr>
        <p:spPr>
          <a:xfrm>
            <a:off x="685493" y="4342944"/>
            <a:ext cx="5485500" cy="4113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700"/>
              <a:buNone/>
            </a:pPr>
            <a:r>
              <a:rPr lang="en" sz="1300" dirty="0"/>
              <a:t>1. In a fixed ratio (FR) </a:t>
            </a:r>
            <a:r>
              <a:rPr lang="en" sz="1300" dirty="0" smtClean="0"/>
              <a:t>schedule, </a:t>
            </a:r>
            <a:r>
              <a:rPr lang="en" sz="1300" dirty="0"/>
              <a:t>a reinforcer is </a:t>
            </a:r>
            <a:r>
              <a:rPr lang="en" sz="1300" dirty="0" smtClean="0"/>
              <a:t>delivered when </a:t>
            </a:r>
            <a:r>
              <a:rPr lang="en" sz="1300" dirty="0"/>
              <a:t>a certain number of behaviours have been </a:t>
            </a:r>
            <a:r>
              <a:rPr lang="en" sz="1300" dirty="0" smtClean="0"/>
              <a:t>emitted. </a:t>
            </a:r>
            <a:r>
              <a:rPr lang="en" sz="1300" dirty="0"/>
              <a:t>For example, a fixed ratio of 1:4 (FR 1:4) means that a reinforcer is </a:t>
            </a:r>
            <a:r>
              <a:rPr lang="en" sz="1300" dirty="0" smtClean="0"/>
              <a:t>delivered every </a:t>
            </a:r>
            <a:r>
              <a:rPr lang="en" sz="1300" dirty="0"/>
              <a:t>time the organism has engaged in a certain behaviour four times. Imagine that you are looking for someone on Tinder. </a:t>
            </a:r>
            <a:endParaRPr sz="1300" dirty="0"/>
          </a:p>
          <a:p>
            <a:pPr marL="0" lvl="0" indent="0" algn="l" rtl="0">
              <a:lnSpc>
                <a:spcPct val="100000"/>
              </a:lnSpc>
              <a:spcBef>
                <a:spcPts val="0"/>
              </a:spcBef>
              <a:spcAft>
                <a:spcPts val="0"/>
              </a:spcAft>
              <a:buSzPts val="1100"/>
              <a:buNone/>
            </a:pPr>
            <a:endParaRPr sz="13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82afe38b6e_2_4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miter lim="524288"/>
            <a:headEnd type="none" w="sm" len="sm"/>
            <a:tailEnd type="none" w="sm" len="sm"/>
          </a:ln>
        </p:spPr>
      </p:sp>
      <p:sp>
        <p:nvSpPr>
          <p:cNvPr id="521" name="Google Shape;521;g82afe38b6e_2_450:notes"/>
          <p:cNvSpPr/>
          <p:nvPr/>
        </p:nvSpPr>
        <p:spPr>
          <a:xfrm>
            <a:off x="685493" y="4342944"/>
            <a:ext cx="5487014" cy="411459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6100" tIns="43050" rIns="86100" bIns="43050" anchor="t" anchorCtr="0">
            <a:noAutofit/>
          </a:bodyPr>
          <a:lstStyle/>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2. In a variable ratio (VR) scheme, the administration of the reinforcer also depends on the number of times a behavior is stated, but the number of times a behavior must be stated varies from moment to moment.</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Calibri"/>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For example, sometimes a reinforcer is given after setting seven behaviors, the next time after setting two behaviors, then again after twelve behaviors, and so on.</a:t>
            </a:r>
            <a:endParaRPr sz="1300" b="0" i="0" u="none" strike="noStrike" cap="none">
              <a:solidFill>
                <a:srgbClr val="000000"/>
              </a:solidFill>
              <a:latin typeface="Arial"/>
              <a:ea typeface="Arial"/>
              <a:cs typeface="Arial"/>
              <a:sym typeface="Arial"/>
            </a:endParaRPr>
          </a:p>
        </p:txBody>
      </p:sp>
      <p:sp>
        <p:nvSpPr>
          <p:cNvPr id="522" name="Google Shape;522;g82afe38b6e_2_450:notes"/>
          <p:cNvSpPr/>
          <p:nvPr/>
        </p:nvSpPr>
        <p:spPr>
          <a:xfrm>
            <a:off x="3884462" y="8685889"/>
            <a:ext cx="2972004" cy="45670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4775" tIns="44075" rIns="84775" bIns="44075" anchor="b" anchorCtr="0">
            <a:noAutofit/>
          </a:bodyPr>
          <a:lstStyle/>
          <a:p>
            <a:pPr marL="0" marR="0" lvl="0" indent="0" algn="r" rtl="0">
              <a:lnSpc>
                <a:spcPct val="100000"/>
              </a:lnSpc>
              <a:spcBef>
                <a:spcPts val="0"/>
              </a:spcBef>
              <a:spcAft>
                <a:spcPts val="0"/>
              </a:spcAft>
              <a:buClr>
                <a:srgbClr val="000000"/>
              </a:buClr>
              <a:buSzPts val="1700"/>
              <a:buFont typeface="Calibri"/>
              <a:buNone/>
            </a:pPr>
            <a:fld id="{00000000-1234-1234-1234-123412341234}" type="slidenum">
              <a:rPr lang="en" sz="1700" b="0" i="0" u="none" strike="noStrike" cap="none">
                <a:solidFill>
                  <a:srgbClr val="000000"/>
                </a:solidFill>
                <a:latin typeface="Calibri"/>
                <a:ea typeface="Calibri"/>
                <a:cs typeface="Calibri"/>
                <a:sym typeface="Calibri"/>
              </a:rPr>
              <a:t>22</a:t>
            </a:fld>
            <a:endParaRPr sz="1300" b="0" i="0" u="none" strike="noStrike" cap="none">
              <a:solidFill>
                <a:srgbClr val="000000"/>
              </a:solidFill>
              <a:latin typeface="Arial"/>
              <a:ea typeface="Arial"/>
              <a:cs typeface="Arial"/>
              <a:sym typeface="Arial"/>
            </a:endParaRPr>
          </a:p>
        </p:txBody>
      </p:sp>
      <p:sp>
        <p:nvSpPr>
          <p:cNvPr id="523" name="Google Shape;523;g82afe38b6e_2_450:notes"/>
          <p:cNvSpPr txBox="1">
            <a:spLocks noGrp="1"/>
          </p:cNvSpPr>
          <p:nvPr>
            <p:ph type="body" idx="1"/>
          </p:nvPr>
        </p:nvSpPr>
        <p:spPr>
          <a:xfrm>
            <a:off x="685493" y="4342944"/>
            <a:ext cx="5485479" cy="41131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700"/>
              <a:buNone/>
            </a:pPr>
            <a:r>
              <a:rPr lang="en" sz="1300" dirty="0"/>
              <a:t>2. In a variable ratio (VR) scheme, the administration of the reinforcer also depends on the number of times a behavior is </a:t>
            </a:r>
            <a:r>
              <a:rPr lang="en" sz="1300" dirty="0" smtClean="0"/>
              <a:t>performed, </a:t>
            </a:r>
            <a:r>
              <a:rPr lang="en" sz="1300" dirty="0"/>
              <a:t>but the number of times a behavior must be </a:t>
            </a:r>
            <a:r>
              <a:rPr lang="en" sz="1300" dirty="0" smtClean="0"/>
              <a:t>performed varies </a:t>
            </a:r>
            <a:r>
              <a:rPr lang="en" sz="1300" dirty="0"/>
              <a:t>from moment to moment. </a:t>
            </a:r>
            <a:endParaRPr sz="1300" dirty="0"/>
          </a:p>
          <a:p>
            <a:pPr marL="0" lvl="0" indent="0" algn="l" rtl="0">
              <a:lnSpc>
                <a:spcPct val="100000"/>
              </a:lnSpc>
              <a:spcBef>
                <a:spcPts val="0"/>
              </a:spcBef>
              <a:spcAft>
                <a:spcPts val="0"/>
              </a:spcAft>
              <a:buSzPts val="1700"/>
              <a:buNone/>
            </a:pPr>
            <a:endParaRPr sz="1300" dirty="0"/>
          </a:p>
          <a:p>
            <a:pPr marL="0" lvl="0" indent="0" algn="l" rtl="0">
              <a:lnSpc>
                <a:spcPct val="100000"/>
              </a:lnSpc>
              <a:spcBef>
                <a:spcPts val="0"/>
              </a:spcBef>
              <a:spcAft>
                <a:spcPts val="0"/>
              </a:spcAft>
              <a:buSzPts val="1700"/>
              <a:buNone/>
            </a:pPr>
            <a:r>
              <a:rPr lang="en" sz="1300" dirty="0"/>
              <a:t>For example, sometimes a reinforcer is </a:t>
            </a:r>
            <a:r>
              <a:rPr lang="en" sz="1300" dirty="0" smtClean="0"/>
              <a:t>delivered after seven behaviors are performed, </a:t>
            </a:r>
            <a:r>
              <a:rPr lang="en" sz="1300" dirty="0"/>
              <a:t>the next time after </a:t>
            </a:r>
            <a:r>
              <a:rPr lang="en" sz="1300" dirty="0" smtClean="0"/>
              <a:t>two </a:t>
            </a:r>
            <a:r>
              <a:rPr lang="en" sz="1300" dirty="0"/>
              <a:t>behaviors, then again after twelve behaviors, and so on. </a:t>
            </a:r>
            <a:endParaRPr sz="1300" dirty="0"/>
          </a:p>
          <a:p>
            <a:pPr marL="0" lvl="0" indent="0" algn="l" rtl="0">
              <a:lnSpc>
                <a:spcPct val="100000"/>
              </a:lnSpc>
              <a:spcBef>
                <a:spcPts val="0"/>
              </a:spcBef>
              <a:spcAft>
                <a:spcPts val="0"/>
              </a:spcAft>
              <a:buSzPts val="1100"/>
              <a:buNone/>
            </a:pPr>
            <a:endParaRPr sz="13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82afe38b6e_2_4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miter lim="524288"/>
            <a:headEnd type="none" w="sm" len="sm"/>
            <a:tailEnd type="none" w="sm" len="sm"/>
          </a:ln>
        </p:spPr>
      </p:sp>
      <p:sp>
        <p:nvSpPr>
          <p:cNvPr id="538" name="Google Shape;538;g82afe38b6e_2_466:notes"/>
          <p:cNvSpPr/>
          <p:nvPr/>
        </p:nvSpPr>
        <p:spPr>
          <a:xfrm>
            <a:off x="685493" y="4342944"/>
            <a:ext cx="5487014" cy="411459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6100" tIns="43050" rIns="86100" bIns="43050" anchor="t" anchorCtr="0">
            <a:noAutofit/>
          </a:bodyPr>
          <a:lstStyle/>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In a fixed interval (FI) scheme, you enforce the first behavior that follows a well-defined time interval. For example, in a FI 20 you will "match" with someone new the first time you swipe right after a 20 second interval has passed (e.g. because you have swiped too much before and now there is niemnd in the turn).</a:t>
            </a:r>
            <a:endParaRPr sz="1300" b="0" i="0" u="none" strike="noStrike" cap="none">
              <a:solidFill>
                <a:srgbClr val="000000"/>
              </a:solidFill>
              <a:latin typeface="Arial"/>
              <a:ea typeface="Arial"/>
              <a:cs typeface="Arial"/>
              <a:sym typeface="Arial"/>
            </a:endParaRPr>
          </a:p>
        </p:txBody>
      </p:sp>
      <p:sp>
        <p:nvSpPr>
          <p:cNvPr id="539" name="Google Shape;539;g82afe38b6e_2_466:notes"/>
          <p:cNvSpPr/>
          <p:nvPr/>
        </p:nvSpPr>
        <p:spPr>
          <a:xfrm>
            <a:off x="3884462" y="8685889"/>
            <a:ext cx="2972004" cy="45670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4775" tIns="44075" rIns="84775" bIns="44075" anchor="b" anchorCtr="0">
            <a:noAutofit/>
          </a:bodyPr>
          <a:lstStyle/>
          <a:p>
            <a:pPr marL="0" marR="0" lvl="0" indent="0" algn="r" rtl="0">
              <a:lnSpc>
                <a:spcPct val="100000"/>
              </a:lnSpc>
              <a:spcBef>
                <a:spcPts val="0"/>
              </a:spcBef>
              <a:spcAft>
                <a:spcPts val="0"/>
              </a:spcAft>
              <a:buClr>
                <a:srgbClr val="000000"/>
              </a:buClr>
              <a:buSzPts val="1700"/>
              <a:buFont typeface="Calibri"/>
              <a:buNone/>
            </a:pPr>
            <a:fld id="{00000000-1234-1234-1234-123412341234}" type="slidenum">
              <a:rPr lang="en" sz="1700" b="0" i="0" u="none" strike="noStrike" cap="none">
                <a:solidFill>
                  <a:srgbClr val="000000"/>
                </a:solidFill>
                <a:latin typeface="Calibri"/>
                <a:ea typeface="Calibri"/>
                <a:cs typeface="Calibri"/>
                <a:sym typeface="Calibri"/>
              </a:rPr>
              <a:t>23</a:t>
            </a:fld>
            <a:endParaRPr sz="1300" b="0" i="0" u="none" strike="noStrike" cap="none">
              <a:solidFill>
                <a:srgbClr val="000000"/>
              </a:solidFill>
              <a:latin typeface="Arial"/>
              <a:ea typeface="Arial"/>
              <a:cs typeface="Arial"/>
              <a:sym typeface="Arial"/>
            </a:endParaRPr>
          </a:p>
        </p:txBody>
      </p:sp>
      <p:sp>
        <p:nvSpPr>
          <p:cNvPr id="540" name="Google Shape;540;g82afe38b6e_2_466:notes"/>
          <p:cNvSpPr txBox="1">
            <a:spLocks noGrp="1"/>
          </p:cNvSpPr>
          <p:nvPr>
            <p:ph type="body" idx="1"/>
          </p:nvPr>
        </p:nvSpPr>
        <p:spPr>
          <a:xfrm>
            <a:off x="685493" y="4342944"/>
            <a:ext cx="5485479" cy="41131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700"/>
              <a:buNone/>
            </a:pPr>
            <a:r>
              <a:rPr lang="en" sz="1300" dirty="0"/>
              <a:t>In a fixed interval (FI) scheme, you </a:t>
            </a:r>
            <a:r>
              <a:rPr lang="en" sz="1300" dirty="0" smtClean="0"/>
              <a:t>reinforce </a:t>
            </a:r>
            <a:r>
              <a:rPr lang="en" sz="1300" dirty="0"/>
              <a:t>the first behavior that follows a well-defined time interval. For example, in a FI 20 you will "match" with someone new the first time you swipe right after a 20 second interval has passed (e.g. because you have swiped too much before and now there is </a:t>
            </a:r>
            <a:r>
              <a:rPr lang="en" sz="1300" dirty="0" smtClean="0"/>
              <a:t>no one available</a:t>
            </a:r>
            <a:r>
              <a:rPr lang="en" sz="1300" baseline="0" dirty="0" smtClean="0"/>
              <a:t> on the app</a:t>
            </a:r>
            <a:r>
              <a:rPr lang="en" sz="1300" dirty="0" smtClean="0"/>
              <a:t>). </a:t>
            </a:r>
            <a:endParaRPr sz="1300" dirty="0"/>
          </a:p>
          <a:p>
            <a:pPr marL="0" lvl="0" indent="0" algn="l" rtl="0">
              <a:lnSpc>
                <a:spcPct val="100000"/>
              </a:lnSpc>
              <a:spcBef>
                <a:spcPts val="0"/>
              </a:spcBef>
              <a:spcAft>
                <a:spcPts val="0"/>
              </a:spcAft>
              <a:buSzPts val="1100"/>
              <a:buNone/>
            </a:pPr>
            <a:endParaRPr sz="13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82afe38b6e_2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miter lim="524288"/>
            <a:headEnd type="none" w="sm" len="sm"/>
            <a:tailEnd type="none" w="sm" len="sm"/>
          </a:ln>
        </p:spPr>
      </p:sp>
      <p:sp>
        <p:nvSpPr>
          <p:cNvPr id="550" name="Google Shape;550;g82afe38b6e_2_477:notes"/>
          <p:cNvSpPr/>
          <p:nvPr/>
        </p:nvSpPr>
        <p:spPr>
          <a:xfrm>
            <a:off x="685493" y="4342944"/>
            <a:ext cx="5487014" cy="411459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6100" tIns="43050" rIns="86100" bIns="43050" anchor="t" anchorCtr="0">
            <a:noAutofit/>
          </a:bodyPr>
          <a:lstStyle/>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Is a variable interval (VI) scheme. Here the reinforcer is offered after the first behavior that follows a variable interval. Suppose you swipe right and sometimes you match someone after 40 seconds, at other times after 120 seconds, but the average interval between right swiping and finding a match is 60 seconds.</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p:txBody>
      </p:sp>
      <p:sp>
        <p:nvSpPr>
          <p:cNvPr id="551" name="Google Shape;551;g82afe38b6e_2_477:notes"/>
          <p:cNvSpPr/>
          <p:nvPr/>
        </p:nvSpPr>
        <p:spPr>
          <a:xfrm>
            <a:off x="3884462" y="8685889"/>
            <a:ext cx="2972004" cy="45670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4775" tIns="44075" rIns="84775" bIns="44075" anchor="b" anchorCtr="0">
            <a:noAutofit/>
          </a:bodyPr>
          <a:lstStyle/>
          <a:p>
            <a:pPr marL="0" marR="0" lvl="0" indent="0" algn="r" rtl="0">
              <a:lnSpc>
                <a:spcPct val="100000"/>
              </a:lnSpc>
              <a:spcBef>
                <a:spcPts val="0"/>
              </a:spcBef>
              <a:spcAft>
                <a:spcPts val="0"/>
              </a:spcAft>
              <a:buClr>
                <a:srgbClr val="000000"/>
              </a:buClr>
              <a:buSzPts val="1700"/>
              <a:buFont typeface="Calibri"/>
              <a:buNone/>
            </a:pPr>
            <a:fld id="{00000000-1234-1234-1234-123412341234}" type="slidenum">
              <a:rPr lang="en" sz="1700" b="0" i="0" u="none" strike="noStrike" cap="none">
                <a:solidFill>
                  <a:srgbClr val="000000"/>
                </a:solidFill>
                <a:latin typeface="Calibri"/>
                <a:ea typeface="Calibri"/>
                <a:cs typeface="Calibri"/>
                <a:sym typeface="Calibri"/>
              </a:rPr>
              <a:t>24</a:t>
            </a:fld>
            <a:endParaRPr sz="1300" b="0" i="0" u="none" strike="noStrike" cap="none">
              <a:solidFill>
                <a:srgbClr val="000000"/>
              </a:solidFill>
              <a:latin typeface="Arial"/>
              <a:ea typeface="Arial"/>
              <a:cs typeface="Arial"/>
              <a:sym typeface="Arial"/>
            </a:endParaRPr>
          </a:p>
        </p:txBody>
      </p:sp>
      <p:sp>
        <p:nvSpPr>
          <p:cNvPr id="552" name="Google Shape;552;g82afe38b6e_2_477:notes"/>
          <p:cNvSpPr txBox="1">
            <a:spLocks noGrp="1"/>
          </p:cNvSpPr>
          <p:nvPr>
            <p:ph type="body" idx="1"/>
          </p:nvPr>
        </p:nvSpPr>
        <p:spPr>
          <a:xfrm>
            <a:off x="685493" y="4342944"/>
            <a:ext cx="5485479" cy="41131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700"/>
              <a:buNone/>
            </a:pPr>
            <a:r>
              <a:rPr lang="en" sz="1300" dirty="0"/>
              <a:t>Is a variable interval (VI) scheme. Here the reinforcer is </a:t>
            </a:r>
            <a:r>
              <a:rPr lang="en" sz="1300" dirty="0" smtClean="0"/>
              <a:t>delivered after </a:t>
            </a:r>
            <a:r>
              <a:rPr lang="en" sz="1300" dirty="0"/>
              <a:t>the first behavior that follows a variable interval. Suppose you swipe right and sometimes you match someone after 40 seconds, at other times after 120 seconds, but the average interval between right swiping and finding a match is 60 seconds. </a:t>
            </a:r>
            <a:endParaRPr sz="1300" dirty="0"/>
          </a:p>
          <a:p>
            <a:pPr marL="0" lvl="0" indent="0" algn="l" rtl="0">
              <a:lnSpc>
                <a:spcPct val="100000"/>
              </a:lnSpc>
              <a:spcBef>
                <a:spcPts val="0"/>
              </a:spcBef>
              <a:spcAft>
                <a:spcPts val="0"/>
              </a:spcAft>
              <a:buSzPts val="1700"/>
              <a:buNone/>
            </a:pPr>
            <a:endParaRPr sz="1300" dirty="0"/>
          </a:p>
          <a:p>
            <a:pPr marL="0" lvl="0" indent="0" algn="l" rtl="0">
              <a:lnSpc>
                <a:spcPct val="100000"/>
              </a:lnSpc>
              <a:spcBef>
                <a:spcPts val="0"/>
              </a:spcBef>
              <a:spcAft>
                <a:spcPts val="0"/>
              </a:spcAft>
              <a:buSzPts val="1100"/>
              <a:buNone/>
            </a:pPr>
            <a:endParaRPr sz="13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82afe38b6e_2_4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4" name="Google Shape;574;g82afe38b6e_2_4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82afe38b6e_2_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miter lim="524288"/>
            <a:headEnd type="none" w="sm" len="sm"/>
            <a:tailEnd type="none" w="sm" len="sm"/>
          </a:ln>
        </p:spPr>
      </p:sp>
      <p:sp>
        <p:nvSpPr>
          <p:cNvPr id="584" name="Google Shape;584;g82afe38b6e_2_508:notes"/>
          <p:cNvSpPr/>
          <p:nvPr/>
        </p:nvSpPr>
        <p:spPr>
          <a:xfrm>
            <a:off x="685493" y="4342944"/>
            <a:ext cx="5486994" cy="411458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6100" tIns="43050" rIns="86100" bIns="43050" anchor="t" anchorCtr="0">
            <a:noAutofit/>
          </a:bodyPr>
          <a:lstStyle/>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We now know that these schedules lead to different kinds of behavior. For example, variable schedules result in much more regular behavior than fixed schedules. We can see this in the cumulative frequency curves. There is often a jumpy gradient of behavior in fixed schedules while there is almost a straight-line gradient in variable schedules.</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Calibri"/>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M.A.W. The frequency with which a behavior is exhibited is spectacularly influenced by the nature of the relationship between the behavior and the environment. A person working on a fixed Tinder ratio will certainly take more breaks after each reinforcement while a person working on a variable ratio will take much less breaks.</a:t>
            </a:r>
            <a:endParaRPr sz="1300" b="0" i="0" u="none" strike="noStrike" cap="none">
              <a:solidFill>
                <a:srgbClr val="000000"/>
              </a:solidFill>
              <a:latin typeface="Arial"/>
              <a:ea typeface="Arial"/>
              <a:cs typeface="Arial"/>
              <a:sym typeface="Arial"/>
            </a:endParaRPr>
          </a:p>
        </p:txBody>
      </p:sp>
      <p:sp>
        <p:nvSpPr>
          <p:cNvPr id="585" name="Google Shape;585;g82afe38b6e_2_508:notes"/>
          <p:cNvSpPr/>
          <p:nvPr/>
        </p:nvSpPr>
        <p:spPr>
          <a:xfrm>
            <a:off x="3884462" y="8685889"/>
            <a:ext cx="2971998" cy="456678"/>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4775" tIns="44075" rIns="84775" bIns="44075" anchor="b" anchorCtr="0">
            <a:noAutofit/>
          </a:bodyPr>
          <a:lstStyle/>
          <a:p>
            <a:pPr marL="0" marR="0" lvl="0" indent="0" algn="r" rtl="0">
              <a:lnSpc>
                <a:spcPct val="100000"/>
              </a:lnSpc>
              <a:spcBef>
                <a:spcPts val="0"/>
              </a:spcBef>
              <a:spcAft>
                <a:spcPts val="0"/>
              </a:spcAft>
              <a:buClr>
                <a:srgbClr val="000000"/>
              </a:buClr>
              <a:buSzPts val="1700"/>
              <a:buFont typeface="Calibri"/>
              <a:buNone/>
            </a:pPr>
            <a:fld id="{00000000-1234-1234-1234-123412341234}" type="slidenum">
              <a:rPr lang="en" sz="1700" b="0" i="0" u="none" strike="noStrike" cap="none">
                <a:solidFill>
                  <a:srgbClr val="000000"/>
                </a:solidFill>
                <a:latin typeface="Calibri"/>
                <a:ea typeface="Calibri"/>
                <a:cs typeface="Calibri"/>
                <a:sym typeface="Calibri"/>
              </a:rPr>
              <a:t>26</a:t>
            </a:fld>
            <a:endParaRPr sz="1300" b="0" i="0" u="none" strike="noStrike" cap="none">
              <a:solidFill>
                <a:srgbClr val="000000"/>
              </a:solidFill>
              <a:latin typeface="Arial"/>
              <a:ea typeface="Arial"/>
              <a:cs typeface="Arial"/>
              <a:sym typeface="Arial"/>
            </a:endParaRPr>
          </a:p>
        </p:txBody>
      </p:sp>
      <p:sp>
        <p:nvSpPr>
          <p:cNvPr id="586" name="Google Shape;586;g82afe38b6e_2_508:notes"/>
          <p:cNvSpPr txBox="1">
            <a:spLocks noGrp="1"/>
          </p:cNvSpPr>
          <p:nvPr>
            <p:ph type="body" idx="1"/>
          </p:nvPr>
        </p:nvSpPr>
        <p:spPr>
          <a:xfrm>
            <a:off x="685493" y="4342944"/>
            <a:ext cx="5485500" cy="4113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700"/>
              <a:buNone/>
            </a:pPr>
            <a:r>
              <a:rPr lang="en-US" sz="1300" dirty="0" smtClean="0"/>
              <a:t>We now know that these schedules lead to different kinds of behavior. For example, variable schedules result in much more regular behavior than fixed schedules. We can see this in the </a:t>
            </a:r>
            <a:r>
              <a:rPr lang="en-US" sz="1300" i="1" dirty="0" smtClean="0"/>
              <a:t>cumulative frequency curves</a:t>
            </a:r>
            <a:r>
              <a:rPr lang="en-US" sz="1300" dirty="0" smtClean="0"/>
              <a:t>. There is often a jumpy gradient of behavior in fixed schedules while there is almost a straight-line gradient in variable schedules. </a:t>
            </a:r>
          </a:p>
          <a:p>
            <a:pPr marL="0" lvl="0" indent="0" algn="l" rtl="0">
              <a:lnSpc>
                <a:spcPct val="100000"/>
              </a:lnSpc>
              <a:spcBef>
                <a:spcPts val="0"/>
              </a:spcBef>
              <a:spcAft>
                <a:spcPts val="0"/>
              </a:spcAft>
              <a:buSzPts val="1700"/>
              <a:buNone/>
            </a:pPr>
            <a:endParaRPr lang="en-US" sz="1300" dirty="0" smtClean="0"/>
          </a:p>
          <a:p>
            <a:pPr marL="0" lvl="0" indent="0" algn="l" rtl="0">
              <a:lnSpc>
                <a:spcPct val="100000"/>
              </a:lnSpc>
              <a:spcBef>
                <a:spcPts val="0"/>
              </a:spcBef>
              <a:spcAft>
                <a:spcPts val="0"/>
              </a:spcAft>
              <a:buSzPts val="1700"/>
              <a:buNone/>
            </a:pPr>
            <a:r>
              <a:rPr lang="en-US" sz="1300" dirty="0" smtClean="0"/>
              <a:t>In other words:</a:t>
            </a:r>
            <a:r>
              <a:rPr lang="en-US" sz="1300" baseline="0" dirty="0" smtClean="0"/>
              <a:t> t</a:t>
            </a:r>
            <a:r>
              <a:rPr lang="en-US" sz="1300" dirty="0" smtClean="0"/>
              <a:t>he frequency with which a behavior is emitted</a:t>
            </a:r>
            <a:r>
              <a:rPr lang="en-US" sz="1300" baseline="0" dirty="0" smtClean="0"/>
              <a:t> </a:t>
            </a:r>
            <a:r>
              <a:rPr lang="en-US" sz="1300" dirty="0" smtClean="0"/>
              <a:t>is spectacularly influenced by the nature of the relationship between the behavior and the environment. A person working on a fixed Tinder ratio will certainly take more breaks after each reinforcement while a person working on a variable ratio will take far fewer breaks. </a:t>
            </a:r>
          </a:p>
          <a:p>
            <a:pPr marL="0" lvl="0" indent="0" algn="l" rtl="0">
              <a:lnSpc>
                <a:spcPct val="100000"/>
              </a:lnSpc>
              <a:spcBef>
                <a:spcPts val="0"/>
              </a:spcBef>
              <a:spcAft>
                <a:spcPts val="0"/>
              </a:spcAft>
              <a:buSzPts val="1100"/>
              <a:buNone/>
            </a:pPr>
            <a:endParaRPr lang="en-US" sz="13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82afe38b6e_2_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3" name="Google Shape;593;g82afe38b6e_2_5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 This is a Pear Deck Multiple Choice Slide. Your current options are: A: Fixed Ratio Schedule, B: Fixed Interval Schedule, C: Variable Ratio Schedule, D: Variable Interval Schedule, </a:t>
            </a:r>
            <a:endParaRPr/>
          </a:p>
          <a:p>
            <a:pPr marL="0" lvl="0" indent="0" algn="l" rtl="0">
              <a:lnSpc>
                <a:spcPct val="100000"/>
              </a:lnSpc>
              <a:spcBef>
                <a:spcPts val="0"/>
              </a:spcBef>
              <a:spcAft>
                <a:spcPts val="0"/>
              </a:spcAft>
              <a:buSzPts val="1100"/>
              <a:buNone/>
            </a:pPr>
            <a:r>
              <a:rPr lang="en"/>
              <a:t>🍐 To edit the type of question or choices, go back to the "Ask Students a Question" in the Pear Deck sidebar.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15000"/>
              </a:lnSpc>
              <a:spcBef>
                <a:spcPts val="500"/>
              </a:spcBef>
              <a:spcAft>
                <a:spcPts val="0"/>
              </a:spcAft>
              <a:buSzPts val="1100"/>
              <a:buNone/>
            </a:pPr>
            <a:r>
              <a:rPr lang="en" sz="1200">
                <a:solidFill>
                  <a:schemeClr val="dk1"/>
                </a:solidFill>
                <a:highlight>
                  <a:schemeClr val="dk1"/>
                </a:highlight>
              </a:rPr>
              <a:t>Q1: (Fixed Interval schedules - produce an accelerated rate of response as the time of reinforcement approaches)</a:t>
            </a:r>
            <a:endParaRPr sz="1200">
              <a:solidFill>
                <a:schemeClr val="dk1"/>
              </a:solidFill>
              <a:highlight>
                <a:schemeClr val="dk1"/>
              </a:highlight>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82afe38b6e_2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1" name="Google Shape;601;g82afe38b6e_2_5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 This is a Pear Deck Multiple Choice Slide. Your current options are: A: Fixed Ratio Schedule, B: Fixed Interval Schedule, C: Variable Ratio Schedule, D: Variable Interval Schedule, </a:t>
            </a:r>
            <a:endParaRPr/>
          </a:p>
          <a:p>
            <a:pPr marL="0" lvl="0" indent="0" algn="l" rtl="0">
              <a:lnSpc>
                <a:spcPct val="100000"/>
              </a:lnSpc>
              <a:spcBef>
                <a:spcPts val="0"/>
              </a:spcBef>
              <a:spcAft>
                <a:spcPts val="0"/>
              </a:spcAft>
              <a:buSzPts val="1100"/>
              <a:buNone/>
            </a:pPr>
            <a:r>
              <a:rPr lang="en"/>
              <a:t>🍐 To edit the type of question or choices, go back to the "Ask Students a Question" in the Pear Deck sidebar.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15000"/>
              </a:lnSpc>
              <a:spcBef>
                <a:spcPts val="500"/>
              </a:spcBef>
              <a:spcAft>
                <a:spcPts val="0"/>
              </a:spcAft>
              <a:buClr>
                <a:schemeClr val="dk1"/>
              </a:buClr>
              <a:buSzPts val="1100"/>
              <a:buFont typeface="Arial"/>
              <a:buNone/>
            </a:pPr>
            <a:endParaRPr sz="1200">
              <a:solidFill>
                <a:schemeClr val="dk1"/>
              </a:solidFill>
              <a:highlight>
                <a:schemeClr val="dk1"/>
              </a:highlight>
            </a:endParaRPr>
          </a:p>
          <a:p>
            <a:pPr marL="0" lvl="0" indent="0" algn="l" rtl="0">
              <a:lnSpc>
                <a:spcPct val="115000"/>
              </a:lnSpc>
              <a:spcBef>
                <a:spcPts val="500"/>
              </a:spcBef>
              <a:spcAft>
                <a:spcPts val="0"/>
              </a:spcAft>
              <a:buClr>
                <a:schemeClr val="dk1"/>
              </a:buClr>
              <a:buSzPts val="1100"/>
              <a:buFont typeface="Arial"/>
              <a:buNone/>
            </a:pPr>
            <a:r>
              <a:rPr lang="en" sz="1200">
                <a:solidFill>
                  <a:schemeClr val="dk1"/>
                </a:solidFill>
                <a:highlight>
                  <a:schemeClr val="dk1"/>
                </a:highlight>
              </a:rPr>
              <a:t>Q2: (Fixed Ratio 1 - schedule --- same as continuous reinforcement!!!)</a:t>
            </a:r>
            <a:endParaRPr sz="1200">
              <a:solidFill>
                <a:schemeClr val="dk1"/>
              </a:solidFill>
              <a:highlight>
                <a:schemeClr val="dk1"/>
              </a:highlight>
            </a:endParaRPr>
          </a:p>
          <a:p>
            <a:pPr marL="0" lvl="0" indent="0" algn="l" rtl="0">
              <a:lnSpc>
                <a:spcPct val="115000"/>
              </a:lnSpc>
              <a:spcBef>
                <a:spcPts val="500"/>
              </a:spcBef>
              <a:spcAft>
                <a:spcPts val="0"/>
              </a:spcAft>
              <a:buClr>
                <a:schemeClr val="dk1"/>
              </a:buClr>
              <a:buSzPts val="1100"/>
              <a:buFont typeface="Arial"/>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82afe38b6e_2_5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9" name="Google Shape;609;g82afe38b6e_2_5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 This is a Pear Deck Multiple Choice Slide. Your current options are: A: Fixed Ratio Schedule, B: Fixed Interval Schedule, C: Variable Ratio Schedule, D: Variable Interval Schedule, </a:t>
            </a:r>
            <a:endParaRPr/>
          </a:p>
          <a:p>
            <a:pPr marL="0" lvl="0" indent="0" algn="l" rtl="0">
              <a:lnSpc>
                <a:spcPct val="100000"/>
              </a:lnSpc>
              <a:spcBef>
                <a:spcPts val="0"/>
              </a:spcBef>
              <a:spcAft>
                <a:spcPts val="0"/>
              </a:spcAft>
              <a:buSzPts val="1100"/>
              <a:buNone/>
            </a:pPr>
            <a:r>
              <a:rPr lang="en"/>
              <a:t>🍐 To edit the type of question or choices, go back to the "Ask Students a Question" in the Pear Deck sidebar.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15000"/>
              </a:lnSpc>
              <a:spcBef>
                <a:spcPts val="500"/>
              </a:spcBef>
              <a:spcAft>
                <a:spcPts val="0"/>
              </a:spcAft>
              <a:buClr>
                <a:schemeClr val="dk1"/>
              </a:buClr>
              <a:buSzPts val="1100"/>
              <a:buFont typeface="Arial"/>
              <a:buNone/>
            </a:pPr>
            <a:endParaRPr sz="1200">
              <a:solidFill>
                <a:schemeClr val="dk1"/>
              </a:solidFill>
              <a:highlight>
                <a:schemeClr val="dk1"/>
              </a:highlight>
            </a:endParaRPr>
          </a:p>
          <a:p>
            <a:pPr marL="0" lvl="0" indent="0" algn="l" rtl="0">
              <a:lnSpc>
                <a:spcPct val="115000"/>
              </a:lnSpc>
              <a:spcBef>
                <a:spcPts val="500"/>
              </a:spcBef>
              <a:spcAft>
                <a:spcPts val="0"/>
              </a:spcAft>
              <a:buClr>
                <a:schemeClr val="dk1"/>
              </a:buClr>
              <a:buSzPts val="1100"/>
              <a:buFont typeface="Arial"/>
              <a:buNone/>
            </a:pPr>
            <a:r>
              <a:rPr lang="en" sz="1200">
                <a:solidFill>
                  <a:schemeClr val="dk1"/>
                </a:solidFill>
                <a:highlight>
                  <a:schemeClr val="dk1"/>
                </a:highlight>
              </a:rPr>
              <a:t>Q3: (Variable Interval 2 hour Schedule)</a:t>
            </a:r>
            <a:endParaRPr sz="1200">
              <a:solidFill>
                <a:schemeClr val="dk1"/>
              </a:solidFill>
              <a:highlight>
                <a:schemeClr val="dk1"/>
              </a:highlight>
            </a:endParaRPr>
          </a:p>
          <a:p>
            <a:pPr marL="0" lvl="0" indent="0" algn="l" rtl="0">
              <a:lnSpc>
                <a:spcPct val="115000"/>
              </a:lnSpc>
              <a:spcBef>
                <a:spcPts val="500"/>
              </a:spcBef>
              <a:spcAft>
                <a:spcPts val="0"/>
              </a:spcAft>
              <a:buClr>
                <a:schemeClr val="dk1"/>
              </a:buClr>
              <a:buSzPts val="1100"/>
              <a:buFont typeface="Arial"/>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82afe38b6e_2_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7" name="Google Shape;617;g82afe38b6e_2_5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 This is a Pear Deck Multiple Choice Slide. Your current options are: A: Fixed Ratio Schedule, B: Fixed Interval Schedule, C: Variable Ratio Schedule, D: Variable Interval Schedule, </a:t>
            </a:r>
            <a:endParaRPr/>
          </a:p>
          <a:p>
            <a:pPr marL="0" lvl="0" indent="0" algn="l" rtl="0">
              <a:lnSpc>
                <a:spcPct val="100000"/>
              </a:lnSpc>
              <a:spcBef>
                <a:spcPts val="0"/>
              </a:spcBef>
              <a:spcAft>
                <a:spcPts val="0"/>
              </a:spcAft>
              <a:buSzPts val="1100"/>
              <a:buNone/>
            </a:pPr>
            <a:r>
              <a:rPr lang="en"/>
              <a:t>🍐 To edit the type of question or choices, go back to the "Ask Students a Question" in the Pear Deck sidebar.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15000"/>
              </a:lnSpc>
              <a:spcBef>
                <a:spcPts val="500"/>
              </a:spcBef>
              <a:spcAft>
                <a:spcPts val="0"/>
              </a:spcAft>
              <a:buClr>
                <a:schemeClr val="dk1"/>
              </a:buClr>
              <a:buSzPts val="1100"/>
              <a:buFont typeface="Arial"/>
              <a:buNone/>
            </a:pPr>
            <a:endParaRPr sz="1200">
              <a:solidFill>
                <a:schemeClr val="dk1"/>
              </a:solidFill>
              <a:highlight>
                <a:schemeClr val="dk1"/>
              </a:highlight>
            </a:endParaRPr>
          </a:p>
          <a:p>
            <a:pPr marL="0" lvl="0" indent="0" algn="l" rtl="0">
              <a:lnSpc>
                <a:spcPct val="115000"/>
              </a:lnSpc>
              <a:spcBef>
                <a:spcPts val="500"/>
              </a:spcBef>
              <a:spcAft>
                <a:spcPts val="0"/>
              </a:spcAft>
              <a:buClr>
                <a:schemeClr val="dk1"/>
              </a:buClr>
              <a:buSzPts val="1100"/>
              <a:buFont typeface="Arial"/>
              <a:buNone/>
            </a:pPr>
            <a:r>
              <a:rPr lang="en" sz="1200">
                <a:solidFill>
                  <a:schemeClr val="dk1"/>
                </a:solidFill>
                <a:highlight>
                  <a:schemeClr val="dk1"/>
                </a:highlight>
              </a:rPr>
              <a:t>Q4: Variable ratio schedule (1:3)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82afe38b6e_2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miter lim="524288"/>
            <a:headEnd type="none" w="sm" len="sm"/>
            <a:tailEnd type="none" w="sm" len="sm"/>
          </a:ln>
        </p:spPr>
      </p:sp>
      <p:sp>
        <p:nvSpPr>
          <p:cNvPr id="117" name="Google Shape;117;g82afe38b6e_2_64:notes"/>
          <p:cNvSpPr txBox="1"/>
          <p:nvPr/>
        </p:nvSpPr>
        <p:spPr>
          <a:xfrm>
            <a:off x="685493" y="4342944"/>
            <a:ext cx="5487000" cy="4114500"/>
          </a:xfrm>
          <a:prstGeom prst="rect">
            <a:avLst/>
          </a:prstGeom>
          <a:noFill/>
          <a:ln>
            <a:noFill/>
          </a:ln>
        </p:spPr>
        <p:txBody>
          <a:bodyPr spcFirstLastPara="1" wrap="square" lIns="84775" tIns="44075" rIns="84775" bIns="4407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p:txBody>
      </p:sp>
      <p:sp>
        <p:nvSpPr>
          <p:cNvPr id="118" name="Google Shape;118;g82afe38b6e_2_64:notes"/>
          <p:cNvSpPr txBox="1">
            <a:spLocks noGrp="1"/>
          </p:cNvSpPr>
          <p:nvPr>
            <p:ph type="body" idx="1"/>
          </p:nvPr>
        </p:nvSpPr>
        <p:spPr>
          <a:xfrm>
            <a:off x="685493" y="4342944"/>
            <a:ext cx="5485500" cy="4113300"/>
          </a:xfrm>
          <a:prstGeom prst="rect">
            <a:avLst/>
          </a:prstGeom>
          <a:noFill/>
          <a:ln>
            <a:noFill/>
          </a:ln>
        </p:spPr>
        <p:txBody>
          <a:bodyPr spcFirstLastPara="1" wrap="square" lIns="86100" tIns="86100" rIns="86100" bIns="861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82afe38b6e_2_5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5" name="Google Shape;625;g82afe38b6e_2_5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 This is a Pear Deck Multiple Choice Slide. Your current options are: A: I'm ready to continue!, B: Wait a minute. I'm not ready! </a:t>
            </a:r>
            <a:endParaRPr/>
          </a:p>
          <a:p>
            <a:pPr marL="0" lvl="0" indent="0" algn="l" rtl="0">
              <a:lnSpc>
                <a:spcPct val="100000"/>
              </a:lnSpc>
              <a:spcBef>
                <a:spcPts val="0"/>
              </a:spcBef>
              <a:spcAft>
                <a:spcPts val="0"/>
              </a:spcAft>
              <a:buSzPts val="1100"/>
              <a:buNone/>
            </a:pPr>
            <a:r>
              <a:rPr lang="en"/>
              <a:t>🍐 To edit the type of question or choices, go back to the "Ask Students a Question" in the Pear Deck sidebar.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82afe38b6e_2_5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miter lim="524288"/>
            <a:headEnd type="none" w="sm" len="sm"/>
            <a:tailEnd type="none" w="sm" len="sm"/>
          </a:ln>
        </p:spPr>
      </p:sp>
      <p:sp>
        <p:nvSpPr>
          <p:cNvPr id="630" name="Google Shape;630;g82afe38b6e_2_548:notes"/>
          <p:cNvSpPr/>
          <p:nvPr/>
        </p:nvSpPr>
        <p:spPr>
          <a:xfrm>
            <a:off x="685493" y="4342944"/>
            <a:ext cx="5487014" cy="411459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6100" tIns="43050" rIns="86100" bIns="43050" anchor="t" anchorCtr="0">
            <a:noAutofit/>
          </a:bodyPr>
          <a:lstStyle/>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Matching law has led to much research. This type of research has even developed into a separate discipline called "behavioural economics". On the basis of this research, certain variables were added to the matching law (e.g. the size of the stimulants and the time interval of administration). Without going into the mathematical expression of the matching law, there are impressive findings on the heuristic value of the law. The conclusions of this research have often been applied in the context of drug use.</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Calibri"/>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To better illustrate the complexity of choice behavior, we need to go one step further. Take the experiment of Rachlin and Green. They </a:t>
            </a:r>
            <a:r>
              <a:rPr lang="en" sz="1700" b="1" i="0" u="none" strike="noStrike" cap="none">
                <a:solidFill>
                  <a:srgbClr val="000000"/>
                </a:solidFill>
                <a:latin typeface="Calibri"/>
                <a:ea typeface="Calibri"/>
                <a:cs typeface="Calibri"/>
                <a:sym typeface="Calibri"/>
              </a:rPr>
              <a:t>used </a:t>
            </a:r>
            <a:r>
              <a:rPr lang="en" sz="1700" b="0" i="0" u="none" strike="noStrike" cap="none">
                <a:solidFill>
                  <a:srgbClr val="000000"/>
                </a:solidFill>
                <a:latin typeface="Calibri"/>
                <a:ea typeface="Calibri"/>
                <a:cs typeface="Calibri"/>
                <a:sym typeface="Calibri"/>
              </a:rPr>
              <a:t>a </a:t>
            </a:r>
            <a:r>
              <a:rPr lang="en" sz="1700" b="1" i="0" u="none" strike="noStrike" cap="none">
                <a:solidFill>
                  <a:srgbClr val="000000"/>
                </a:solidFill>
                <a:latin typeface="Calibri"/>
                <a:ea typeface="Calibri"/>
                <a:cs typeface="Calibri"/>
                <a:sym typeface="Calibri"/>
              </a:rPr>
              <a:t>concurrent-chain procedure</a:t>
            </a:r>
            <a:r>
              <a:rPr lang="en" sz="1700" b="0" i="0" u="none" strike="noStrike" cap="none">
                <a:solidFill>
                  <a:srgbClr val="000000"/>
                </a:solidFill>
                <a:latin typeface="Calibri"/>
                <a:ea typeface="Calibri"/>
                <a:cs typeface="Calibri"/>
                <a:sym typeface="Calibri"/>
              </a:rPr>
              <a:t>, and this procedure has become a paradigm that is often used to study self-control.</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p:txBody>
      </p:sp>
      <p:sp>
        <p:nvSpPr>
          <p:cNvPr id="631" name="Google Shape;631;g82afe38b6e_2_548:notes"/>
          <p:cNvSpPr/>
          <p:nvPr/>
        </p:nvSpPr>
        <p:spPr>
          <a:xfrm>
            <a:off x="3884462" y="8685889"/>
            <a:ext cx="2972004" cy="45670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4775" tIns="44075" rIns="84775" bIns="44075" anchor="b" anchorCtr="0">
            <a:noAutofit/>
          </a:bodyPr>
          <a:lstStyle/>
          <a:p>
            <a:pPr marL="0" marR="0" lvl="0" indent="0" algn="r" rtl="0">
              <a:lnSpc>
                <a:spcPct val="100000"/>
              </a:lnSpc>
              <a:spcBef>
                <a:spcPts val="0"/>
              </a:spcBef>
              <a:spcAft>
                <a:spcPts val="0"/>
              </a:spcAft>
              <a:buClr>
                <a:srgbClr val="000000"/>
              </a:buClr>
              <a:buSzPts val="1700"/>
              <a:buFont typeface="Calibri"/>
              <a:buNone/>
            </a:pPr>
            <a:fld id="{00000000-1234-1234-1234-123412341234}" type="slidenum">
              <a:rPr lang="en" sz="1700" b="0" i="0" u="none" strike="noStrike" cap="none">
                <a:solidFill>
                  <a:srgbClr val="000000"/>
                </a:solidFill>
                <a:latin typeface="Calibri"/>
                <a:ea typeface="Calibri"/>
                <a:cs typeface="Calibri"/>
                <a:sym typeface="Calibri"/>
              </a:rPr>
              <a:t>32</a:t>
            </a:fld>
            <a:endParaRPr sz="1300" b="0" i="0" u="none" strike="noStrike" cap="none">
              <a:solidFill>
                <a:srgbClr val="000000"/>
              </a:solidFill>
              <a:latin typeface="Arial"/>
              <a:ea typeface="Arial"/>
              <a:cs typeface="Arial"/>
              <a:sym typeface="Arial"/>
            </a:endParaRPr>
          </a:p>
        </p:txBody>
      </p:sp>
      <p:sp>
        <p:nvSpPr>
          <p:cNvPr id="632" name="Google Shape;632;g82afe38b6e_2_548:notes"/>
          <p:cNvSpPr txBox="1">
            <a:spLocks noGrp="1"/>
          </p:cNvSpPr>
          <p:nvPr>
            <p:ph type="body" idx="1"/>
          </p:nvPr>
        </p:nvSpPr>
        <p:spPr>
          <a:xfrm>
            <a:off x="685493" y="4342944"/>
            <a:ext cx="5485479" cy="4113174"/>
          </a:xfrm>
          <a:prstGeom prst="rect">
            <a:avLst/>
          </a:prstGeom>
          <a:noFill/>
          <a:ln>
            <a:noFill/>
          </a:ln>
        </p:spPr>
        <p:txBody>
          <a:bodyPr spcFirstLastPara="1" wrap="square" lIns="0" tIns="0" rIns="0" bIns="0" anchor="t" anchorCtr="0">
            <a:noAutofit/>
          </a:bodyPr>
          <a:lstStyle/>
          <a:p>
            <a:pPr marL="0" lvl="0" indent="0" algn="l" rtl="0">
              <a:lnSpc>
                <a:spcPct val="115000"/>
              </a:lnSpc>
              <a:spcBef>
                <a:spcPts val="500"/>
              </a:spcBef>
              <a:spcAft>
                <a:spcPts val="0"/>
              </a:spcAft>
              <a:buSzPts val="1100"/>
              <a:buNone/>
            </a:pPr>
            <a:r>
              <a:rPr lang="en" sz="1200" dirty="0">
                <a:solidFill>
                  <a:schemeClr val="dk1"/>
                </a:solidFill>
              </a:rPr>
              <a:t>Schemes of reinforcement influence not only the frequency of behaviour but also </a:t>
            </a:r>
            <a:r>
              <a:rPr lang="en" sz="1200" dirty="0" smtClean="0">
                <a:solidFill>
                  <a:schemeClr val="dk1"/>
                </a:solidFill>
              </a:rPr>
              <a:t>our </a:t>
            </a:r>
            <a:r>
              <a:rPr lang="en" sz="1200" b="1" dirty="0" smtClean="0">
                <a:solidFill>
                  <a:schemeClr val="dk1"/>
                </a:solidFill>
              </a:rPr>
              <a:t>choice behaviours </a:t>
            </a:r>
            <a:r>
              <a:rPr lang="en" sz="1200" b="0" dirty="0">
                <a:solidFill>
                  <a:schemeClr val="dk1"/>
                </a:solidFill>
              </a:rPr>
              <a:t>(i.e. </a:t>
            </a:r>
            <a:r>
              <a:rPr lang="en" sz="1200" dirty="0">
                <a:solidFill>
                  <a:schemeClr val="dk1"/>
                </a:solidFill>
              </a:rPr>
              <a:t>which behaviour one will choose when there are several options). Choice behavior is very important and every organism must constantly choose what to do. Each </a:t>
            </a:r>
            <a:r>
              <a:rPr lang="en" sz="1200" dirty="0" smtClean="0">
                <a:solidFill>
                  <a:schemeClr val="dk1"/>
                </a:solidFill>
              </a:rPr>
              <a:t>stimulus is </a:t>
            </a:r>
            <a:r>
              <a:rPr lang="en" sz="1200" dirty="0">
                <a:solidFill>
                  <a:schemeClr val="dk1"/>
                </a:solidFill>
              </a:rPr>
              <a:t>associated with a particular reinforcement history. If this is the case, then we can ask to what extent this reinforcement history can be used to predict what my choice will be here and now. </a:t>
            </a:r>
            <a:endParaRPr sz="13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82afe38b6e_2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miter lim="524288"/>
            <a:headEnd type="none" w="sm" len="sm"/>
            <a:tailEnd type="none" w="sm" len="sm"/>
          </a:ln>
        </p:spPr>
      </p:sp>
      <p:sp>
        <p:nvSpPr>
          <p:cNvPr id="645" name="Google Shape;645;g82afe38b6e_2_562:notes"/>
          <p:cNvSpPr/>
          <p:nvPr/>
        </p:nvSpPr>
        <p:spPr>
          <a:xfrm>
            <a:off x="685493" y="4342944"/>
            <a:ext cx="5486994" cy="411458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6100" tIns="43050" rIns="86100" bIns="43050" anchor="t" anchorCtr="0">
            <a:noAutofit/>
          </a:bodyPr>
          <a:lstStyle/>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Matching law has led to much research. This type of research has even developed into a separate discipline called "behavioural economics". On the basis of this research, certain variables were added to the matching law (e.g. the size of the stimulants and the time interval of administration). Without going into the mathematical expression of the matching law, there are impressive findings on the heuristic value of the law. The conclusions of this research have often been applied in the context of drug use.</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Calibri"/>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To better illustrate the complexity of choice behavior, we need to go one step further. Take the experiment of Rachlin and Green. They </a:t>
            </a:r>
            <a:r>
              <a:rPr lang="en" sz="1700" b="1" i="0" u="none" strike="noStrike" cap="none">
                <a:solidFill>
                  <a:srgbClr val="000000"/>
                </a:solidFill>
                <a:latin typeface="Calibri"/>
                <a:ea typeface="Calibri"/>
                <a:cs typeface="Calibri"/>
                <a:sym typeface="Calibri"/>
              </a:rPr>
              <a:t>used </a:t>
            </a:r>
            <a:r>
              <a:rPr lang="en" sz="1700" b="0" i="0" u="none" strike="noStrike" cap="none">
                <a:solidFill>
                  <a:srgbClr val="000000"/>
                </a:solidFill>
                <a:latin typeface="Calibri"/>
                <a:ea typeface="Calibri"/>
                <a:cs typeface="Calibri"/>
                <a:sym typeface="Calibri"/>
              </a:rPr>
              <a:t>a </a:t>
            </a:r>
            <a:r>
              <a:rPr lang="en" sz="1700" b="1" i="0" u="none" strike="noStrike" cap="none">
                <a:solidFill>
                  <a:srgbClr val="000000"/>
                </a:solidFill>
                <a:latin typeface="Calibri"/>
                <a:ea typeface="Calibri"/>
                <a:cs typeface="Calibri"/>
                <a:sym typeface="Calibri"/>
              </a:rPr>
              <a:t>concurrent-chain procedure</a:t>
            </a:r>
            <a:r>
              <a:rPr lang="en" sz="1700" b="0" i="0" u="none" strike="noStrike" cap="none">
                <a:solidFill>
                  <a:srgbClr val="000000"/>
                </a:solidFill>
                <a:latin typeface="Calibri"/>
                <a:ea typeface="Calibri"/>
                <a:cs typeface="Calibri"/>
                <a:sym typeface="Calibri"/>
              </a:rPr>
              <a:t>, and this procedure has become a paradigm that is often used to study self-control.</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p:txBody>
      </p:sp>
      <p:sp>
        <p:nvSpPr>
          <p:cNvPr id="646" name="Google Shape;646;g82afe38b6e_2_562:notes"/>
          <p:cNvSpPr/>
          <p:nvPr/>
        </p:nvSpPr>
        <p:spPr>
          <a:xfrm>
            <a:off x="3884462" y="8685889"/>
            <a:ext cx="2971998" cy="456678"/>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4775" tIns="44075" rIns="84775" bIns="44075" anchor="b" anchorCtr="0">
            <a:noAutofit/>
          </a:bodyPr>
          <a:lstStyle/>
          <a:p>
            <a:pPr marL="0" marR="0" lvl="0" indent="0" algn="r" rtl="0">
              <a:lnSpc>
                <a:spcPct val="100000"/>
              </a:lnSpc>
              <a:spcBef>
                <a:spcPts val="0"/>
              </a:spcBef>
              <a:spcAft>
                <a:spcPts val="0"/>
              </a:spcAft>
              <a:buClr>
                <a:srgbClr val="000000"/>
              </a:buClr>
              <a:buSzPts val="1700"/>
              <a:buFont typeface="Calibri"/>
              <a:buNone/>
            </a:pPr>
            <a:fld id="{00000000-1234-1234-1234-123412341234}" type="slidenum">
              <a:rPr lang="en" sz="1700" b="0" i="0" u="none" strike="noStrike" cap="none">
                <a:solidFill>
                  <a:srgbClr val="000000"/>
                </a:solidFill>
                <a:latin typeface="Calibri"/>
                <a:ea typeface="Calibri"/>
                <a:cs typeface="Calibri"/>
                <a:sym typeface="Calibri"/>
              </a:rPr>
              <a:t>33</a:t>
            </a:fld>
            <a:endParaRPr sz="1300" b="0" i="0" u="none" strike="noStrike" cap="none">
              <a:solidFill>
                <a:srgbClr val="000000"/>
              </a:solidFill>
              <a:latin typeface="Arial"/>
              <a:ea typeface="Arial"/>
              <a:cs typeface="Arial"/>
              <a:sym typeface="Arial"/>
            </a:endParaRPr>
          </a:p>
        </p:txBody>
      </p:sp>
      <p:sp>
        <p:nvSpPr>
          <p:cNvPr id="647" name="Google Shape;647;g82afe38b6e_2_562:notes"/>
          <p:cNvSpPr txBox="1">
            <a:spLocks noGrp="1"/>
          </p:cNvSpPr>
          <p:nvPr>
            <p:ph type="body" idx="1"/>
          </p:nvPr>
        </p:nvSpPr>
        <p:spPr>
          <a:xfrm>
            <a:off x="685493" y="4342944"/>
            <a:ext cx="5485500" cy="41133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500"/>
              </a:spcBef>
              <a:spcAft>
                <a:spcPts val="0"/>
              </a:spcAft>
              <a:buClr>
                <a:schemeClr val="dk1"/>
              </a:buClr>
              <a:buSzPts val="1100"/>
              <a:buFont typeface="Arial"/>
              <a:buNone/>
            </a:pPr>
            <a:r>
              <a:rPr lang="en" sz="1200" dirty="0">
                <a:solidFill>
                  <a:schemeClr val="dk1"/>
                </a:solidFill>
              </a:rPr>
              <a:t>Experimental procedures were developed to answer this complex question. Historically, it has already begun with the study of a laboratory animal in a T-maze, where the choice was made to walk left or right. Tolman (1938) proposed that all behavior of humans and animals is a choice between alternatives, and that the study of the behavior of a rat in a T-maze may provide a first step towards a better understanding. The pushing behavior of the rat (or the pecking behavior of the pigeon) in the Skinner-box is also choice behavior: there is always the choice between pushing (or pecking) or 'doing something else</a:t>
            </a:r>
            <a:r>
              <a:rPr lang="en" sz="1200" dirty="0" smtClean="0">
                <a:solidFill>
                  <a:schemeClr val="dk1"/>
                </a:solidFill>
              </a:rPr>
              <a:t>'.</a:t>
            </a:r>
          </a:p>
          <a:p>
            <a:pPr marL="0" lvl="0" indent="0" algn="l" rtl="0">
              <a:lnSpc>
                <a:spcPct val="115000"/>
              </a:lnSpc>
              <a:spcBef>
                <a:spcPts val="50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500"/>
              </a:spcBef>
              <a:spcAft>
                <a:spcPts val="0"/>
              </a:spcAft>
              <a:buClr>
                <a:schemeClr val="dk1"/>
              </a:buClr>
              <a:buSzPts val="1100"/>
              <a:buFont typeface="Arial"/>
              <a:buNone/>
            </a:pPr>
            <a:r>
              <a:rPr lang="en" sz="1200" dirty="0">
                <a:solidFill>
                  <a:schemeClr val="dk1"/>
                </a:solidFill>
              </a:rPr>
              <a:t>To make choice behavior more explicit, consider a typical example of pigeons in a Skinner box. Instead of one pressure key, there were two pressure keys, each connected to a different </a:t>
            </a:r>
            <a:r>
              <a:rPr lang="en" sz="1200" dirty="0" smtClean="0">
                <a:solidFill>
                  <a:schemeClr val="dk1"/>
                </a:solidFill>
              </a:rPr>
              <a:t>reinforcement schedule</a:t>
            </a:r>
            <a:r>
              <a:rPr lang="en" sz="1200" dirty="0">
                <a:solidFill>
                  <a:schemeClr val="dk1"/>
                </a:solidFill>
              </a:rPr>
              <a:t>. Pressing key (A) leads to feeding according to a VI-30 sec schedule and this leads to stable and high frequency behaviour. At that moment a second key (B) is introduced: pressing this key leads to food according to a VI-10 sec schedule. After a while the pigeon loses interest in the first key (A) and pecks relatively more on key (B</a:t>
            </a:r>
            <a:r>
              <a:rPr lang="en" sz="1200" dirty="0" smtClean="0">
                <a:solidFill>
                  <a:schemeClr val="dk1"/>
                </a:solidFill>
              </a:rPr>
              <a:t>).</a:t>
            </a:r>
          </a:p>
          <a:p>
            <a:pPr marL="0" lvl="0" indent="0" algn="l" rtl="0">
              <a:lnSpc>
                <a:spcPct val="115000"/>
              </a:lnSpc>
              <a:spcBef>
                <a:spcPts val="50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500"/>
              </a:spcBef>
              <a:spcAft>
                <a:spcPts val="0"/>
              </a:spcAft>
              <a:buClr>
                <a:schemeClr val="dk1"/>
              </a:buClr>
              <a:buSzPts val="1100"/>
              <a:buFont typeface="Arial"/>
              <a:buNone/>
            </a:pPr>
            <a:r>
              <a:rPr lang="en" sz="1200" dirty="0">
                <a:solidFill>
                  <a:schemeClr val="dk1"/>
                </a:solidFill>
              </a:rPr>
              <a:t>This example shows that a certain behavior is not only influenced by the reinforcement history, but also by the </a:t>
            </a:r>
            <a:r>
              <a:rPr lang="en" sz="1200" b="1" i="1" dirty="0">
                <a:solidFill>
                  <a:schemeClr val="dk1"/>
                </a:solidFill>
              </a:rPr>
              <a:t>concurrent behavioral alternatives </a:t>
            </a:r>
            <a:r>
              <a:rPr lang="en" sz="1200" dirty="0">
                <a:solidFill>
                  <a:schemeClr val="dk1"/>
                </a:solidFill>
              </a:rPr>
              <a:t>available in another schedule. In this context, one speaks of 'concurrent schedules'.</a:t>
            </a:r>
            <a:endParaRPr sz="1200" dirty="0">
              <a:solidFill>
                <a:schemeClr val="dk1"/>
              </a:solidFill>
            </a:endParaRPr>
          </a:p>
          <a:p>
            <a:pPr marL="0" lvl="0" indent="0" algn="l" rtl="0">
              <a:lnSpc>
                <a:spcPct val="100000"/>
              </a:lnSpc>
              <a:spcBef>
                <a:spcPts val="0"/>
              </a:spcBef>
              <a:spcAft>
                <a:spcPts val="0"/>
              </a:spcAft>
              <a:buSzPts val="1100"/>
              <a:buNone/>
            </a:pPr>
            <a:endParaRPr sz="13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82afe38b6e_2_5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miter lim="524288"/>
            <a:headEnd type="none" w="sm" len="sm"/>
            <a:tailEnd type="none" w="sm" len="sm"/>
          </a:ln>
        </p:spPr>
      </p:sp>
      <p:sp>
        <p:nvSpPr>
          <p:cNvPr id="655" name="Google Shape;655;g82afe38b6e_2_571:notes"/>
          <p:cNvSpPr/>
          <p:nvPr/>
        </p:nvSpPr>
        <p:spPr>
          <a:xfrm>
            <a:off x="685493" y="4342944"/>
            <a:ext cx="5487014" cy="411459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6100" tIns="43050" rIns="86100" bIns="43050" anchor="t" anchorCtr="0">
            <a:noAutofit/>
          </a:bodyPr>
          <a:lstStyle/>
          <a:p>
            <a:pPr marL="0" marR="0" lvl="0" indent="0" algn="l" rtl="0">
              <a:lnSpc>
                <a:spcPct val="100000"/>
              </a:lnSpc>
              <a:spcBef>
                <a:spcPts val="0"/>
              </a:spcBef>
              <a:spcAft>
                <a:spcPts val="0"/>
              </a:spcAft>
              <a:buClr>
                <a:srgbClr val="000000"/>
              </a:buClr>
              <a:buSzPts val="1700"/>
              <a:buFont typeface="Calibri"/>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Now if we give the test animals a choice between a small and large reward they all choose the larger of the two. If I give you a choice between 1 Euro or 2 Euro you almost always choose the 2 Euro. If the test animals are given a choice between an immediate small reward and a delayed larger reward, they usually choose the immediate reward.</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Calibri"/>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In the study of Rachlin and Green the animals were confronted with two pressure keys. Pressing the first key led to a small reward and pressing the second key led to a larger reward. After pressing a key there was a waiting period, but this period was longer for the large than for the small reward. In this case there was a preference for the larger reward despite the fact that the animals had to wait longer than for the small reward.</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Calibri"/>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This and similar research has given us a better understanding of what we mean by self-control and how this can possibly lead to the learning of self-control (e.g. impulsive or hyperactive children). It is also relevant to our understanding of addictions, something directly related to self-control. For example, smokers often choose the immediate small reward (smoking a cigarette now) and thereby reduce the likelihood of a delayed large reward (longer and healthier life). There is also a clear link with economics.</a:t>
            </a:r>
            <a:endParaRPr sz="1300" b="0" i="0" u="none" strike="noStrike" cap="none">
              <a:solidFill>
                <a:srgbClr val="000000"/>
              </a:solidFill>
              <a:latin typeface="Arial"/>
              <a:ea typeface="Arial"/>
              <a:cs typeface="Arial"/>
              <a:sym typeface="Arial"/>
            </a:endParaRPr>
          </a:p>
        </p:txBody>
      </p:sp>
      <p:sp>
        <p:nvSpPr>
          <p:cNvPr id="656" name="Google Shape;656;g82afe38b6e_2_571:notes"/>
          <p:cNvSpPr/>
          <p:nvPr/>
        </p:nvSpPr>
        <p:spPr>
          <a:xfrm>
            <a:off x="3884462" y="8685889"/>
            <a:ext cx="2972004" cy="45670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4775" tIns="44075" rIns="84775" bIns="44075" anchor="b" anchorCtr="0">
            <a:noAutofit/>
          </a:bodyPr>
          <a:lstStyle/>
          <a:p>
            <a:pPr marL="0" marR="0" lvl="0" indent="0" algn="r" rtl="0">
              <a:lnSpc>
                <a:spcPct val="100000"/>
              </a:lnSpc>
              <a:spcBef>
                <a:spcPts val="0"/>
              </a:spcBef>
              <a:spcAft>
                <a:spcPts val="0"/>
              </a:spcAft>
              <a:buClr>
                <a:srgbClr val="000000"/>
              </a:buClr>
              <a:buSzPts val="1700"/>
              <a:buFont typeface="Calibri"/>
              <a:buNone/>
            </a:pPr>
            <a:fld id="{00000000-1234-1234-1234-123412341234}" type="slidenum">
              <a:rPr lang="en" sz="1700" b="0" i="0" u="none" strike="noStrike" cap="none">
                <a:solidFill>
                  <a:srgbClr val="000000"/>
                </a:solidFill>
                <a:latin typeface="Calibri"/>
                <a:ea typeface="Calibri"/>
                <a:cs typeface="Calibri"/>
                <a:sym typeface="Calibri"/>
              </a:rPr>
              <a:t>34</a:t>
            </a:fld>
            <a:endParaRPr sz="1300" b="0" i="0" u="none" strike="noStrike" cap="none">
              <a:solidFill>
                <a:srgbClr val="000000"/>
              </a:solidFill>
              <a:latin typeface="Arial"/>
              <a:ea typeface="Arial"/>
              <a:cs typeface="Arial"/>
              <a:sym typeface="Arial"/>
            </a:endParaRPr>
          </a:p>
        </p:txBody>
      </p:sp>
      <p:sp>
        <p:nvSpPr>
          <p:cNvPr id="657" name="Google Shape;657;g82afe38b6e_2_571:notes"/>
          <p:cNvSpPr txBox="1">
            <a:spLocks noGrp="1"/>
          </p:cNvSpPr>
          <p:nvPr>
            <p:ph type="body" idx="1"/>
          </p:nvPr>
        </p:nvSpPr>
        <p:spPr>
          <a:xfrm>
            <a:off x="685493" y="4342944"/>
            <a:ext cx="5485479" cy="4113174"/>
          </a:xfrm>
          <a:prstGeom prst="rect">
            <a:avLst/>
          </a:prstGeom>
          <a:noFill/>
          <a:ln>
            <a:noFill/>
          </a:ln>
        </p:spPr>
        <p:txBody>
          <a:bodyPr spcFirstLastPara="1" wrap="square" lIns="0" tIns="0" rIns="0" bIns="0" anchor="t" anchorCtr="0">
            <a:noAutofit/>
          </a:bodyPr>
          <a:lstStyle/>
          <a:p>
            <a:pPr marL="0" lvl="0" indent="0" algn="l" rtl="0">
              <a:lnSpc>
                <a:spcPct val="115000"/>
              </a:lnSpc>
              <a:spcBef>
                <a:spcPts val="500"/>
              </a:spcBef>
              <a:spcAft>
                <a:spcPts val="0"/>
              </a:spcAft>
              <a:buClr>
                <a:schemeClr val="dk1"/>
              </a:buClr>
              <a:buSzPts val="1100"/>
              <a:buFont typeface="Arial"/>
              <a:buNone/>
            </a:pPr>
            <a:r>
              <a:rPr lang="en" sz="1200" dirty="0">
                <a:solidFill>
                  <a:schemeClr val="dk1"/>
                </a:solidFill>
              </a:rPr>
              <a:t>When two behaviors are simultaneously reinforced according to a variable interval schedule, there is a lawful relationship between the relative frequency with which one of the alternative behaviors is stated and the number of reinforcers associated with each of the alternatives. This is the core of the </a:t>
            </a:r>
            <a:r>
              <a:rPr lang="en" sz="1200" b="1" dirty="0">
                <a:solidFill>
                  <a:schemeClr val="dk1"/>
                </a:solidFill>
              </a:rPr>
              <a:t>matching law </a:t>
            </a:r>
            <a:r>
              <a:rPr lang="en" sz="1200" dirty="0">
                <a:solidFill>
                  <a:schemeClr val="dk1"/>
                </a:solidFill>
              </a:rPr>
              <a:t>(Herrnstein, 1970; de Villiers, 1977</a:t>
            </a:r>
            <a:r>
              <a:rPr lang="en" sz="1200" dirty="0" smtClean="0">
                <a:solidFill>
                  <a:schemeClr val="dk1"/>
                </a:solidFill>
              </a:rPr>
              <a:t>):</a:t>
            </a:r>
          </a:p>
          <a:p>
            <a:pPr marL="0" lvl="0" indent="0" algn="l" rtl="0">
              <a:lnSpc>
                <a:spcPct val="115000"/>
              </a:lnSpc>
              <a:spcBef>
                <a:spcPts val="50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500"/>
              </a:spcBef>
              <a:spcAft>
                <a:spcPts val="0"/>
              </a:spcAft>
              <a:buClr>
                <a:schemeClr val="dk1"/>
              </a:buClr>
              <a:buSzPts val="1100"/>
              <a:buFont typeface="Arial"/>
              <a:buNone/>
            </a:pPr>
            <a:r>
              <a:rPr lang="en" sz="1200" dirty="0">
                <a:solidFill>
                  <a:schemeClr val="dk1"/>
                </a:solidFill>
              </a:rPr>
              <a:t>On the left </a:t>
            </a:r>
            <a:r>
              <a:rPr lang="en" sz="1200" dirty="0" smtClean="0">
                <a:solidFill>
                  <a:schemeClr val="dk1"/>
                </a:solidFill>
              </a:rPr>
              <a:t>side of </a:t>
            </a:r>
            <a:r>
              <a:rPr lang="en-US" sz="1200" dirty="0" smtClean="0">
                <a:solidFill>
                  <a:schemeClr val="dk1"/>
                </a:solidFill>
              </a:rPr>
              <a:t>the </a:t>
            </a:r>
            <a:r>
              <a:rPr lang="en" sz="1200" dirty="0" smtClean="0">
                <a:solidFill>
                  <a:schemeClr val="dk1"/>
                </a:solidFill>
              </a:rPr>
              <a:t>equation is </a:t>
            </a:r>
            <a:r>
              <a:rPr lang="en" sz="1200" dirty="0">
                <a:solidFill>
                  <a:schemeClr val="dk1"/>
                </a:solidFill>
              </a:rPr>
              <a:t>the frequency with which one of the behavioral alternatives (A) is </a:t>
            </a:r>
            <a:r>
              <a:rPr lang="en" sz="1200" dirty="0" smtClean="0">
                <a:solidFill>
                  <a:schemeClr val="dk1"/>
                </a:solidFill>
              </a:rPr>
              <a:t>emitted. </a:t>
            </a:r>
            <a:r>
              <a:rPr lang="en" sz="1200" dirty="0">
                <a:solidFill>
                  <a:schemeClr val="dk1"/>
                </a:solidFill>
              </a:rPr>
              <a:t>By "relative" </a:t>
            </a:r>
            <a:r>
              <a:rPr lang="en" sz="1200" dirty="0" smtClean="0">
                <a:solidFill>
                  <a:schemeClr val="dk1"/>
                </a:solidFill>
              </a:rPr>
              <a:t>we mean </a:t>
            </a:r>
            <a:r>
              <a:rPr lang="en" sz="1200" dirty="0">
                <a:solidFill>
                  <a:schemeClr val="dk1"/>
                </a:solidFill>
              </a:rPr>
              <a:t>the frequency of A relative to the frequency of both behaviors. If there is no specific preference for A or B, then this ratio will be equal to .5. Preference for A or B leads to a ratio greater or less than .50. On the right (rA and rB ) is the relative </a:t>
            </a:r>
            <a:r>
              <a:rPr lang="en" sz="1200" dirty="0" smtClean="0">
                <a:solidFill>
                  <a:schemeClr val="dk1"/>
                </a:solidFill>
              </a:rPr>
              <a:t>reinforcing value </a:t>
            </a:r>
            <a:r>
              <a:rPr lang="en" sz="1200" dirty="0">
                <a:solidFill>
                  <a:schemeClr val="dk1"/>
                </a:solidFill>
              </a:rPr>
              <a:t>of each response alternative. The Matching Law points out that there is usually a perfect match between the two ratios.</a:t>
            </a:r>
            <a:endParaRPr sz="1200" dirty="0">
              <a:solidFill>
                <a:schemeClr val="dk1"/>
              </a:solidFill>
            </a:endParaRPr>
          </a:p>
          <a:p>
            <a:pPr marL="0" lvl="0" indent="0" algn="l" rtl="0">
              <a:lnSpc>
                <a:spcPct val="115000"/>
              </a:lnSpc>
              <a:spcBef>
                <a:spcPts val="500"/>
              </a:spcBef>
              <a:spcAft>
                <a:spcPts val="0"/>
              </a:spcAft>
              <a:buSzPts val="1100"/>
              <a:buNone/>
            </a:pPr>
            <a:endParaRPr sz="13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82afe38b6e_2_5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miter lim="524288"/>
            <a:headEnd type="none" w="sm" len="sm"/>
            <a:tailEnd type="none" w="sm" len="sm"/>
          </a:ln>
        </p:spPr>
      </p:sp>
      <p:sp>
        <p:nvSpPr>
          <p:cNvPr id="666" name="Google Shape;666;g82afe38b6e_2_581:notes"/>
          <p:cNvSpPr/>
          <p:nvPr/>
        </p:nvSpPr>
        <p:spPr>
          <a:xfrm>
            <a:off x="685493" y="4342944"/>
            <a:ext cx="5486994" cy="411458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6100" tIns="43050" rIns="86100" bIns="43050" anchor="t" anchorCtr="0">
            <a:noAutofit/>
          </a:bodyPr>
          <a:lstStyle/>
          <a:p>
            <a:pPr marL="0" marR="0" lvl="0" indent="0" algn="l" rtl="0">
              <a:lnSpc>
                <a:spcPct val="100000"/>
              </a:lnSpc>
              <a:spcBef>
                <a:spcPts val="0"/>
              </a:spcBef>
              <a:spcAft>
                <a:spcPts val="0"/>
              </a:spcAft>
              <a:buClr>
                <a:srgbClr val="000000"/>
              </a:buClr>
              <a:buSzPts val="1700"/>
              <a:buFont typeface="Calibri"/>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Now if we give the test animals a choice between a small and large reward they all choose the larger of the two. If I give you a choice between 1 Euro or 2 Euro you almost always choose the 2 Euro. If the test animals are given a choice between an immediate small reward and a delayed larger reward, they usually choose the immediate reward.</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Calibri"/>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In the study of Rachlin and Green the animals were confronted with two pressure keys. Pressing the first key led to a small reward and pressing the second key led to a larger reward. After pressing a key there was a waiting period, but this period was longer for the large than for the small reward. In this case there was a preference for the larger reward despite the fact that the animals had to wait longer than for the small reward.</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Calibri"/>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This and similar research has given us a better understanding of what we mean by self-control and how this can possibly lead to the learning of self-control (e.g. impulsive or hyperactive children). It is also relevant to our understanding of addictions, something directly related to self-control. For example, smokers often choose the immediate small reward (smoking a cigarette now) and thereby reduce the likelihood of a delayed large reward (longer and healthier life). There is also a clear link with economics.</a:t>
            </a:r>
            <a:endParaRPr sz="1300" b="0" i="0" u="none" strike="noStrike" cap="none">
              <a:solidFill>
                <a:srgbClr val="000000"/>
              </a:solidFill>
              <a:latin typeface="Arial"/>
              <a:ea typeface="Arial"/>
              <a:cs typeface="Arial"/>
              <a:sym typeface="Arial"/>
            </a:endParaRPr>
          </a:p>
        </p:txBody>
      </p:sp>
      <p:sp>
        <p:nvSpPr>
          <p:cNvPr id="667" name="Google Shape;667;g82afe38b6e_2_581:notes"/>
          <p:cNvSpPr/>
          <p:nvPr/>
        </p:nvSpPr>
        <p:spPr>
          <a:xfrm>
            <a:off x="3884462" y="8685889"/>
            <a:ext cx="2971998" cy="456678"/>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4775" tIns="44075" rIns="84775" bIns="44075" anchor="b" anchorCtr="0">
            <a:noAutofit/>
          </a:bodyPr>
          <a:lstStyle/>
          <a:p>
            <a:pPr marL="0" marR="0" lvl="0" indent="0" algn="r" rtl="0">
              <a:lnSpc>
                <a:spcPct val="100000"/>
              </a:lnSpc>
              <a:spcBef>
                <a:spcPts val="0"/>
              </a:spcBef>
              <a:spcAft>
                <a:spcPts val="0"/>
              </a:spcAft>
              <a:buClr>
                <a:srgbClr val="000000"/>
              </a:buClr>
              <a:buSzPts val="1700"/>
              <a:buFont typeface="Calibri"/>
              <a:buNone/>
            </a:pPr>
            <a:fld id="{00000000-1234-1234-1234-123412341234}" type="slidenum">
              <a:rPr lang="en" sz="1700" b="0" i="0" u="none" strike="noStrike" cap="none">
                <a:solidFill>
                  <a:srgbClr val="000000"/>
                </a:solidFill>
                <a:latin typeface="Calibri"/>
                <a:ea typeface="Calibri"/>
                <a:cs typeface="Calibri"/>
                <a:sym typeface="Calibri"/>
              </a:rPr>
              <a:t>35</a:t>
            </a:fld>
            <a:endParaRPr sz="1300" b="0" i="0" u="none" strike="noStrike" cap="none">
              <a:solidFill>
                <a:srgbClr val="000000"/>
              </a:solidFill>
              <a:latin typeface="Arial"/>
              <a:ea typeface="Arial"/>
              <a:cs typeface="Arial"/>
              <a:sym typeface="Arial"/>
            </a:endParaRPr>
          </a:p>
        </p:txBody>
      </p:sp>
      <p:sp>
        <p:nvSpPr>
          <p:cNvPr id="668" name="Google Shape;668;g82afe38b6e_2_581:notes"/>
          <p:cNvSpPr txBox="1">
            <a:spLocks noGrp="1"/>
          </p:cNvSpPr>
          <p:nvPr>
            <p:ph type="body" idx="1"/>
          </p:nvPr>
        </p:nvSpPr>
        <p:spPr>
          <a:xfrm>
            <a:off x="685493" y="4342944"/>
            <a:ext cx="5485500" cy="41133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500"/>
              </a:spcBef>
              <a:spcAft>
                <a:spcPts val="0"/>
              </a:spcAft>
              <a:buClr>
                <a:schemeClr val="dk1"/>
              </a:buClr>
              <a:buSzPts val="1100"/>
              <a:buFont typeface="Arial"/>
              <a:buNone/>
            </a:pPr>
            <a:r>
              <a:rPr lang="en" sz="1200" dirty="0">
                <a:solidFill>
                  <a:schemeClr val="dk1"/>
                </a:solidFill>
              </a:rPr>
              <a:t>To illustrate Matching Law, imagine you're at home with a friend. There are two alternative options on the television: Game of Thrones and </a:t>
            </a:r>
            <a:r>
              <a:rPr lang="en" sz="1200" dirty="0" smtClean="0">
                <a:solidFill>
                  <a:schemeClr val="dk1"/>
                </a:solidFill>
              </a:rPr>
              <a:t>Temptation Island. </a:t>
            </a:r>
            <a:r>
              <a:rPr lang="en" sz="1200" dirty="0">
                <a:solidFill>
                  <a:schemeClr val="dk1"/>
                </a:solidFill>
              </a:rPr>
              <a:t>And each option is associated with a certain </a:t>
            </a:r>
            <a:r>
              <a:rPr lang="en" sz="1200" dirty="0" smtClean="0">
                <a:solidFill>
                  <a:schemeClr val="dk1"/>
                </a:solidFill>
              </a:rPr>
              <a:t>reinforcing value</a:t>
            </a:r>
            <a:r>
              <a:rPr lang="en" sz="1200" dirty="0">
                <a:solidFill>
                  <a:schemeClr val="dk1"/>
                </a:solidFill>
              </a:rPr>
              <a:t>: There are approximately </a:t>
            </a:r>
            <a:r>
              <a:rPr lang="en" sz="1200" dirty="0" smtClean="0">
                <a:solidFill>
                  <a:schemeClr val="dk1"/>
                </a:solidFill>
              </a:rPr>
              <a:t>6 reinforcing moments </a:t>
            </a:r>
            <a:r>
              <a:rPr lang="en" sz="1200" dirty="0">
                <a:solidFill>
                  <a:schemeClr val="dk1"/>
                </a:solidFill>
              </a:rPr>
              <a:t>per hour if you watch Game of Thrones and only two per hour if you watch </a:t>
            </a:r>
            <a:r>
              <a:rPr lang="en" sz="1200" dirty="0" smtClean="0">
                <a:solidFill>
                  <a:schemeClr val="dk1"/>
                </a:solidFill>
              </a:rPr>
              <a:t>Temptation Island. </a:t>
            </a:r>
            <a:endParaRPr sz="1200" dirty="0">
              <a:solidFill>
                <a:schemeClr val="dk1"/>
              </a:solidFill>
            </a:endParaRPr>
          </a:p>
          <a:p>
            <a:pPr marL="0" lvl="0" indent="0" algn="l" rtl="0">
              <a:lnSpc>
                <a:spcPct val="115000"/>
              </a:lnSpc>
              <a:spcBef>
                <a:spcPts val="500"/>
              </a:spcBef>
              <a:spcAft>
                <a:spcPts val="0"/>
              </a:spcAft>
              <a:buClr>
                <a:schemeClr val="dk1"/>
              </a:buClr>
              <a:buSzPts val="1100"/>
              <a:buFont typeface="Arial"/>
              <a:buNone/>
            </a:pPr>
            <a:endParaRPr sz="1200" dirty="0">
              <a:solidFill>
                <a:schemeClr val="dk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82afe38b6e_2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miter lim="524288"/>
            <a:headEnd type="none" w="sm" len="sm"/>
            <a:tailEnd type="none" w="sm" len="sm"/>
          </a:ln>
        </p:spPr>
      </p:sp>
      <p:sp>
        <p:nvSpPr>
          <p:cNvPr id="675" name="Google Shape;675;g82afe38b6e_2_589:notes"/>
          <p:cNvSpPr/>
          <p:nvPr/>
        </p:nvSpPr>
        <p:spPr>
          <a:xfrm>
            <a:off x="685493" y="4342944"/>
            <a:ext cx="5486994" cy="411458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6100" tIns="43050" rIns="86100" bIns="43050" anchor="t" anchorCtr="0">
            <a:noAutofit/>
          </a:bodyPr>
          <a:lstStyle/>
          <a:p>
            <a:pPr marL="0" marR="0" lvl="0" indent="0" algn="l" rtl="0">
              <a:lnSpc>
                <a:spcPct val="100000"/>
              </a:lnSpc>
              <a:spcBef>
                <a:spcPts val="0"/>
              </a:spcBef>
              <a:spcAft>
                <a:spcPts val="0"/>
              </a:spcAft>
              <a:buClr>
                <a:srgbClr val="000000"/>
              </a:buClr>
              <a:buSzPts val="1700"/>
              <a:buFont typeface="Calibri"/>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Now if we give the test animals a choice between a small and large reward they all choose the larger of the two. If I give you a choice between 1 Euro or 2 Euro you almost always choose the 2 Euro. If the test animals are given a choice between an immediate small reward and a delayed larger reward, they usually choose the immediate reward.</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Calibri"/>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In the study of Rachlin and Green the animals were confronted with two pressure keys. Pressing the first key led to a small reward and pressing the second key led to a larger reward. After pressing a key there was a waiting period, but this period was longer for the large than for the small reward. In this case there was a preference for the larger reward despite the fact that the animals had to wait longer than for the small reward.</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Calibri"/>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This and similar research has given us a better understanding of what we mean by self-control and how this can possibly lead to the learning of self-control (e.g. impulsive or hyperactive children). It is also relevant to our understanding of addictions, something directly related to self-control. For example, smokers often choose the immediate small reward (smoking a cigarette now) and thereby reduce the likelihood of a delayed large reward (longer and healthier life). There is also a clear link with economics.</a:t>
            </a:r>
            <a:endParaRPr sz="1300" b="0" i="0" u="none" strike="noStrike" cap="none">
              <a:solidFill>
                <a:srgbClr val="000000"/>
              </a:solidFill>
              <a:latin typeface="Arial"/>
              <a:ea typeface="Arial"/>
              <a:cs typeface="Arial"/>
              <a:sym typeface="Arial"/>
            </a:endParaRPr>
          </a:p>
        </p:txBody>
      </p:sp>
      <p:sp>
        <p:nvSpPr>
          <p:cNvPr id="676" name="Google Shape;676;g82afe38b6e_2_589:notes"/>
          <p:cNvSpPr/>
          <p:nvPr/>
        </p:nvSpPr>
        <p:spPr>
          <a:xfrm>
            <a:off x="3884462" y="8685889"/>
            <a:ext cx="2971998" cy="456678"/>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4775" tIns="44075" rIns="84775" bIns="44075" anchor="b" anchorCtr="0">
            <a:noAutofit/>
          </a:bodyPr>
          <a:lstStyle/>
          <a:p>
            <a:pPr marL="0" marR="0" lvl="0" indent="0" algn="r" rtl="0">
              <a:lnSpc>
                <a:spcPct val="100000"/>
              </a:lnSpc>
              <a:spcBef>
                <a:spcPts val="0"/>
              </a:spcBef>
              <a:spcAft>
                <a:spcPts val="0"/>
              </a:spcAft>
              <a:buClr>
                <a:srgbClr val="000000"/>
              </a:buClr>
              <a:buSzPts val="1700"/>
              <a:buFont typeface="Calibri"/>
              <a:buNone/>
            </a:pPr>
            <a:fld id="{00000000-1234-1234-1234-123412341234}" type="slidenum">
              <a:rPr lang="en" sz="1700" b="0" i="0" u="none" strike="noStrike" cap="none">
                <a:solidFill>
                  <a:srgbClr val="000000"/>
                </a:solidFill>
                <a:latin typeface="Calibri"/>
                <a:ea typeface="Calibri"/>
                <a:cs typeface="Calibri"/>
                <a:sym typeface="Calibri"/>
              </a:rPr>
              <a:t>36</a:t>
            </a:fld>
            <a:endParaRPr sz="1300" b="0" i="0" u="none" strike="noStrike" cap="none">
              <a:solidFill>
                <a:srgbClr val="000000"/>
              </a:solidFill>
              <a:latin typeface="Arial"/>
              <a:ea typeface="Arial"/>
              <a:cs typeface="Arial"/>
              <a:sym typeface="Arial"/>
            </a:endParaRPr>
          </a:p>
        </p:txBody>
      </p:sp>
      <p:sp>
        <p:nvSpPr>
          <p:cNvPr id="677" name="Google Shape;677;g82afe38b6e_2_589:notes"/>
          <p:cNvSpPr txBox="1">
            <a:spLocks noGrp="1"/>
          </p:cNvSpPr>
          <p:nvPr>
            <p:ph type="body" idx="1"/>
          </p:nvPr>
        </p:nvSpPr>
        <p:spPr>
          <a:xfrm>
            <a:off x="685493" y="4342944"/>
            <a:ext cx="5485500" cy="41133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500"/>
              </a:spcBef>
              <a:spcAft>
                <a:spcPts val="0"/>
              </a:spcAft>
              <a:buSzPts val="1100"/>
              <a:buNone/>
            </a:pPr>
            <a:r>
              <a:rPr lang="en" sz="1200" dirty="0">
                <a:solidFill>
                  <a:schemeClr val="dk1"/>
                </a:solidFill>
              </a:rPr>
              <a:t>Based on the matching law, you can now predict how over the hour the choice behavior will proceed. With these </a:t>
            </a:r>
            <a:r>
              <a:rPr lang="en" sz="1200" dirty="0" smtClean="0">
                <a:solidFill>
                  <a:schemeClr val="dk1"/>
                </a:solidFill>
              </a:rPr>
              <a:t>reinforcement schedules, </a:t>
            </a:r>
            <a:r>
              <a:rPr lang="en" sz="1200" dirty="0">
                <a:solidFill>
                  <a:schemeClr val="dk1"/>
                </a:solidFill>
              </a:rPr>
              <a:t>rA (Game of Thrones) equals at most 6 </a:t>
            </a:r>
            <a:r>
              <a:rPr lang="en" sz="1200" dirty="0" smtClean="0">
                <a:solidFill>
                  <a:schemeClr val="dk1"/>
                </a:solidFill>
              </a:rPr>
              <a:t>reinforcers per </a:t>
            </a:r>
            <a:r>
              <a:rPr lang="en" sz="1200" dirty="0">
                <a:solidFill>
                  <a:schemeClr val="dk1"/>
                </a:solidFill>
              </a:rPr>
              <a:t>hour and rB </a:t>
            </a:r>
            <a:r>
              <a:rPr lang="en" sz="1200" dirty="0" smtClean="0">
                <a:solidFill>
                  <a:schemeClr val="dk1"/>
                </a:solidFill>
              </a:rPr>
              <a:t>(Temptation Island) </a:t>
            </a:r>
            <a:r>
              <a:rPr lang="en" sz="1200" dirty="0">
                <a:solidFill>
                  <a:schemeClr val="dk1"/>
                </a:solidFill>
              </a:rPr>
              <a:t>equals 2. Therefore, rA / (rA + rB) = 6/8 = .75. So you can predict that - basically </a:t>
            </a:r>
            <a:r>
              <a:rPr lang="en" sz="1200" dirty="0" smtClean="0">
                <a:solidFill>
                  <a:schemeClr val="dk1"/>
                </a:solidFill>
              </a:rPr>
              <a:t>– you will </a:t>
            </a:r>
            <a:r>
              <a:rPr lang="en" sz="1200" dirty="0">
                <a:solidFill>
                  <a:schemeClr val="dk1"/>
                </a:solidFill>
              </a:rPr>
              <a:t>spend ¾ of your time watching Game of Thrones and ¼ watching </a:t>
            </a:r>
            <a:r>
              <a:rPr lang="en" sz="1200" dirty="0" smtClean="0">
                <a:solidFill>
                  <a:schemeClr val="dk1"/>
                </a:solidFill>
              </a:rPr>
              <a:t>Temptation Island. </a:t>
            </a:r>
            <a:endParaRPr sz="13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82afe38b6e_2_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miter lim="524288"/>
            <a:headEnd type="none" w="sm" len="sm"/>
            <a:tailEnd type="none" w="sm" len="sm"/>
          </a:ln>
        </p:spPr>
      </p:sp>
      <p:sp>
        <p:nvSpPr>
          <p:cNvPr id="686" name="Google Shape;686;g82afe38b6e_2_599:notes"/>
          <p:cNvSpPr/>
          <p:nvPr/>
        </p:nvSpPr>
        <p:spPr>
          <a:xfrm>
            <a:off x="685493" y="4342944"/>
            <a:ext cx="5487014" cy="411459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6100" tIns="43050" rIns="86100" bIns="43050" anchor="t" anchorCtr="0">
            <a:noAutofit/>
          </a:bodyPr>
          <a:lstStyle/>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Behavior can also be influenced by indirect links between the behavior and stimuli in the environment. Take the idea of </a:t>
            </a:r>
            <a:r>
              <a:rPr lang="en" sz="1700" b="1" i="0" u="none" strike="noStrike" cap="none">
                <a:solidFill>
                  <a:srgbClr val="000000"/>
                </a:solidFill>
                <a:latin typeface="Calibri"/>
                <a:ea typeface="Calibri"/>
                <a:cs typeface="Calibri"/>
                <a:sym typeface="Calibri"/>
              </a:rPr>
              <a:t>secondary reinforcement</a:t>
            </a:r>
            <a:r>
              <a:rPr lang="en" sz="1700" b="0" i="0" u="none" strike="noStrike" cap="none">
                <a:solidFill>
                  <a:srgbClr val="000000"/>
                </a:solidFill>
                <a:latin typeface="Calibri"/>
                <a:ea typeface="Calibri"/>
                <a:cs typeface="Calibri"/>
                <a:sym typeface="Calibri"/>
              </a:rPr>
              <a:t>. Early in the history of learning psychology, Hull made the distinction between primary and secondary exciters. Primary reinforcers are stimuli that have a biological need (e.g., food, drink). Secondary reinforcers are stimuli that (1) occur together with primary reinforcers or (2) can be used to obtain other reinforcers. We now know that behaviour can change as a result of the influence of a secondary reinforcer. So they are evidence for the influence of indirect links: an R is linked to a neutral Sr that only has influence because that Sr is linked to other (primary) Sr.</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Calibri"/>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Reinforcement by stimuli associated with primary reinforcers is also called </a:t>
            </a:r>
            <a:r>
              <a:rPr lang="en" sz="1700" b="1" i="0" u="none" strike="noStrike" cap="none">
                <a:solidFill>
                  <a:srgbClr val="000000"/>
                </a:solidFill>
                <a:latin typeface="Calibri"/>
                <a:ea typeface="Calibri"/>
                <a:cs typeface="Calibri"/>
                <a:sym typeface="Calibri"/>
              </a:rPr>
              <a:t>conditioned reinforcement</a:t>
            </a:r>
            <a:r>
              <a:rPr lang="en" sz="1700" b="0" i="0" u="none" strike="noStrike" cap="none">
                <a:solidFill>
                  <a:srgbClr val="000000"/>
                </a:solidFill>
                <a:latin typeface="Calibri"/>
                <a:ea typeface="Calibri"/>
                <a:cs typeface="Calibri"/>
                <a:sym typeface="Calibri"/>
              </a:rPr>
              <a:t>. Suppose a tone is followed by food. We now know that an animal learns to push a handle if this leads to the offering of the tone. In other words, the offering of the tone reinforces the pushing of the handle. The tone is not in itself an enabler but only because it used to be associated with a primary enabler. This is shown by the fact that the tone only reinforces lever pushing if it was previously associated with food.</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Calibri"/>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A second form of secondary reinforcers are stimuli that can be used to obtain other reinforcers. These are called </a:t>
            </a:r>
            <a:r>
              <a:rPr lang="en" sz="1700" b="1" i="0" u="none" strike="noStrike" cap="none">
                <a:solidFill>
                  <a:srgbClr val="000000"/>
                </a:solidFill>
                <a:latin typeface="Calibri"/>
                <a:ea typeface="Calibri"/>
                <a:cs typeface="Calibri"/>
                <a:sym typeface="Calibri"/>
              </a:rPr>
              <a:t>token reinforcers</a:t>
            </a:r>
            <a:r>
              <a:rPr lang="en" sz="1700" b="0" i="0" u="none" strike="noStrike" cap="none">
                <a:solidFill>
                  <a:srgbClr val="000000"/>
                </a:solidFill>
                <a:latin typeface="Calibri"/>
                <a:ea typeface="Calibri"/>
                <a:cs typeface="Calibri"/>
                <a:sym typeface="Calibri"/>
              </a:rPr>
              <a:t>. Money is a good example. Any person will do many things to get money. But money by itself has no biological value</a:t>
            </a:r>
            <a:r>
              <a:rPr lang="en" sz="1500" b="0" i="0" u="none" strike="noStrike" cap="none">
                <a:solidFill>
                  <a:srgbClr val="000000"/>
                </a:solidFill>
                <a:latin typeface="Calibri"/>
                <a:ea typeface="Calibri"/>
                <a:cs typeface="Calibri"/>
                <a:sym typeface="Calibri"/>
              </a:rPr>
              <a:t>. It is effective as a reinforcer because it is associated with obtaining primary reinforcers. Token reinforcers, like other conditioned reinforcers, are associated with primary reinforcers. But the relationship between token </a:t>
            </a:r>
            <a:r>
              <a:rPr lang="en" sz="1700" b="0" i="0" u="none" strike="noStrike" cap="none">
                <a:solidFill>
                  <a:srgbClr val="000000"/>
                </a:solidFill>
                <a:latin typeface="Calibri"/>
                <a:ea typeface="Calibri"/>
                <a:cs typeface="Calibri"/>
                <a:sym typeface="Calibri"/>
              </a:rPr>
              <a:t>exciters and primary exciters is special. Tokens can be used to obtain other exciters.</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p:txBody>
      </p:sp>
      <p:sp>
        <p:nvSpPr>
          <p:cNvPr id="687" name="Google Shape;687;g82afe38b6e_2_599:notes"/>
          <p:cNvSpPr/>
          <p:nvPr/>
        </p:nvSpPr>
        <p:spPr>
          <a:xfrm>
            <a:off x="3884462" y="8685889"/>
            <a:ext cx="2972004" cy="45670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4775" tIns="44075" rIns="84775" bIns="44075" anchor="b" anchorCtr="0">
            <a:noAutofit/>
          </a:bodyPr>
          <a:lstStyle/>
          <a:p>
            <a:pPr marL="0" marR="0" lvl="0" indent="0" algn="r" rtl="0">
              <a:lnSpc>
                <a:spcPct val="100000"/>
              </a:lnSpc>
              <a:spcBef>
                <a:spcPts val="0"/>
              </a:spcBef>
              <a:spcAft>
                <a:spcPts val="0"/>
              </a:spcAft>
              <a:buClr>
                <a:srgbClr val="000000"/>
              </a:buClr>
              <a:buSzPts val="1700"/>
              <a:buFont typeface="Calibri"/>
              <a:buNone/>
            </a:pPr>
            <a:fld id="{00000000-1234-1234-1234-123412341234}" type="slidenum">
              <a:rPr lang="en" sz="1700" b="0" i="0" u="none" strike="noStrike" cap="none">
                <a:solidFill>
                  <a:srgbClr val="000000"/>
                </a:solidFill>
                <a:latin typeface="Calibri"/>
                <a:ea typeface="Calibri"/>
                <a:cs typeface="Calibri"/>
                <a:sym typeface="Calibri"/>
              </a:rPr>
              <a:t>37</a:t>
            </a:fld>
            <a:endParaRPr sz="1300" b="0" i="0" u="none" strike="noStrike" cap="none">
              <a:solidFill>
                <a:srgbClr val="000000"/>
              </a:solidFill>
              <a:latin typeface="Arial"/>
              <a:ea typeface="Arial"/>
              <a:cs typeface="Arial"/>
              <a:sym typeface="Arial"/>
            </a:endParaRPr>
          </a:p>
        </p:txBody>
      </p:sp>
      <p:sp>
        <p:nvSpPr>
          <p:cNvPr id="688" name="Google Shape;688;g82afe38b6e_2_599:notes"/>
          <p:cNvSpPr txBox="1">
            <a:spLocks noGrp="1"/>
          </p:cNvSpPr>
          <p:nvPr>
            <p:ph type="body" idx="1"/>
          </p:nvPr>
        </p:nvSpPr>
        <p:spPr>
          <a:xfrm>
            <a:off x="685493" y="4342944"/>
            <a:ext cx="5485479" cy="4113174"/>
          </a:xfrm>
          <a:prstGeom prst="rect">
            <a:avLst/>
          </a:prstGeom>
          <a:noFill/>
          <a:ln>
            <a:noFill/>
          </a:ln>
        </p:spPr>
        <p:txBody>
          <a:bodyPr spcFirstLastPara="1" wrap="square" lIns="0" tIns="0" rIns="0" bIns="0" anchor="t" anchorCtr="0">
            <a:noAutofit/>
          </a:bodyPr>
          <a:lstStyle/>
          <a:p>
            <a:pPr marL="0" lvl="0" indent="0" algn="l" rtl="0">
              <a:lnSpc>
                <a:spcPct val="115000"/>
              </a:lnSpc>
              <a:spcBef>
                <a:spcPts val="500"/>
              </a:spcBef>
              <a:spcAft>
                <a:spcPts val="0"/>
              </a:spcAft>
              <a:buClr>
                <a:schemeClr val="dk1"/>
              </a:buClr>
              <a:buSzPts val="1100"/>
              <a:buFont typeface="Arial"/>
              <a:buNone/>
            </a:pPr>
            <a:r>
              <a:rPr lang="en" sz="1200" dirty="0">
                <a:solidFill>
                  <a:schemeClr val="dk1"/>
                </a:solidFill>
              </a:rPr>
              <a:t>But note that the matching law is only valid under certain conditions. This law is only valid in </a:t>
            </a:r>
            <a:r>
              <a:rPr lang="en" sz="1200" i="1" dirty="0">
                <a:solidFill>
                  <a:schemeClr val="dk1"/>
                </a:solidFill>
              </a:rPr>
              <a:t>variable interval </a:t>
            </a:r>
            <a:r>
              <a:rPr lang="en" sz="1200" i="1" dirty="0" smtClean="0">
                <a:solidFill>
                  <a:schemeClr val="dk1"/>
                </a:solidFill>
              </a:rPr>
              <a:t>schedules</a:t>
            </a:r>
            <a:r>
              <a:rPr lang="en" sz="1200" dirty="0" smtClean="0">
                <a:solidFill>
                  <a:schemeClr val="dk1"/>
                </a:solidFill>
              </a:rPr>
              <a:t>. </a:t>
            </a:r>
            <a:r>
              <a:rPr lang="en" sz="1200" dirty="0">
                <a:solidFill>
                  <a:schemeClr val="dk1"/>
                </a:solidFill>
              </a:rPr>
              <a:t>In these </a:t>
            </a:r>
            <a:r>
              <a:rPr lang="en" sz="1200" dirty="0" smtClean="0">
                <a:solidFill>
                  <a:schemeClr val="dk1"/>
                </a:solidFill>
              </a:rPr>
              <a:t>schedules it </a:t>
            </a:r>
            <a:r>
              <a:rPr lang="en" sz="1200" dirty="0">
                <a:solidFill>
                  <a:schemeClr val="dk1"/>
                </a:solidFill>
              </a:rPr>
              <a:t>is never certain at which moment the performance of a certain behavior </a:t>
            </a:r>
            <a:r>
              <a:rPr lang="en" sz="1200" dirty="0" smtClean="0">
                <a:solidFill>
                  <a:schemeClr val="dk1"/>
                </a:solidFill>
              </a:rPr>
              <a:t>is</a:t>
            </a:r>
            <a:r>
              <a:rPr lang="en" sz="1200" baseline="0" dirty="0" smtClean="0">
                <a:solidFill>
                  <a:schemeClr val="dk1"/>
                </a:solidFill>
              </a:rPr>
              <a:t> reinforced</a:t>
            </a:r>
            <a:r>
              <a:rPr lang="en" sz="1200" dirty="0" smtClean="0">
                <a:solidFill>
                  <a:schemeClr val="dk1"/>
                </a:solidFill>
              </a:rPr>
              <a:t>. </a:t>
            </a:r>
            <a:r>
              <a:rPr lang="en" sz="1200" dirty="0">
                <a:solidFill>
                  <a:schemeClr val="dk1"/>
                </a:solidFill>
              </a:rPr>
              <a:t>If the two behaviors are </a:t>
            </a:r>
            <a:r>
              <a:rPr lang="en" sz="1200" dirty="0" smtClean="0">
                <a:solidFill>
                  <a:schemeClr val="dk1"/>
                </a:solidFill>
              </a:rPr>
              <a:t>reinforced</a:t>
            </a:r>
            <a:r>
              <a:rPr lang="en" sz="1200" baseline="0" dirty="0" smtClean="0">
                <a:solidFill>
                  <a:schemeClr val="dk1"/>
                </a:solidFill>
              </a:rPr>
              <a:t> </a:t>
            </a:r>
            <a:r>
              <a:rPr lang="en" sz="1200" dirty="0" smtClean="0">
                <a:solidFill>
                  <a:schemeClr val="dk1"/>
                </a:solidFill>
              </a:rPr>
              <a:t>according </a:t>
            </a:r>
            <a:r>
              <a:rPr lang="en" sz="1200" dirty="0">
                <a:solidFill>
                  <a:schemeClr val="dk1"/>
                </a:solidFill>
              </a:rPr>
              <a:t>to a fixed ratio schedule, the </a:t>
            </a:r>
            <a:r>
              <a:rPr lang="en" sz="1200" dirty="0" smtClean="0">
                <a:solidFill>
                  <a:schemeClr val="dk1"/>
                </a:solidFill>
              </a:rPr>
              <a:t>organism will </a:t>
            </a:r>
            <a:r>
              <a:rPr lang="en" sz="1200" dirty="0">
                <a:solidFill>
                  <a:schemeClr val="dk1"/>
                </a:solidFill>
              </a:rPr>
              <a:t>only choose the option that is most </a:t>
            </a:r>
            <a:r>
              <a:rPr lang="en" sz="1200" dirty="0" smtClean="0">
                <a:solidFill>
                  <a:schemeClr val="dk1"/>
                </a:solidFill>
              </a:rPr>
              <a:t>reinforced. </a:t>
            </a:r>
            <a:endParaRPr sz="13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82afe38b6e_2_6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5" name="Google Shape;695;g82afe38b6e_2_6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 This is a Pear Deck Multiple Choice Slide. Your current options are: A: 5 euros, B: 50 euros, </a:t>
            </a:r>
            <a:endParaRPr/>
          </a:p>
          <a:p>
            <a:pPr marL="0" lvl="0" indent="0" algn="l" rtl="0">
              <a:lnSpc>
                <a:spcPct val="100000"/>
              </a:lnSpc>
              <a:spcBef>
                <a:spcPts val="0"/>
              </a:spcBef>
              <a:spcAft>
                <a:spcPts val="0"/>
              </a:spcAft>
              <a:buSzPts val="1100"/>
              <a:buNone/>
            </a:pPr>
            <a:r>
              <a:rPr lang="en"/>
              <a:t>🍐 To edit the type of question or choices, go back to the "Ask Students a Question" in the Pear Deck sidebar.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82afe38b6e_2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4" name="Google Shape;704;g82afe38b6e_2_6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 This is a Pear Deck Multiple Choice Slide. Your current options are: A: 5 euros (today), B: 50 euros (March 2021), </a:t>
            </a:r>
            <a:endParaRPr/>
          </a:p>
          <a:p>
            <a:pPr marL="0" lvl="0" indent="0" algn="l" rtl="0">
              <a:lnSpc>
                <a:spcPct val="100000"/>
              </a:lnSpc>
              <a:spcBef>
                <a:spcPts val="0"/>
              </a:spcBef>
              <a:spcAft>
                <a:spcPts val="0"/>
              </a:spcAft>
              <a:buSzPts val="1100"/>
              <a:buNone/>
            </a:pPr>
            <a:r>
              <a:rPr lang="en"/>
              <a:t>🍐 To edit the type of question or choices, go back to the "Ask Students a Question" in the Pear Deck sidebar.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82afe38b6e_2_6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miter lim="524288"/>
            <a:headEnd type="none" w="sm" len="sm"/>
            <a:tailEnd type="none" w="sm" len="sm"/>
          </a:ln>
        </p:spPr>
      </p:sp>
      <p:sp>
        <p:nvSpPr>
          <p:cNvPr id="713" name="Google Shape;713;g82afe38b6e_2_623:notes"/>
          <p:cNvSpPr/>
          <p:nvPr/>
        </p:nvSpPr>
        <p:spPr>
          <a:xfrm>
            <a:off x="685493" y="4342944"/>
            <a:ext cx="5487014" cy="411459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6100" tIns="43050" rIns="86100" bIns="43050" anchor="t" anchorCtr="0">
            <a:noAutofit/>
          </a:bodyPr>
          <a:lstStyle/>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So far, we have only discussed indirect connections between R and Srs. But indirect relations between an Sd and R can also have an influence on operant conditioning. This is shown in the study of Colwill and Rescorla with rats.</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Calibri"/>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In a </a:t>
            </a:r>
            <a:r>
              <a:rPr lang="en" sz="1700" b="1" i="0" u="none" strike="noStrike" cap="none">
                <a:solidFill>
                  <a:srgbClr val="000000"/>
                </a:solidFill>
                <a:latin typeface="Calibri"/>
                <a:ea typeface="Calibri"/>
                <a:cs typeface="Calibri"/>
                <a:sym typeface="Calibri"/>
              </a:rPr>
              <a:t>first stage</a:t>
            </a:r>
            <a:r>
              <a:rPr lang="en" sz="1700" b="0" i="0" u="none" strike="noStrike" cap="none">
                <a:solidFill>
                  <a:srgbClr val="000000"/>
                </a:solidFill>
                <a:latin typeface="Calibri"/>
                <a:ea typeface="Calibri"/>
                <a:cs typeface="Calibri"/>
                <a:sym typeface="Calibri"/>
              </a:rPr>
              <a:t>, R1 (pressing a button) was followed by food (Sr1) when a light was on (Sd1). The same R1 was followed by sugar water (Sr2) when a tone was offered (Sd2). In the </a:t>
            </a:r>
            <a:r>
              <a:rPr lang="en" sz="1700" b="1" i="0" u="none" strike="noStrike" cap="none">
                <a:solidFill>
                  <a:srgbClr val="000000"/>
                </a:solidFill>
                <a:latin typeface="Calibri"/>
                <a:ea typeface="Calibri"/>
                <a:cs typeface="Calibri"/>
                <a:sym typeface="Calibri"/>
              </a:rPr>
              <a:t>second phase</a:t>
            </a:r>
            <a:r>
              <a:rPr lang="en" sz="1700" b="0" i="0" u="none" strike="noStrike" cap="none">
                <a:solidFill>
                  <a:srgbClr val="000000"/>
                </a:solidFill>
                <a:latin typeface="Calibri"/>
                <a:ea typeface="Calibri"/>
                <a:cs typeface="Calibri"/>
                <a:sym typeface="Calibri"/>
              </a:rPr>
              <a:t>, the rats learned that R2 (pushing a lever) was followed by food (Sr1) and that R3 (pulling a chain) was always followed by sugar water (Sr2).</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Calibri"/>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In this second phase there were no Sds. In the test phase the rats had to choose between pushing the lever and pulling the chain. When given the choice during the presentation of the light, they chose lever pushing over chance. However, during the presentation of the tone they chose chain pulling. The Sd influenced R's choice despite the fact that the two never occurred together but were only indirectly linked through a particular Sr.</a:t>
            </a:r>
            <a:endParaRPr sz="1300" b="0" i="0" u="none" strike="noStrike" cap="none">
              <a:solidFill>
                <a:srgbClr val="000000"/>
              </a:solidFill>
              <a:latin typeface="Arial"/>
              <a:ea typeface="Arial"/>
              <a:cs typeface="Arial"/>
              <a:sym typeface="Arial"/>
            </a:endParaRPr>
          </a:p>
        </p:txBody>
      </p:sp>
      <p:sp>
        <p:nvSpPr>
          <p:cNvPr id="714" name="Google Shape;714;g82afe38b6e_2_623:notes"/>
          <p:cNvSpPr/>
          <p:nvPr/>
        </p:nvSpPr>
        <p:spPr>
          <a:xfrm>
            <a:off x="3884462" y="8685889"/>
            <a:ext cx="2972004" cy="45670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4775" tIns="44075" rIns="84775" bIns="44075" anchor="b" anchorCtr="0">
            <a:noAutofit/>
          </a:bodyPr>
          <a:lstStyle/>
          <a:p>
            <a:pPr marL="0" marR="0" lvl="0" indent="0" algn="r" rtl="0">
              <a:lnSpc>
                <a:spcPct val="100000"/>
              </a:lnSpc>
              <a:spcBef>
                <a:spcPts val="0"/>
              </a:spcBef>
              <a:spcAft>
                <a:spcPts val="0"/>
              </a:spcAft>
              <a:buClr>
                <a:srgbClr val="000000"/>
              </a:buClr>
              <a:buSzPts val="1700"/>
              <a:buFont typeface="Calibri"/>
              <a:buNone/>
            </a:pPr>
            <a:fld id="{00000000-1234-1234-1234-123412341234}" type="slidenum">
              <a:rPr lang="en" sz="1700" b="0" i="0" u="none" strike="noStrike" cap="none">
                <a:solidFill>
                  <a:srgbClr val="000000"/>
                </a:solidFill>
                <a:latin typeface="Calibri"/>
                <a:ea typeface="Calibri"/>
                <a:cs typeface="Calibri"/>
                <a:sym typeface="Calibri"/>
              </a:rPr>
              <a:t>40</a:t>
            </a:fld>
            <a:endParaRPr sz="1300" b="0" i="0" u="none" strike="noStrike" cap="none">
              <a:solidFill>
                <a:srgbClr val="000000"/>
              </a:solidFill>
              <a:latin typeface="Arial"/>
              <a:ea typeface="Arial"/>
              <a:cs typeface="Arial"/>
              <a:sym typeface="Arial"/>
            </a:endParaRPr>
          </a:p>
        </p:txBody>
      </p:sp>
      <p:sp>
        <p:nvSpPr>
          <p:cNvPr id="715" name="Google Shape;715;g82afe38b6e_2_623:notes"/>
          <p:cNvSpPr txBox="1">
            <a:spLocks noGrp="1"/>
          </p:cNvSpPr>
          <p:nvPr>
            <p:ph type="body" idx="1"/>
          </p:nvPr>
        </p:nvSpPr>
        <p:spPr>
          <a:xfrm>
            <a:off x="685493" y="4342944"/>
            <a:ext cx="5485479" cy="4113174"/>
          </a:xfrm>
          <a:prstGeom prst="rect">
            <a:avLst/>
          </a:prstGeom>
          <a:noFill/>
          <a:ln>
            <a:noFill/>
          </a:ln>
        </p:spPr>
        <p:txBody>
          <a:bodyPr spcFirstLastPara="1" wrap="square" lIns="0" tIns="0" rIns="0" bIns="0" anchor="t" anchorCtr="0">
            <a:noAutofit/>
          </a:bodyPr>
          <a:lstStyle/>
          <a:p>
            <a:pPr marL="0" lvl="0" indent="0" algn="l" rtl="0">
              <a:lnSpc>
                <a:spcPct val="115000"/>
              </a:lnSpc>
              <a:spcBef>
                <a:spcPts val="500"/>
              </a:spcBef>
              <a:spcAft>
                <a:spcPts val="0"/>
              </a:spcAft>
              <a:buClr>
                <a:schemeClr val="dk1"/>
              </a:buClr>
              <a:buSzPts val="1100"/>
              <a:buFont typeface="Arial"/>
              <a:buNone/>
            </a:pPr>
            <a:r>
              <a:rPr lang="en" sz="1200" dirty="0">
                <a:solidFill>
                  <a:schemeClr val="dk1"/>
                </a:solidFill>
              </a:rPr>
              <a:t>Now if we give the test animals a choice between a small and large </a:t>
            </a:r>
            <a:r>
              <a:rPr lang="en" sz="1200" dirty="0" smtClean="0">
                <a:solidFill>
                  <a:schemeClr val="dk1"/>
                </a:solidFill>
              </a:rPr>
              <a:t>reinforcer they </a:t>
            </a:r>
            <a:r>
              <a:rPr lang="en" sz="1200" dirty="0">
                <a:solidFill>
                  <a:schemeClr val="dk1"/>
                </a:solidFill>
              </a:rPr>
              <a:t>all choose the larger of the two. If I give you a choice between 1 Euro or 2 Euro you almost always choose the 2 Euro. If the test animals are given a choice between an immediate small </a:t>
            </a:r>
            <a:r>
              <a:rPr lang="en" sz="1200" dirty="0" smtClean="0">
                <a:solidFill>
                  <a:schemeClr val="dk1"/>
                </a:solidFill>
              </a:rPr>
              <a:t>reinforcer and </a:t>
            </a:r>
            <a:r>
              <a:rPr lang="en" sz="1200" dirty="0">
                <a:solidFill>
                  <a:schemeClr val="dk1"/>
                </a:solidFill>
              </a:rPr>
              <a:t>a delayed larger </a:t>
            </a:r>
            <a:r>
              <a:rPr lang="en" sz="1200" dirty="0" smtClean="0">
                <a:solidFill>
                  <a:schemeClr val="dk1"/>
                </a:solidFill>
              </a:rPr>
              <a:t>reinforcer, </a:t>
            </a:r>
            <a:r>
              <a:rPr lang="en" sz="1200" dirty="0">
                <a:solidFill>
                  <a:schemeClr val="dk1"/>
                </a:solidFill>
              </a:rPr>
              <a:t>they usually choose the immediate </a:t>
            </a:r>
            <a:r>
              <a:rPr lang="en" sz="1200" dirty="0" smtClean="0">
                <a:solidFill>
                  <a:schemeClr val="dk1"/>
                </a:solidFill>
              </a:rPr>
              <a:t>reinforcer.</a:t>
            </a:r>
          </a:p>
          <a:p>
            <a:pPr marL="0" lvl="0" indent="0" algn="l" rtl="0">
              <a:lnSpc>
                <a:spcPct val="115000"/>
              </a:lnSpc>
              <a:spcBef>
                <a:spcPts val="50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500"/>
              </a:spcBef>
              <a:spcAft>
                <a:spcPts val="0"/>
              </a:spcAft>
              <a:buClr>
                <a:schemeClr val="dk1"/>
              </a:buClr>
              <a:buSzPts val="1100"/>
              <a:buFont typeface="Arial"/>
              <a:buNone/>
            </a:pPr>
            <a:r>
              <a:rPr lang="en" sz="1200" dirty="0">
                <a:solidFill>
                  <a:schemeClr val="dk1"/>
                </a:solidFill>
              </a:rPr>
              <a:t>In the study of Rachlin and Green the animals were confronted with two </a:t>
            </a:r>
            <a:r>
              <a:rPr lang="en" sz="1200" dirty="0" smtClean="0">
                <a:solidFill>
                  <a:schemeClr val="dk1"/>
                </a:solidFill>
              </a:rPr>
              <a:t>keys</a:t>
            </a:r>
            <a:r>
              <a:rPr lang="en" sz="1200" dirty="0">
                <a:solidFill>
                  <a:schemeClr val="dk1"/>
                </a:solidFill>
              </a:rPr>
              <a:t>. Pressing the first key led to a small </a:t>
            </a:r>
            <a:r>
              <a:rPr lang="en" sz="1200" dirty="0" smtClean="0">
                <a:solidFill>
                  <a:schemeClr val="dk1"/>
                </a:solidFill>
              </a:rPr>
              <a:t>reinforcer and </a:t>
            </a:r>
            <a:r>
              <a:rPr lang="en" sz="1200" dirty="0">
                <a:solidFill>
                  <a:schemeClr val="dk1"/>
                </a:solidFill>
              </a:rPr>
              <a:t>pressing the second key led to a larger </a:t>
            </a:r>
            <a:r>
              <a:rPr lang="en" sz="1200" dirty="0" smtClean="0">
                <a:solidFill>
                  <a:schemeClr val="dk1"/>
                </a:solidFill>
              </a:rPr>
              <a:t>reinforcer. </a:t>
            </a:r>
            <a:r>
              <a:rPr lang="en" sz="1200" dirty="0">
                <a:solidFill>
                  <a:schemeClr val="dk1"/>
                </a:solidFill>
              </a:rPr>
              <a:t>After pressing a key there was a waiting period, but this period was longer for the large than for the small </a:t>
            </a:r>
            <a:r>
              <a:rPr lang="en" sz="1200" dirty="0" smtClean="0">
                <a:solidFill>
                  <a:schemeClr val="dk1"/>
                </a:solidFill>
              </a:rPr>
              <a:t>reinforcer. </a:t>
            </a:r>
            <a:r>
              <a:rPr lang="en" sz="1200" dirty="0">
                <a:solidFill>
                  <a:schemeClr val="dk1"/>
                </a:solidFill>
              </a:rPr>
              <a:t>In this case there was a preference for the larger </a:t>
            </a:r>
            <a:r>
              <a:rPr lang="en" sz="1200" dirty="0" smtClean="0">
                <a:solidFill>
                  <a:schemeClr val="dk1"/>
                </a:solidFill>
              </a:rPr>
              <a:t>reinforcer despite </a:t>
            </a:r>
            <a:r>
              <a:rPr lang="en" sz="1200" dirty="0">
                <a:solidFill>
                  <a:schemeClr val="dk1"/>
                </a:solidFill>
              </a:rPr>
              <a:t>the fact that the animals had to wait longer than for the small </a:t>
            </a:r>
            <a:r>
              <a:rPr lang="en" sz="1200" dirty="0" smtClean="0">
                <a:solidFill>
                  <a:schemeClr val="dk1"/>
                </a:solidFill>
              </a:rPr>
              <a:t>reinforcer.</a:t>
            </a:r>
          </a:p>
          <a:p>
            <a:pPr marL="0" lvl="0" indent="0" algn="l" rtl="0">
              <a:lnSpc>
                <a:spcPct val="115000"/>
              </a:lnSpc>
              <a:spcBef>
                <a:spcPts val="50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500"/>
              </a:spcBef>
              <a:spcAft>
                <a:spcPts val="0"/>
              </a:spcAft>
              <a:buClr>
                <a:schemeClr val="dk1"/>
              </a:buClr>
              <a:buSzPts val="1100"/>
              <a:buFont typeface="Arial"/>
              <a:buNone/>
            </a:pPr>
            <a:r>
              <a:rPr lang="en" sz="1200" dirty="0">
                <a:solidFill>
                  <a:schemeClr val="dk1"/>
                </a:solidFill>
              </a:rPr>
              <a:t>This and similar research has given us a better understanding of what we mean by self-control and how this can possibly lead to the learning of self-control (e.g. impulsive or hyperactive children). It is also relevant to our understanding of </a:t>
            </a:r>
            <a:r>
              <a:rPr lang="en" sz="1200" dirty="0" smtClean="0">
                <a:solidFill>
                  <a:schemeClr val="dk1"/>
                </a:solidFill>
              </a:rPr>
              <a:t>addiction, </a:t>
            </a:r>
            <a:r>
              <a:rPr lang="en" sz="1200" dirty="0">
                <a:solidFill>
                  <a:schemeClr val="dk1"/>
                </a:solidFill>
              </a:rPr>
              <a:t>something directly related to self-control. For example, smokers often choose the immediate small </a:t>
            </a:r>
            <a:r>
              <a:rPr lang="en" sz="1200" dirty="0" smtClean="0">
                <a:solidFill>
                  <a:schemeClr val="dk1"/>
                </a:solidFill>
              </a:rPr>
              <a:t>reinforcer (</a:t>
            </a:r>
            <a:r>
              <a:rPr lang="en" sz="1200" dirty="0">
                <a:solidFill>
                  <a:schemeClr val="dk1"/>
                </a:solidFill>
              </a:rPr>
              <a:t>smoking a cigarette now) and thereby reduce the likelihood of a delayed large </a:t>
            </a:r>
            <a:r>
              <a:rPr lang="en" sz="1200" dirty="0" smtClean="0">
                <a:solidFill>
                  <a:schemeClr val="dk1"/>
                </a:solidFill>
              </a:rPr>
              <a:t>reinforcer (</a:t>
            </a:r>
            <a:r>
              <a:rPr lang="en" sz="1200" dirty="0">
                <a:solidFill>
                  <a:schemeClr val="dk1"/>
                </a:solidFill>
              </a:rPr>
              <a:t>longer and healthier life). There is also a clear link with economics. </a:t>
            </a:r>
            <a:endParaRPr sz="1200" dirty="0">
              <a:solidFill>
                <a:schemeClr val="dk1"/>
              </a:solidFill>
            </a:endParaRPr>
          </a:p>
          <a:p>
            <a:pPr marL="0" lvl="0" indent="0" algn="l" rtl="0">
              <a:lnSpc>
                <a:spcPct val="100000"/>
              </a:lnSpc>
              <a:spcBef>
                <a:spcPts val="0"/>
              </a:spcBef>
              <a:spcAft>
                <a:spcPts val="0"/>
              </a:spcAft>
              <a:buSzPts val="1100"/>
              <a:buNone/>
            </a:pPr>
            <a:endParaRPr sz="13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82afe38b6e_2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miter lim="524288"/>
            <a:headEnd type="none" w="sm" len="sm"/>
            <a:tailEnd type="none" w="sm" len="sm"/>
          </a:ln>
        </p:spPr>
      </p:sp>
      <p:sp>
        <p:nvSpPr>
          <p:cNvPr id="132" name="Google Shape;132;g82afe38b6e_2_78:notes"/>
          <p:cNvSpPr txBox="1"/>
          <p:nvPr/>
        </p:nvSpPr>
        <p:spPr>
          <a:xfrm>
            <a:off x="685493" y="4342944"/>
            <a:ext cx="5487000" cy="4114500"/>
          </a:xfrm>
          <a:prstGeom prst="rect">
            <a:avLst/>
          </a:prstGeom>
          <a:noFill/>
          <a:ln>
            <a:noFill/>
          </a:ln>
        </p:spPr>
        <p:txBody>
          <a:bodyPr spcFirstLastPara="1" wrap="square" lIns="84775" tIns="44075" rIns="84775" bIns="4407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p:txBody>
      </p:sp>
      <p:sp>
        <p:nvSpPr>
          <p:cNvPr id="133" name="Google Shape;133;g82afe38b6e_2_78:notes"/>
          <p:cNvSpPr txBox="1">
            <a:spLocks noGrp="1"/>
          </p:cNvSpPr>
          <p:nvPr>
            <p:ph type="body" idx="1"/>
          </p:nvPr>
        </p:nvSpPr>
        <p:spPr>
          <a:xfrm>
            <a:off x="685493" y="4342944"/>
            <a:ext cx="5485500" cy="4113300"/>
          </a:xfrm>
          <a:prstGeom prst="rect">
            <a:avLst/>
          </a:prstGeom>
          <a:noFill/>
          <a:ln>
            <a:noFill/>
          </a:ln>
        </p:spPr>
        <p:txBody>
          <a:bodyPr spcFirstLastPara="1" wrap="square" lIns="86100" tIns="86100" rIns="86100" bIns="861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82afe38b6e_2_6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7" name="Google Shape;737;g82afe38b6e_2_6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82afe38b6e_2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miter lim="524288"/>
            <a:headEnd type="none" w="sm" len="sm"/>
            <a:tailEnd type="none" w="sm" len="sm"/>
          </a:ln>
        </p:spPr>
      </p:sp>
      <p:sp>
        <p:nvSpPr>
          <p:cNvPr id="742" name="Google Shape;742;g82afe38b6e_2_650:notes"/>
          <p:cNvSpPr/>
          <p:nvPr/>
        </p:nvSpPr>
        <p:spPr>
          <a:xfrm>
            <a:off x="685493" y="4342944"/>
            <a:ext cx="5486994" cy="411458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4775" tIns="44075" rIns="84775" bIns="4407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p:txBody>
      </p:sp>
      <p:sp>
        <p:nvSpPr>
          <p:cNvPr id="743" name="Google Shape;743;g82afe38b6e_2_650:notes"/>
          <p:cNvSpPr/>
          <p:nvPr/>
        </p:nvSpPr>
        <p:spPr>
          <a:xfrm>
            <a:off x="3884462" y="8685889"/>
            <a:ext cx="2971998" cy="456678"/>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4775" tIns="44075" rIns="84775" bIns="44075" anchor="b" anchorCtr="0">
            <a:noAutofit/>
          </a:bodyPr>
          <a:lstStyle/>
          <a:p>
            <a:pPr marL="0" marR="0" lvl="0" indent="0" algn="r" rtl="0">
              <a:lnSpc>
                <a:spcPct val="100000"/>
              </a:lnSpc>
              <a:spcBef>
                <a:spcPts val="0"/>
              </a:spcBef>
              <a:spcAft>
                <a:spcPts val="0"/>
              </a:spcAft>
              <a:buClr>
                <a:srgbClr val="000000"/>
              </a:buClr>
              <a:buSzPts val="1700"/>
              <a:buFont typeface="Calibri"/>
              <a:buNone/>
            </a:pPr>
            <a:fld id="{00000000-1234-1234-1234-123412341234}" type="slidenum">
              <a:rPr lang="en" sz="1700" b="0" i="0" u="none" strike="noStrike" cap="none">
                <a:solidFill>
                  <a:srgbClr val="000000"/>
                </a:solidFill>
                <a:latin typeface="Calibri"/>
                <a:ea typeface="Calibri"/>
                <a:cs typeface="Calibri"/>
                <a:sym typeface="Calibri"/>
              </a:rPr>
              <a:t>42</a:t>
            </a:fld>
            <a:endParaRPr sz="1300" b="0" i="0" u="none" strike="noStrike" cap="none">
              <a:solidFill>
                <a:srgbClr val="000000"/>
              </a:solidFill>
              <a:latin typeface="Arial"/>
              <a:ea typeface="Arial"/>
              <a:cs typeface="Arial"/>
              <a:sym typeface="Arial"/>
            </a:endParaRPr>
          </a:p>
        </p:txBody>
      </p:sp>
      <p:sp>
        <p:nvSpPr>
          <p:cNvPr id="744" name="Google Shape;744;g82afe38b6e_2_650:notes"/>
          <p:cNvSpPr txBox="1">
            <a:spLocks noGrp="1"/>
          </p:cNvSpPr>
          <p:nvPr>
            <p:ph type="body" idx="1"/>
          </p:nvPr>
        </p:nvSpPr>
        <p:spPr>
          <a:xfrm>
            <a:off x="685493" y="4342944"/>
            <a:ext cx="5485500" cy="4113300"/>
          </a:xfrm>
          <a:prstGeom prst="rect">
            <a:avLst/>
          </a:prstGeom>
          <a:noFill/>
          <a:ln>
            <a:noFill/>
          </a:ln>
        </p:spPr>
        <p:txBody>
          <a:bodyPr spcFirstLastPara="1" wrap="square" lIns="86100" tIns="86100" rIns="86100" bIns="86100" anchor="t" anchorCtr="0">
            <a:noAutofit/>
          </a:bodyPr>
          <a:lstStyle/>
          <a:p>
            <a:pPr marL="0" lvl="0" indent="0" algn="l" rtl="0">
              <a:lnSpc>
                <a:spcPct val="115000"/>
              </a:lnSpc>
              <a:spcBef>
                <a:spcPts val="500"/>
              </a:spcBef>
              <a:spcAft>
                <a:spcPts val="0"/>
              </a:spcAft>
              <a:buClr>
                <a:schemeClr val="dk1"/>
              </a:buClr>
              <a:buSzPts val="1100"/>
              <a:buFont typeface="Arial"/>
              <a:buNone/>
            </a:pPr>
            <a:r>
              <a:rPr lang="en" sz="1200" dirty="0">
                <a:solidFill>
                  <a:schemeClr val="dk1"/>
                </a:solidFill>
              </a:rPr>
              <a:t>Behavior can also be influenced by indirect </a:t>
            </a:r>
            <a:r>
              <a:rPr lang="en" sz="1200" dirty="0" smtClean="0">
                <a:solidFill>
                  <a:schemeClr val="dk1"/>
                </a:solidFill>
              </a:rPr>
              <a:t>relationships</a:t>
            </a:r>
            <a:r>
              <a:rPr lang="en" sz="1200" baseline="0" dirty="0" smtClean="0">
                <a:solidFill>
                  <a:schemeClr val="dk1"/>
                </a:solidFill>
              </a:rPr>
              <a:t> </a:t>
            </a:r>
            <a:r>
              <a:rPr lang="en" sz="1200" dirty="0" smtClean="0">
                <a:solidFill>
                  <a:schemeClr val="dk1"/>
                </a:solidFill>
              </a:rPr>
              <a:t>between </a:t>
            </a:r>
            <a:r>
              <a:rPr lang="en" sz="1200" dirty="0">
                <a:solidFill>
                  <a:schemeClr val="dk1"/>
                </a:solidFill>
              </a:rPr>
              <a:t>the behavior and stimuli in the environment. Take the idea of </a:t>
            </a:r>
            <a:r>
              <a:rPr lang="en" sz="1200" b="1" dirty="0">
                <a:solidFill>
                  <a:schemeClr val="dk1"/>
                </a:solidFill>
              </a:rPr>
              <a:t>secondary reinforcement</a:t>
            </a:r>
            <a:r>
              <a:rPr lang="en" sz="1200" dirty="0">
                <a:solidFill>
                  <a:schemeClr val="dk1"/>
                </a:solidFill>
              </a:rPr>
              <a:t>. Early in the history of learning psychology, Hull made the distinction between primary and secondary </a:t>
            </a:r>
            <a:r>
              <a:rPr lang="en" sz="1200" dirty="0" smtClean="0">
                <a:solidFill>
                  <a:schemeClr val="dk1"/>
                </a:solidFill>
              </a:rPr>
              <a:t>reinforcers. </a:t>
            </a:r>
            <a:r>
              <a:rPr lang="en" sz="1200" dirty="0">
                <a:solidFill>
                  <a:schemeClr val="dk1"/>
                </a:solidFill>
              </a:rPr>
              <a:t>Primary reinforcers are stimuli that have a biological need (e.g., food, drink). </a:t>
            </a:r>
            <a:endParaRPr sz="1200"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82afe38b6e_2_6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miter lim="524288"/>
            <a:headEnd type="none" w="sm" len="sm"/>
            <a:tailEnd type="none" w="sm" len="sm"/>
          </a:ln>
        </p:spPr>
      </p:sp>
      <p:sp>
        <p:nvSpPr>
          <p:cNvPr id="752" name="Google Shape;752;g82afe38b6e_2_659:notes"/>
          <p:cNvSpPr/>
          <p:nvPr/>
        </p:nvSpPr>
        <p:spPr>
          <a:xfrm>
            <a:off x="685493" y="4342944"/>
            <a:ext cx="5487014" cy="411459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4775" tIns="44075" rIns="84775" bIns="4407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p:txBody>
      </p:sp>
      <p:sp>
        <p:nvSpPr>
          <p:cNvPr id="753" name="Google Shape;753;g82afe38b6e_2_659:notes"/>
          <p:cNvSpPr/>
          <p:nvPr/>
        </p:nvSpPr>
        <p:spPr>
          <a:xfrm>
            <a:off x="3884462" y="8685889"/>
            <a:ext cx="2972004" cy="45670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4775" tIns="44075" rIns="84775" bIns="44075" anchor="b" anchorCtr="0">
            <a:noAutofit/>
          </a:bodyPr>
          <a:lstStyle/>
          <a:p>
            <a:pPr marL="0" marR="0" lvl="0" indent="0" algn="r" rtl="0">
              <a:lnSpc>
                <a:spcPct val="100000"/>
              </a:lnSpc>
              <a:spcBef>
                <a:spcPts val="0"/>
              </a:spcBef>
              <a:spcAft>
                <a:spcPts val="0"/>
              </a:spcAft>
              <a:buClr>
                <a:srgbClr val="000000"/>
              </a:buClr>
              <a:buSzPts val="1700"/>
              <a:buFont typeface="Calibri"/>
              <a:buNone/>
            </a:pPr>
            <a:fld id="{00000000-1234-1234-1234-123412341234}" type="slidenum">
              <a:rPr lang="en" sz="1700" b="0" i="0" u="none" strike="noStrike" cap="none">
                <a:solidFill>
                  <a:srgbClr val="000000"/>
                </a:solidFill>
                <a:latin typeface="Calibri"/>
                <a:ea typeface="Calibri"/>
                <a:cs typeface="Calibri"/>
                <a:sym typeface="Calibri"/>
              </a:rPr>
              <a:t>43</a:t>
            </a:fld>
            <a:endParaRPr sz="1300" b="0" i="0" u="none" strike="noStrike" cap="none">
              <a:solidFill>
                <a:srgbClr val="000000"/>
              </a:solidFill>
              <a:latin typeface="Arial"/>
              <a:ea typeface="Arial"/>
              <a:cs typeface="Arial"/>
              <a:sym typeface="Arial"/>
            </a:endParaRPr>
          </a:p>
        </p:txBody>
      </p:sp>
      <p:sp>
        <p:nvSpPr>
          <p:cNvPr id="754" name="Google Shape;754;g82afe38b6e_2_659:notes"/>
          <p:cNvSpPr txBox="1">
            <a:spLocks noGrp="1"/>
          </p:cNvSpPr>
          <p:nvPr>
            <p:ph type="body" idx="1"/>
          </p:nvPr>
        </p:nvSpPr>
        <p:spPr>
          <a:xfrm>
            <a:off x="685493" y="4342944"/>
            <a:ext cx="5485479" cy="4113174"/>
          </a:xfrm>
          <a:prstGeom prst="rect">
            <a:avLst/>
          </a:prstGeom>
          <a:noFill/>
          <a:ln>
            <a:noFill/>
          </a:ln>
        </p:spPr>
        <p:txBody>
          <a:bodyPr spcFirstLastPara="1" wrap="square" lIns="86100" tIns="86100" rIns="86100" bIns="86100" anchor="t" anchorCtr="0">
            <a:noAutofit/>
          </a:bodyPr>
          <a:lstStyle/>
          <a:p>
            <a:pPr marL="0" lvl="0" indent="0" algn="l" rtl="0">
              <a:lnSpc>
                <a:spcPct val="115000"/>
              </a:lnSpc>
              <a:spcBef>
                <a:spcPts val="500"/>
              </a:spcBef>
              <a:spcAft>
                <a:spcPts val="0"/>
              </a:spcAft>
              <a:buClr>
                <a:schemeClr val="dk1"/>
              </a:buClr>
              <a:buSzPts val="1100"/>
              <a:buFont typeface="Arial"/>
              <a:buNone/>
            </a:pPr>
            <a:r>
              <a:rPr lang="en" sz="1200" dirty="0">
                <a:solidFill>
                  <a:schemeClr val="dk1"/>
                </a:solidFill>
              </a:rPr>
              <a:t>Secondary reinforcers are stimuli that (1) occur together with primary reinforcers or (2) can be used to obtain other reinforcers. We now know that behavior can change as a result of the influence of a secondary reinforcer. So they are evidence for the influence of indirect </a:t>
            </a:r>
            <a:r>
              <a:rPr lang="en" sz="1200" dirty="0" smtClean="0">
                <a:solidFill>
                  <a:schemeClr val="dk1"/>
                </a:solidFill>
              </a:rPr>
              <a:t>relations: </a:t>
            </a:r>
            <a:r>
              <a:rPr lang="en" sz="1200" dirty="0">
                <a:solidFill>
                  <a:schemeClr val="dk1"/>
                </a:solidFill>
              </a:rPr>
              <a:t>an R is </a:t>
            </a:r>
            <a:r>
              <a:rPr lang="en" sz="1200" dirty="0" smtClean="0">
                <a:solidFill>
                  <a:schemeClr val="dk1"/>
                </a:solidFill>
              </a:rPr>
              <a:t>related to </a:t>
            </a:r>
            <a:r>
              <a:rPr lang="en" sz="1200" dirty="0">
                <a:solidFill>
                  <a:schemeClr val="dk1"/>
                </a:solidFill>
              </a:rPr>
              <a:t>a neutral Sr that only has influence because that Sr is linked to other (primary) Sr.</a:t>
            </a:r>
            <a:endParaRPr sz="1200" dirty="0">
              <a:solidFill>
                <a:schemeClr val="dk1"/>
              </a:solidFill>
            </a:endParaRPr>
          </a:p>
          <a:p>
            <a:pPr marL="0" lvl="0" indent="0" algn="l" rtl="0">
              <a:lnSpc>
                <a:spcPct val="115000"/>
              </a:lnSpc>
              <a:spcBef>
                <a:spcPts val="500"/>
              </a:spcBef>
              <a:spcAft>
                <a:spcPts val="0"/>
              </a:spcAft>
              <a:buClr>
                <a:schemeClr val="dk1"/>
              </a:buClr>
              <a:buSzPts val="1100"/>
              <a:buFont typeface="Arial"/>
              <a:buNone/>
            </a:pPr>
            <a:endParaRPr lang="en" sz="1200" dirty="0" smtClean="0">
              <a:solidFill>
                <a:schemeClr val="dk1"/>
              </a:solidFill>
            </a:endParaRPr>
          </a:p>
          <a:p>
            <a:pPr marL="0" lvl="0" indent="0" algn="l" rtl="0">
              <a:lnSpc>
                <a:spcPct val="115000"/>
              </a:lnSpc>
              <a:spcBef>
                <a:spcPts val="500"/>
              </a:spcBef>
              <a:spcAft>
                <a:spcPts val="0"/>
              </a:spcAft>
              <a:buClr>
                <a:schemeClr val="dk1"/>
              </a:buClr>
              <a:buSzPts val="1100"/>
              <a:buFont typeface="Arial"/>
              <a:buNone/>
            </a:pPr>
            <a:r>
              <a:rPr lang="en" sz="1200" dirty="0" smtClean="0">
                <a:solidFill>
                  <a:schemeClr val="dk1"/>
                </a:solidFill>
              </a:rPr>
              <a:t>Reinforcement </a:t>
            </a:r>
            <a:r>
              <a:rPr lang="en" sz="1200" dirty="0">
                <a:solidFill>
                  <a:schemeClr val="dk1"/>
                </a:solidFill>
              </a:rPr>
              <a:t>by stimuli associated with primary reinforcers is also called </a:t>
            </a:r>
            <a:r>
              <a:rPr lang="en" sz="1200" b="1" dirty="0">
                <a:solidFill>
                  <a:schemeClr val="dk1"/>
                </a:solidFill>
              </a:rPr>
              <a:t>conditioned reinforcement</a:t>
            </a:r>
            <a:r>
              <a:rPr lang="en" sz="1200" dirty="0">
                <a:solidFill>
                  <a:schemeClr val="dk1"/>
                </a:solidFill>
              </a:rPr>
              <a:t>. Suppose a tone is followed by food. We now know that an animal learns to push a handle if this leads to the offering of the tone. In other words, the offering of the tone reinforces the pushing of the handle. The tone is </a:t>
            </a:r>
            <a:r>
              <a:rPr lang="en" sz="1200" dirty="0" smtClean="0">
                <a:solidFill>
                  <a:schemeClr val="dk1"/>
                </a:solidFill>
              </a:rPr>
              <a:t>only a reinforcer because </a:t>
            </a:r>
            <a:r>
              <a:rPr lang="en" sz="1200" dirty="0">
                <a:solidFill>
                  <a:schemeClr val="dk1"/>
                </a:solidFill>
              </a:rPr>
              <a:t>it </a:t>
            </a:r>
            <a:r>
              <a:rPr lang="en" sz="1200" dirty="0" smtClean="0">
                <a:solidFill>
                  <a:schemeClr val="dk1"/>
                </a:solidFill>
              </a:rPr>
              <a:t>was previously associated </a:t>
            </a:r>
            <a:r>
              <a:rPr lang="en" sz="1200" dirty="0">
                <a:solidFill>
                  <a:schemeClr val="dk1"/>
                </a:solidFill>
              </a:rPr>
              <a:t>with a primary </a:t>
            </a:r>
            <a:r>
              <a:rPr lang="en" sz="1200" dirty="0" smtClean="0">
                <a:solidFill>
                  <a:schemeClr val="dk1"/>
                </a:solidFill>
              </a:rPr>
              <a:t>reinforcer. </a:t>
            </a:r>
            <a:r>
              <a:rPr lang="en" sz="1200" dirty="0">
                <a:solidFill>
                  <a:schemeClr val="dk1"/>
                </a:solidFill>
              </a:rPr>
              <a:t>This is shown by the fact that the tone only reinforces lever pushing if it was previously associated with food.</a:t>
            </a:r>
            <a:endParaRPr sz="1200" dirty="0">
              <a:solidFill>
                <a:schemeClr val="dk1"/>
              </a:solidFill>
            </a:endParaRPr>
          </a:p>
          <a:p>
            <a:pPr marL="0" lvl="0" indent="0" algn="l" rtl="0">
              <a:lnSpc>
                <a:spcPct val="115000"/>
              </a:lnSpc>
              <a:spcBef>
                <a:spcPts val="500"/>
              </a:spcBef>
              <a:spcAft>
                <a:spcPts val="0"/>
              </a:spcAft>
              <a:buClr>
                <a:schemeClr val="dk1"/>
              </a:buClr>
              <a:buSzPts val="1100"/>
              <a:buFont typeface="Arial"/>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82afe38b6e_2_6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miter lim="524288"/>
            <a:headEnd type="none" w="sm" len="sm"/>
            <a:tailEnd type="none" w="sm" len="sm"/>
          </a:ln>
        </p:spPr>
      </p:sp>
      <p:sp>
        <p:nvSpPr>
          <p:cNvPr id="772" name="Google Shape;772;g82afe38b6e_2_678:notes"/>
          <p:cNvSpPr/>
          <p:nvPr/>
        </p:nvSpPr>
        <p:spPr>
          <a:xfrm>
            <a:off x="685493" y="4342944"/>
            <a:ext cx="5486994" cy="411458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4775" tIns="44075" rIns="84775" bIns="4407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p:txBody>
      </p:sp>
      <p:sp>
        <p:nvSpPr>
          <p:cNvPr id="773" name="Google Shape;773;g82afe38b6e_2_678:notes"/>
          <p:cNvSpPr/>
          <p:nvPr/>
        </p:nvSpPr>
        <p:spPr>
          <a:xfrm>
            <a:off x="3884462" y="8685889"/>
            <a:ext cx="2971998" cy="456678"/>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4775" tIns="44075" rIns="84775" bIns="44075" anchor="b" anchorCtr="0">
            <a:noAutofit/>
          </a:bodyPr>
          <a:lstStyle/>
          <a:p>
            <a:pPr marL="0" marR="0" lvl="0" indent="0" algn="r" rtl="0">
              <a:lnSpc>
                <a:spcPct val="100000"/>
              </a:lnSpc>
              <a:spcBef>
                <a:spcPts val="0"/>
              </a:spcBef>
              <a:spcAft>
                <a:spcPts val="0"/>
              </a:spcAft>
              <a:buClr>
                <a:srgbClr val="000000"/>
              </a:buClr>
              <a:buSzPts val="1700"/>
              <a:buFont typeface="Calibri"/>
              <a:buNone/>
            </a:pPr>
            <a:fld id="{00000000-1234-1234-1234-123412341234}" type="slidenum">
              <a:rPr lang="en" sz="1700" b="0" i="0" u="none" strike="noStrike" cap="none">
                <a:solidFill>
                  <a:srgbClr val="000000"/>
                </a:solidFill>
                <a:latin typeface="Calibri"/>
                <a:ea typeface="Calibri"/>
                <a:cs typeface="Calibri"/>
                <a:sym typeface="Calibri"/>
              </a:rPr>
              <a:t>44</a:t>
            </a:fld>
            <a:endParaRPr sz="1300" b="0" i="0" u="none" strike="noStrike" cap="none">
              <a:solidFill>
                <a:srgbClr val="000000"/>
              </a:solidFill>
              <a:latin typeface="Arial"/>
              <a:ea typeface="Arial"/>
              <a:cs typeface="Arial"/>
              <a:sym typeface="Arial"/>
            </a:endParaRPr>
          </a:p>
        </p:txBody>
      </p:sp>
      <p:sp>
        <p:nvSpPr>
          <p:cNvPr id="774" name="Google Shape;774;g82afe38b6e_2_678:notes"/>
          <p:cNvSpPr txBox="1">
            <a:spLocks noGrp="1"/>
          </p:cNvSpPr>
          <p:nvPr>
            <p:ph type="body" idx="1"/>
          </p:nvPr>
        </p:nvSpPr>
        <p:spPr>
          <a:xfrm>
            <a:off x="685493" y="4342944"/>
            <a:ext cx="5485500" cy="4113300"/>
          </a:xfrm>
          <a:prstGeom prst="rect">
            <a:avLst/>
          </a:prstGeom>
          <a:noFill/>
          <a:ln>
            <a:noFill/>
          </a:ln>
        </p:spPr>
        <p:txBody>
          <a:bodyPr spcFirstLastPara="1" wrap="square" lIns="86100" tIns="86100" rIns="86100" bIns="86100" anchor="t" anchorCtr="0">
            <a:noAutofit/>
          </a:bodyPr>
          <a:lstStyle/>
          <a:p>
            <a:pPr marL="0" lvl="0" indent="0" algn="l" rtl="0">
              <a:lnSpc>
                <a:spcPct val="115000"/>
              </a:lnSpc>
              <a:spcBef>
                <a:spcPts val="500"/>
              </a:spcBef>
              <a:spcAft>
                <a:spcPts val="0"/>
              </a:spcAft>
              <a:buClr>
                <a:schemeClr val="dk1"/>
              </a:buClr>
              <a:buSzPts val="1100"/>
              <a:buFont typeface="Arial"/>
              <a:buNone/>
            </a:pPr>
            <a:r>
              <a:rPr lang="en" sz="1200" dirty="0" smtClean="0">
                <a:solidFill>
                  <a:schemeClr val="dk1"/>
                </a:solidFill>
              </a:rPr>
              <a:t>Another</a:t>
            </a:r>
            <a:r>
              <a:rPr lang="en" sz="1200" baseline="0" dirty="0" smtClean="0">
                <a:solidFill>
                  <a:schemeClr val="dk1"/>
                </a:solidFill>
              </a:rPr>
              <a:t> </a:t>
            </a:r>
            <a:r>
              <a:rPr lang="en" sz="1200" dirty="0" smtClean="0">
                <a:solidFill>
                  <a:schemeClr val="dk1"/>
                </a:solidFill>
              </a:rPr>
              <a:t>type of </a:t>
            </a:r>
            <a:r>
              <a:rPr lang="en" sz="1200" dirty="0">
                <a:solidFill>
                  <a:schemeClr val="dk1"/>
                </a:solidFill>
              </a:rPr>
              <a:t>secondary </a:t>
            </a:r>
            <a:r>
              <a:rPr lang="en" sz="1200" dirty="0" smtClean="0">
                <a:solidFill>
                  <a:schemeClr val="dk1"/>
                </a:solidFill>
              </a:rPr>
              <a:t>reinforcer is</a:t>
            </a:r>
            <a:r>
              <a:rPr lang="en" sz="1200" baseline="0" dirty="0" smtClean="0">
                <a:solidFill>
                  <a:schemeClr val="dk1"/>
                </a:solidFill>
              </a:rPr>
              <a:t> a </a:t>
            </a:r>
            <a:r>
              <a:rPr lang="en" sz="1200" dirty="0" smtClean="0">
                <a:solidFill>
                  <a:schemeClr val="dk1"/>
                </a:solidFill>
              </a:rPr>
              <a:t>stimulus </a:t>
            </a:r>
            <a:r>
              <a:rPr lang="en" sz="1200" dirty="0">
                <a:solidFill>
                  <a:schemeClr val="dk1"/>
                </a:solidFill>
              </a:rPr>
              <a:t>that can be used to obtain </a:t>
            </a:r>
            <a:r>
              <a:rPr lang="en" sz="1200" dirty="0" smtClean="0">
                <a:solidFill>
                  <a:schemeClr val="dk1"/>
                </a:solidFill>
              </a:rPr>
              <a:t>additional reinforcers</a:t>
            </a:r>
            <a:r>
              <a:rPr lang="en" sz="1200" dirty="0">
                <a:solidFill>
                  <a:schemeClr val="dk1"/>
                </a:solidFill>
              </a:rPr>
              <a:t>. These are called </a:t>
            </a:r>
            <a:r>
              <a:rPr lang="en" sz="1200" b="1" dirty="0">
                <a:solidFill>
                  <a:schemeClr val="dk1"/>
                </a:solidFill>
              </a:rPr>
              <a:t>token reinforcers</a:t>
            </a:r>
            <a:r>
              <a:rPr lang="en" sz="1200" dirty="0">
                <a:solidFill>
                  <a:schemeClr val="dk1"/>
                </a:solidFill>
              </a:rPr>
              <a:t>. Money is a good example. </a:t>
            </a:r>
            <a:r>
              <a:rPr lang="en" sz="1200" dirty="0" smtClean="0">
                <a:solidFill>
                  <a:schemeClr val="dk1"/>
                </a:solidFill>
              </a:rPr>
              <a:t>People will </a:t>
            </a:r>
            <a:r>
              <a:rPr lang="en" sz="1200" dirty="0">
                <a:solidFill>
                  <a:schemeClr val="dk1"/>
                </a:solidFill>
              </a:rPr>
              <a:t>do many things to </a:t>
            </a:r>
            <a:r>
              <a:rPr lang="en" sz="1200" dirty="0" smtClean="0">
                <a:solidFill>
                  <a:schemeClr val="dk1"/>
                </a:solidFill>
              </a:rPr>
              <a:t>gain access to money</a:t>
            </a:r>
            <a:r>
              <a:rPr lang="en" sz="1200" dirty="0">
                <a:solidFill>
                  <a:schemeClr val="dk1"/>
                </a:solidFill>
              </a:rPr>
              <a:t>. But money by itself has no biological value. It is effective as a reinforcer because it is associated with obtaining primary reinforcers. Token reinforcers, like other conditioned reinforcers, are associated with primary reinforcers. But the relationship between token </a:t>
            </a:r>
            <a:r>
              <a:rPr lang="en" sz="1200" dirty="0" smtClean="0">
                <a:solidFill>
                  <a:schemeClr val="dk1"/>
                </a:solidFill>
              </a:rPr>
              <a:t>reinforcers and </a:t>
            </a:r>
            <a:r>
              <a:rPr lang="en" sz="1200" dirty="0">
                <a:solidFill>
                  <a:schemeClr val="dk1"/>
                </a:solidFill>
              </a:rPr>
              <a:t>primary </a:t>
            </a:r>
            <a:r>
              <a:rPr lang="en" sz="1200" dirty="0" smtClean="0">
                <a:solidFill>
                  <a:schemeClr val="dk1"/>
                </a:solidFill>
              </a:rPr>
              <a:t>reinforcers is </a:t>
            </a:r>
            <a:r>
              <a:rPr lang="en" sz="1200" dirty="0">
                <a:solidFill>
                  <a:schemeClr val="dk1"/>
                </a:solidFill>
              </a:rPr>
              <a:t>special. Tokens can be used to obtain other </a:t>
            </a:r>
            <a:r>
              <a:rPr lang="en" sz="1200" dirty="0" smtClean="0">
                <a:solidFill>
                  <a:schemeClr val="dk1"/>
                </a:solidFill>
              </a:rPr>
              <a:t>reinforcers. </a:t>
            </a: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82afe38b6e_2_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2" name="Google Shape;782;g82afe38b6e_2_6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82afe38b6e_2_6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7" name="Google Shape;787;g82afe38b6e_2_6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 This is a Pear Deck Multiple Choice Slide. Your current options are: A: The monkey, B: The small stone, C: The cucumber, D: The grapes, </a:t>
            </a:r>
            <a:endParaRPr/>
          </a:p>
          <a:p>
            <a:pPr marL="0" lvl="0" indent="0" algn="l" rtl="0">
              <a:lnSpc>
                <a:spcPct val="100000"/>
              </a:lnSpc>
              <a:spcBef>
                <a:spcPts val="0"/>
              </a:spcBef>
              <a:spcAft>
                <a:spcPts val="0"/>
              </a:spcAft>
              <a:buSzPts val="1100"/>
              <a:buNone/>
            </a:pPr>
            <a:r>
              <a:rPr lang="en"/>
              <a:t>🍐 To edit the type of question or choices, go back to the "Ask Students a Question" in the Pear Deck sidebar.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82afe38b6e_2_6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5" name="Google Shape;795;g82afe38b6e_2_6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 This is a Pear Deck Multiple Choice Slide. Your current options are: A: money, B: food, C: sex, D: pain in the back, </a:t>
            </a:r>
            <a:endParaRPr/>
          </a:p>
          <a:p>
            <a:pPr marL="0" lvl="0" indent="0" algn="l" rtl="0">
              <a:lnSpc>
                <a:spcPct val="100000"/>
              </a:lnSpc>
              <a:spcBef>
                <a:spcPts val="0"/>
              </a:spcBef>
              <a:spcAft>
                <a:spcPts val="0"/>
              </a:spcAft>
              <a:buSzPts val="1100"/>
              <a:buNone/>
            </a:pPr>
            <a:r>
              <a:rPr lang="en"/>
              <a:t>🍐 To edit the type of question or choices, go back to the "Ask Students a Question" in the Pear Deck sidebar.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82afe38b6e_2_7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3" name="Google Shape;803;g82afe38b6e_2_7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 This is a Pear Deck Multiple Choice Slide. Your current options are: A: </a:t>
            </a:r>
            <a:r>
              <a:rPr lang="en" sz="1100" b="0" i="0" u="none" strike="noStrike" cap="none" dirty="0">
                <a:solidFill>
                  <a:srgbClr val="000000"/>
                </a:solidFill>
                <a:latin typeface="Arial"/>
                <a:ea typeface="Arial"/>
                <a:cs typeface="Arial"/>
                <a:sym typeface="Arial"/>
              </a:rPr>
              <a:t>Concurrent chain procedures</a:t>
            </a:r>
            <a:r>
              <a:rPr lang="en" dirty="0"/>
              <a:t>, B: </a:t>
            </a:r>
            <a:r>
              <a:rPr lang="en" sz="1100" b="0" i="0" u="none" strike="noStrike" cap="none" dirty="0">
                <a:solidFill>
                  <a:srgbClr val="000000"/>
                </a:solidFill>
                <a:latin typeface="Arial"/>
                <a:ea typeface="Arial"/>
                <a:cs typeface="Arial"/>
                <a:sym typeface="Arial"/>
              </a:rPr>
              <a:t>Continuous reinforcement</a:t>
            </a:r>
            <a:r>
              <a:rPr lang="en" dirty="0"/>
              <a:t>, C: </a:t>
            </a:r>
            <a:r>
              <a:rPr lang="en" sz="1100" b="0" i="0" u="none" strike="noStrike" cap="none" dirty="0">
                <a:solidFill>
                  <a:srgbClr val="000000"/>
                </a:solidFill>
                <a:latin typeface="Arial"/>
                <a:ea typeface="Arial"/>
                <a:cs typeface="Arial"/>
                <a:sym typeface="Arial"/>
              </a:rPr>
              <a:t>Continuous punishment</a:t>
            </a:r>
            <a:r>
              <a:rPr lang="en" dirty="0"/>
              <a:t>, D: </a:t>
            </a:r>
            <a:r>
              <a:rPr lang="en" sz="1100" b="0" i="0" u="none" strike="noStrike" cap="none" dirty="0">
                <a:solidFill>
                  <a:srgbClr val="000000"/>
                </a:solidFill>
                <a:latin typeface="Arial"/>
                <a:ea typeface="Arial"/>
                <a:cs typeface="Arial"/>
                <a:sym typeface="Arial"/>
              </a:rPr>
              <a:t>Partial </a:t>
            </a:r>
            <a:r>
              <a:rPr lang="en" sz="1100" dirty="0" smtClean="0">
                <a:solidFill>
                  <a:schemeClr val="dk1"/>
                </a:solidFill>
              </a:rPr>
              <a:t>reinforcement</a:t>
            </a:r>
            <a:r>
              <a:rPr lang="en" sz="1100" b="0" i="0" u="none" strike="noStrike" cap="none" dirty="0" smtClean="0">
                <a:solidFill>
                  <a:srgbClr val="000000"/>
                </a:solidFill>
                <a:latin typeface="Arial"/>
                <a:ea typeface="Arial"/>
                <a:cs typeface="Arial"/>
                <a:sym typeface="Arial"/>
              </a:rPr>
              <a:t>, </a:t>
            </a:r>
            <a:endParaRPr dirty="0"/>
          </a:p>
          <a:p>
            <a:pPr marL="0" lvl="0" indent="0" algn="l" rtl="0">
              <a:lnSpc>
                <a:spcPct val="100000"/>
              </a:lnSpc>
              <a:spcBef>
                <a:spcPts val="0"/>
              </a:spcBef>
              <a:spcAft>
                <a:spcPts val="0"/>
              </a:spcAft>
              <a:buSzPts val="1100"/>
              <a:buNone/>
            </a:pPr>
            <a:r>
              <a:rPr lang="en" dirty="0"/>
              <a:t>🍐 To edit the type of question or choices, go back to the "Ask Students a Question" in the Pear Deck sidebar. </a:t>
            </a:r>
            <a:endParaRPr dirty="0"/>
          </a:p>
          <a:p>
            <a:pPr marL="0" lvl="0" indent="0" algn="l" rtl="0">
              <a:lnSpc>
                <a:spcPct val="100000"/>
              </a:lnSpc>
              <a:spcBef>
                <a:spcPts val="0"/>
              </a:spcBef>
              <a:spcAft>
                <a:spcPts val="0"/>
              </a:spcAft>
              <a:buSzPts val="1100"/>
              <a:buNone/>
            </a:pPr>
            <a:r>
              <a:rPr lang="en" dirty="0"/>
              <a:t/>
            </a:r>
            <a:br>
              <a:rPr lang="en" dirty="0"/>
            </a:br>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82afe38b6e_2_7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miter lim="524288"/>
            <a:headEnd type="none" w="sm" len="sm"/>
            <a:tailEnd type="none" w="sm" len="sm"/>
          </a:ln>
        </p:spPr>
      </p:sp>
      <p:sp>
        <p:nvSpPr>
          <p:cNvPr id="811" name="Google Shape;811;g82afe38b6e_2_712:notes"/>
          <p:cNvSpPr/>
          <p:nvPr/>
        </p:nvSpPr>
        <p:spPr>
          <a:xfrm>
            <a:off x="685493" y="4342944"/>
            <a:ext cx="5487014" cy="411459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6100" tIns="43050" rIns="86100" bIns="43050" anchor="t" anchorCtr="0">
            <a:noAutofit/>
          </a:bodyPr>
          <a:lstStyle/>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E.g. take a situation where first an R or Sr was present alone. This inital experience with the R or Sr can influence subsequent learning of the relationship between the R and Sr.</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Calibri"/>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A good example is </a:t>
            </a:r>
            <a:r>
              <a:rPr lang="en" sz="1700" b="1" i="0" u="none" strike="noStrike" cap="none">
                <a:solidFill>
                  <a:srgbClr val="000000"/>
                </a:solidFill>
                <a:latin typeface="Calibri"/>
                <a:ea typeface="Calibri"/>
                <a:cs typeface="Calibri"/>
                <a:sym typeface="Calibri"/>
              </a:rPr>
              <a:t>learned helplessness</a:t>
            </a:r>
            <a:r>
              <a:rPr lang="en" sz="1700" b="0" i="0" u="none" strike="noStrike" cap="none">
                <a:solidFill>
                  <a:srgbClr val="000000"/>
                </a:solidFill>
                <a:latin typeface="Calibri"/>
                <a:ea typeface="Calibri"/>
                <a:cs typeface="Calibri"/>
                <a:sym typeface="Calibri"/>
              </a:rPr>
              <a:t>. To better illustrate this, take the experiment of Seligman &amp; Maier. Here, two groups of dogs were exposed to an experiment that was divided into two phases. In the first phase, an electric shock was administered to one group of dogs. This shock stopped when the dogs pressed a lever. The second group also received a shock but they could not do anything to escape it. So in this group there is a non-contiguous relationship between lever pushing and shock.</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Calibri"/>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During a second phase, both groups must learn an avoidance behavior (jump from one side of the shuttle box to the other). This is learned by the first but not by the second group. These findings have led to new insights into depression. They also show that humans and other animals can learn not only that connections are present but also that connections are absent.</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p:txBody>
      </p:sp>
      <p:sp>
        <p:nvSpPr>
          <p:cNvPr id="812" name="Google Shape;812;g82afe38b6e_2_712:notes"/>
          <p:cNvSpPr/>
          <p:nvPr/>
        </p:nvSpPr>
        <p:spPr>
          <a:xfrm>
            <a:off x="3884462" y="8685889"/>
            <a:ext cx="2972004" cy="45670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4775" tIns="44075" rIns="84775" bIns="44075" anchor="b" anchorCtr="0">
            <a:noAutofit/>
          </a:bodyPr>
          <a:lstStyle/>
          <a:p>
            <a:pPr marL="0" marR="0" lvl="0" indent="0" algn="r" rtl="0">
              <a:lnSpc>
                <a:spcPct val="100000"/>
              </a:lnSpc>
              <a:spcBef>
                <a:spcPts val="0"/>
              </a:spcBef>
              <a:spcAft>
                <a:spcPts val="0"/>
              </a:spcAft>
              <a:buClr>
                <a:srgbClr val="000000"/>
              </a:buClr>
              <a:buSzPts val="1700"/>
              <a:buFont typeface="Calibri"/>
              <a:buNone/>
            </a:pPr>
            <a:fld id="{00000000-1234-1234-1234-123412341234}" type="slidenum">
              <a:rPr lang="en" sz="1700" b="0" i="0" u="none" strike="noStrike" cap="none">
                <a:solidFill>
                  <a:srgbClr val="000000"/>
                </a:solidFill>
                <a:latin typeface="Calibri"/>
                <a:ea typeface="Calibri"/>
                <a:cs typeface="Calibri"/>
                <a:sym typeface="Calibri"/>
              </a:rPr>
              <a:t>49</a:t>
            </a:fld>
            <a:endParaRPr sz="1300" b="0" i="0" u="none" strike="noStrike" cap="none">
              <a:solidFill>
                <a:srgbClr val="000000"/>
              </a:solidFill>
              <a:latin typeface="Arial"/>
              <a:ea typeface="Arial"/>
              <a:cs typeface="Arial"/>
              <a:sym typeface="Arial"/>
            </a:endParaRPr>
          </a:p>
        </p:txBody>
      </p:sp>
      <p:sp>
        <p:nvSpPr>
          <p:cNvPr id="813" name="Google Shape;813;g82afe38b6e_2_712:notes"/>
          <p:cNvSpPr txBox="1">
            <a:spLocks noGrp="1"/>
          </p:cNvSpPr>
          <p:nvPr>
            <p:ph type="body" idx="1"/>
          </p:nvPr>
        </p:nvSpPr>
        <p:spPr>
          <a:xfrm>
            <a:off x="685493" y="4342944"/>
            <a:ext cx="5485479" cy="4113174"/>
          </a:xfrm>
          <a:prstGeom prst="rect">
            <a:avLst/>
          </a:prstGeom>
          <a:noFill/>
          <a:ln>
            <a:noFill/>
          </a:ln>
        </p:spPr>
        <p:txBody>
          <a:bodyPr spcFirstLastPara="1" wrap="square" lIns="0" tIns="0" rIns="0" bIns="0" anchor="t" anchorCtr="0">
            <a:noAutofit/>
          </a:bodyPr>
          <a:lstStyle/>
          <a:p>
            <a:pPr marL="0" lvl="0" indent="0" algn="l" rtl="0">
              <a:lnSpc>
                <a:spcPct val="115000"/>
              </a:lnSpc>
              <a:spcBef>
                <a:spcPts val="500"/>
              </a:spcBef>
              <a:spcAft>
                <a:spcPts val="0"/>
              </a:spcAft>
              <a:buClr>
                <a:schemeClr val="dk1"/>
              </a:buClr>
              <a:buSzPts val="1100"/>
              <a:buFont typeface="Arial"/>
              <a:buNone/>
            </a:pPr>
            <a:r>
              <a:rPr lang="en" sz="1200" dirty="0">
                <a:solidFill>
                  <a:schemeClr val="dk1"/>
                </a:solidFill>
              </a:rPr>
              <a:t>So far, we have only discussed indirect </a:t>
            </a:r>
            <a:r>
              <a:rPr lang="en" sz="1200" dirty="0" smtClean="0">
                <a:solidFill>
                  <a:schemeClr val="dk1"/>
                </a:solidFill>
              </a:rPr>
              <a:t>relations between </a:t>
            </a:r>
            <a:r>
              <a:rPr lang="en" sz="1200" dirty="0">
                <a:solidFill>
                  <a:schemeClr val="dk1"/>
                </a:solidFill>
              </a:rPr>
              <a:t>R and Srs. But indirect relations between an Sd and R can also have an influence on operant conditioning. This is shown in the study of Colwill and Rescorla with rats. </a:t>
            </a:r>
            <a:endParaRPr dirty="0"/>
          </a:p>
          <a:p>
            <a:pPr marL="0" lvl="0" indent="0" algn="l" rtl="0">
              <a:lnSpc>
                <a:spcPct val="115000"/>
              </a:lnSpc>
              <a:spcBef>
                <a:spcPts val="50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500"/>
              </a:spcBef>
              <a:spcAft>
                <a:spcPts val="0"/>
              </a:spcAft>
              <a:buClr>
                <a:schemeClr val="dk1"/>
              </a:buClr>
              <a:buSzPts val="1100"/>
              <a:buFont typeface="Arial"/>
              <a:buNone/>
            </a:pPr>
            <a:r>
              <a:rPr lang="en" sz="1200" dirty="0">
                <a:solidFill>
                  <a:schemeClr val="dk1"/>
                </a:solidFill>
              </a:rPr>
              <a:t>In a </a:t>
            </a:r>
            <a:r>
              <a:rPr lang="en" sz="1200" b="1" dirty="0">
                <a:solidFill>
                  <a:schemeClr val="dk1"/>
                </a:solidFill>
              </a:rPr>
              <a:t>first stage</a:t>
            </a:r>
            <a:r>
              <a:rPr lang="en" sz="1200" dirty="0">
                <a:solidFill>
                  <a:schemeClr val="dk1"/>
                </a:solidFill>
              </a:rPr>
              <a:t>, R1 (pressing a button) was followed by food (Sr1) when a light was on (Sd1). The same R1 was followed by sugar water (Sr2) when a tone was </a:t>
            </a:r>
            <a:r>
              <a:rPr lang="en" sz="1200" dirty="0" smtClean="0">
                <a:solidFill>
                  <a:schemeClr val="dk1"/>
                </a:solidFill>
              </a:rPr>
              <a:t>presented (Sd2</a:t>
            </a:r>
            <a:r>
              <a:rPr lang="en" sz="1200" dirty="0">
                <a:solidFill>
                  <a:schemeClr val="dk1"/>
                </a:solidFill>
              </a:rPr>
              <a:t>). In the </a:t>
            </a:r>
            <a:r>
              <a:rPr lang="en" sz="1200" b="1" dirty="0">
                <a:solidFill>
                  <a:schemeClr val="dk1"/>
                </a:solidFill>
              </a:rPr>
              <a:t>second phase</a:t>
            </a:r>
            <a:r>
              <a:rPr lang="en" sz="1200" dirty="0">
                <a:solidFill>
                  <a:schemeClr val="dk1"/>
                </a:solidFill>
              </a:rPr>
              <a:t>, the rats learned that R2 (pushing a lever) was followed by food (Sr1) and that R3 (pulling a chain) was always followed by sugar water (Sr2</a:t>
            </a:r>
            <a:r>
              <a:rPr lang="en" sz="1200" dirty="0" smtClean="0">
                <a:solidFill>
                  <a:schemeClr val="dk1"/>
                </a:solidFill>
              </a:rPr>
              <a:t>).</a:t>
            </a:r>
          </a:p>
          <a:p>
            <a:pPr marL="0" lvl="0" indent="0" algn="l" rtl="0">
              <a:lnSpc>
                <a:spcPct val="115000"/>
              </a:lnSpc>
              <a:spcBef>
                <a:spcPts val="50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500"/>
              </a:spcBef>
              <a:spcAft>
                <a:spcPts val="0"/>
              </a:spcAft>
              <a:buClr>
                <a:schemeClr val="dk1"/>
              </a:buClr>
              <a:buSzPts val="1100"/>
              <a:buFont typeface="Arial"/>
              <a:buNone/>
            </a:pPr>
            <a:r>
              <a:rPr lang="en" sz="1200" dirty="0">
                <a:solidFill>
                  <a:schemeClr val="dk1"/>
                </a:solidFill>
              </a:rPr>
              <a:t>In this second phase there were no Sds. In the test phase the rats had to choose between pushing the lever and pulling the chain. When given the choice during the presentation of the light, they chose lever pushing over chance. However, during the presentation of the tone they chose chain pulling. The Sd influenced R's choice despite the fact that the two never occurred together but were only indirectly </a:t>
            </a:r>
            <a:r>
              <a:rPr lang="en" sz="1200" dirty="0" smtClean="0">
                <a:solidFill>
                  <a:schemeClr val="dk1"/>
                </a:solidFill>
              </a:rPr>
              <a:t>related through </a:t>
            </a:r>
            <a:r>
              <a:rPr lang="en" sz="1200" dirty="0">
                <a:solidFill>
                  <a:schemeClr val="dk1"/>
                </a:solidFill>
              </a:rPr>
              <a:t>a </a:t>
            </a:r>
            <a:r>
              <a:rPr lang="en" sz="1200" dirty="0" smtClean="0">
                <a:solidFill>
                  <a:schemeClr val="dk1"/>
                </a:solidFill>
              </a:rPr>
              <a:t>specific Sr</a:t>
            </a:r>
            <a:r>
              <a:rPr lang="en" sz="1200" dirty="0">
                <a:solidFill>
                  <a:schemeClr val="dk1"/>
                </a:solidFill>
              </a:rPr>
              <a:t>.</a:t>
            </a:r>
            <a:endParaRPr sz="1200" dirty="0">
              <a:solidFill>
                <a:schemeClr val="dk1"/>
              </a:solidFill>
            </a:endParaRPr>
          </a:p>
          <a:p>
            <a:pPr marL="0" lvl="0" indent="0" algn="l" rtl="0">
              <a:lnSpc>
                <a:spcPct val="100000"/>
              </a:lnSpc>
              <a:spcBef>
                <a:spcPts val="0"/>
              </a:spcBef>
              <a:spcAft>
                <a:spcPts val="0"/>
              </a:spcAft>
              <a:buSzPts val="1100"/>
              <a:buNone/>
            </a:pPr>
            <a:endParaRPr sz="1300"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82afe38b6e_2_7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miter lim="524288"/>
            <a:headEnd type="none" w="sm" len="sm"/>
            <a:tailEnd type="none" w="sm" len="sm"/>
          </a:ln>
        </p:spPr>
      </p:sp>
      <p:sp>
        <p:nvSpPr>
          <p:cNvPr id="853" name="Google Shape;853;g82afe38b6e_2_752:notes"/>
          <p:cNvSpPr/>
          <p:nvPr/>
        </p:nvSpPr>
        <p:spPr>
          <a:xfrm>
            <a:off x="706962" y="4247915"/>
            <a:ext cx="5487014" cy="411459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6100" tIns="43050" rIns="86100" bIns="43050" anchor="t" anchorCtr="0">
            <a:noAutofit/>
          </a:bodyPr>
          <a:lstStyle/>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Several explanations for this effect have been proposed. The first is the </a:t>
            </a:r>
            <a:r>
              <a:rPr lang="en" sz="1700" b="1" i="0" u="none" strike="noStrike" cap="none">
                <a:solidFill>
                  <a:srgbClr val="000000"/>
                </a:solidFill>
                <a:latin typeface="Calibri"/>
                <a:ea typeface="Calibri"/>
                <a:cs typeface="Calibri"/>
                <a:sym typeface="Calibri"/>
              </a:rPr>
              <a:t>discrimination hypothesis</a:t>
            </a:r>
            <a:r>
              <a:rPr lang="en" sz="1700" b="0" i="0" u="none" strike="noStrike" cap="none">
                <a:solidFill>
                  <a:srgbClr val="000000"/>
                </a:solidFill>
                <a:latin typeface="Calibri"/>
                <a:ea typeface="Calibri"/>
                <a:cs typeface="Calibri"/>
                <a:sym typeface="Calibri"/>
              </a:rPr>
              <a:t>. According to this hypothesis, the effect is due to the fact that the transition from reinforcement to extinction is much clearer when the reinforcement was continuous rather than partial. With CR, there is a clear difference because first a behavior was always reinforced and suddenly it was never reinforced again. With partial reinforcement, the behavior was only reinforced now and then. So it is (at the beginning of extinction not clear) whether the behavior is not rewarded because it will never be rewarded again (extinction) or because the behavior is only occasionally rewarded.</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Calibri"/>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But research shows that this hypothesis is incorrect. Take the experiment by Theios and Jenkins. Here there were two groups exposed to three phases. In both groups, the transition from reinforcement to extinction (Phase 2 to 3) was equally clear because both groups received continuous reinforcement in Phase 2. Based on the discrimination hypothesis, we would predict that the frequency of behavior during extinction would decrease equally rapidly in both groups. However, in their experiment, extinction decayed faster in Group C than P. This could only be due to the fact that Group P (but not Group C) was exposed to a partial reinforcement scheme during the first phase.</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Calibri"/>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p:txBody>
      </p:sp>
      <p:sp>
        <p:nvSpPr>
          <p:cNvPr id="854" name="Google Shape;854;g82afe38b6e_2_752:notes"/>
          <p:cNvSpPr/>
          <p:nvPr/>
        </p:nvSpPr>
        <p:spPr>
          <a:xfrm>
            <a:off x="3884462" y="8685889"/>
            <a:ext cx="2972004" cy="45670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4775" tIns="44075" rIns="84775" bIns="44075" anchor="b" anchorCtr="0">
            <a:noAutofit/>
          </a:bodyPr>
          <a:lstStyle/>
          <a:p>
            <a:pPr marL="0" marR="0" lvl="0" indent="0" algn="r" rtl="0">
              <a:lnSpc>
                <a:spcPct val="100000"/>
              </a:lnSpc>
              <a:spcBef>
                <a:spcPts val="0"/>
              </a:spcBef>
              <a:spcAft>
                <a:spcPts val="0"/>
              </a:spcAft>
              <a:buClr>
                <a:srgbClr val="000000"/>
              </a:buClr>
              <a:buSzPts val="1700"/>
              <a:buFont typeface="Calibri"/>
              <a:buNone/>
            </a:pPr>
            <a:fld id="{00000000-1234-1234-1234-123412341234}" type="slidenum">
              <a:rPr lang="en" sz="1700" b="0" i="0" u="none" strike="noStrike" cap="none">
                <a:solidFill>
                  <a:srgbClr val="000000"/>
                </a:solidFill>
                <a:latin typeface="Calibri"/>
                <a:ea typeface="Calibri"/>
                <a:cs typeface="Calibri"/>
                <a:sym typeface="Calibri"/>
              </a:rPr>
              <a:t>51</a:t>
            </a:fld>
            <a:endParaRPr sz="1300" b="0" i="0" u="none" strike="noStrike" cap="none">
              <a:solidFill>
                <a:srgbClr val="000000"/>
              </a:solidFill>
              <a:latin typeface="Arial"/>
              <a:ea typeface="Arial"/>
              <a:cs typeface="Arial"/>
              <a:sym typeface="Arial"/>
            </a:endParaRPr>
          </a:p>
        </p:txBody>
      </p:sp>
      <p:sp>
        <p:nvSpPr>
          <p:cNvPr id="855" name="Google Shape;855;g82afe38b6e_2_752:notes"/>
          <p:cNvSpPr txBox="1">
            <a:spLocks noGrp="1"/>
          </p:cNvSpPr>
          <p:nvPr>
            <p:ph type="body" idx="1"/>
          </p:nvPr>
        </p:nvSpPr>
        <p:spPr>
          <a:xfrm>
            <a:off x="685493" y="4342944"/>
            <a:ext cx="5485479" cy="4113174"/>
          </a:xfrm>
          <a:prstGeom prst="rect">
            <a:avLst/>
          </a:prstGeom>
          <a:noFill/>
          <a:ln>
            <a:noFill/>
          </a:ln>
        </p:spPr>
        <p:txBody>
          <a:bodyPr spcFirstLastPara="1" wrap="square" lIns="0" tIns="0" rIns="0" bIns="0" anchor="t" anchorCtr="0">
            <a:noAutofit/>
          </a:bodyPr>
          <a:lstStyle/>
          <a:p>
            <a:pPr marL="0" lvl="0" indent="0" algn="l" rtl="0">
              <a:lnSpc>
                <a:spcPct val="115000"/>
              </a:lnSpc>
              <a:spcBef>
                <a:spcPts val="500"/>
              </a:spcBef>
              <a:spcAft>
                <a:spcPts val="0"/>
              </a:spcAft>
              <a:buClr>
                <a:schemeClr val="dk1"/>
              </a:buClr>
              <a:buSzPts val="1100"/>
              <a:buFont typeface="Arial"/>
              <a:buNone/>
            </a:pPr>
            <a:r>
              <a:rPr lang="en" sz="1200" dirty="0">
                <a:solidFill>
                  <a:schemeClr val="dk1"/>
                </a:solidFill>
              </a:rPr>
              <a:t>E.g. Take a situation where first an R or Sr was present alone. This initial experience with the R or Sr can influence later learning of the relationship between the R and Sr. </a:t>
            </a:r>
            <a:endParaRPr dirty="0"/>
          </a:p>
          <a:p>
            <a:pPr marL="0" lvl="0" indent="0" algn="l" rtl="0">
              <a:lnSpc>
                <a:spcPct val="115000"/>
              </a:lnSpc>
              <a:spcBef>
                <a:spcPts val="50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500"/>
              </a:spcBef>
              <a:spcAft>
                <a:spcPts val="0"/>
              </a:spcAft>
              <a:buClr>
                <a:schemeClr val="dk1"/>
              </a:buClr>
              <a:buSzPts val="1100"/>
              <a:buFont typeface="Arial"/>
              <a:buNone/>
            </a:pPr>
            <a:r>
              <a:rPr lang="en" sz="1200" dirty="0">
                <a:solidFill>
                  <a:schemeClr val="dk1"/>
                </a:solidFill>
              </a:rPr>
              <a:t>A good example is </a:t>
            </a:r>
            <a:r>
              <a:rPr lang="en" sz="1200" b="1" dirty="0">
                <a:solidFill>
                  <a:schemeClr val="dk1"/>
                </a:solidFill>
              </a:rPr>
              <a:t>learned helplessness</a:t>
            </a:r>
            <a:r>
              <a:rPr lang="en" sz="1200" dirty="0">
                <a:solidFill>
                  <a:schemeClr val="dk1"/>
                </a:solidFill>
              </a:rPr>
              <a:t>. To better illustrate this, take the experiment of Seligman &amp; Maier. Here, two groups of dogs were exposed to an experiment that was divided into two phases. In the first phase, an electric shock was administered to one group of dogs. This shock stopped when the dogs pressed a lever. The second group also gets a shock but they can't do anything to escape it. So in this group there is a non-contiguous relationship between lever pushing and shock. </a:t>
            </a:r>
            <a:endParaRPr dirty="0"/>
          </a:p>
          <a:p>
            <a:pPr marL="0" lvl="0" indent="0" algn="l" rtl="0">
              <a:lnSpc>
                <a:spcPct val="115000"/>
              </a:lnSpc>
              <a:spcBef>
                <a:spcPts val="50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500"/>
              </a:spcBef>
              <a:spcAft>
                <a:spcPts val="0"/>
              </a:spcAft>
              <a:buClr>
                <a:schemeClr val="dk1"/>
              </a:buClr>
              <a:buSzPts val="1100"/>
              <a:buFont typeface="Arial"/>
              <a:buNone/>
            </a:pPr>
            <a:r>
              <a:rPr lang="en" sz="1200" dirty="0">
                <a:solidFill>
                  <a:schemeClr val="dk1"/>
                </a:solidFill>
              </a:rPr>
              <a:t>During a second phase, both groups must learn an avoidance behavior (jump from one side of the shuttle box to the other). This is learned by the first but not by the second group. These findings have led to new insights into depression. They also show that humans and other animals can learn not only that connections are present but also that connections are absent.</a:t>
            </a:r>
            <a:endParaRPr sz="1200" dirty="0">
              <a:solidFill>
                <a:schemeClr val="dk1"/>
              </a:solidFill>
            </a:endParaRPr>
          </a:p>
          <a:p>
            <a:pPr marL="0" lvl="0" indent="0" algn="l" rtl="0">
              <a:lnSpc>
                <a:spcPct val="100000"/>
              </a:lnSpc>
              <a:spcBef>
                <a:spcPts val="0"/>
              </a:spcBef>
              <a:spcAft>
                <a:spcPts val="0"/>
              </a:spcAft>
              <a:buSzPts val="1100"/>
              <a:buNone/>
            </a:pPr>
            <a:endParaRPr sz="13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82afe38b6e_2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miter lim="524288"/>
            <a:headEnd type="none" w="sm" len="sm"/>
            <a:tailEnd type="none" w="sm" len="sm"/>
          </a:ln>
        </p:spPr>
      </p:sp>
      <p:sp>
        <p:nvSpPr>
          <p:cNvPr id="147" name="Google Shape;147;g82afe38b6e_2_92:notes"/>
          <p:cNvSpPr txBox="1"/>
          <p:nvPr/>
        </p:nvSpPr>
        <p:spPr>
          <a:xfrm>
            <a:off x="685493" y="4342944"/>
            <a:ext cx="5487000" cy="4114500"/>
          </a:xfrm>
          <a:prstGeom prst="rect">
            <a:avLst/>
          </a:prstGeom>
          <a:noFill/>
          <a:ln>
            <a:noFill/>
          </a:ln>
        </p:spPr>
        <p:txBody>
          <a:bodyPr spcFirstLastPara="1" wrap="square" lIns="84775" tIns="44075" rIns="84775" bIns="4407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p:txBody>
      </p:sp>
      <p:sp>
        <p:nvSpPr>
          <p:cNvPr id="148" name="Google Shape;148;g82afe38b6e_2_92:notes"/>
          <p:cNvSpPr txBox="1">
            <a:spLocks noGrp="1"/>
          </p:cNvSpPr>
          <p:nvPr>
            <p:ph type="body" idx="1"/>
          </p:nvPr>
        </p:nvSpPr>
        <p:spPr>
          <a:xfrm>
            <a:off x="685493" y="4342944"/>
            <a:ext cx="5485500" cy="4113300"/>
          </a:xfrm>
          <a:prstGeom prst="rect">
            <a:avLst/>
          </a:prstGeom>
          <a:noFill/>
          <a:ln>
            <a:noFill/>
          </a:ln>
        </p:spPr>
        <p:txBody>
          <a:bodyPr spcFirstLastPara="1" wrap="square" lIns="86100" tIns="86100" rIns="86100" bIns="861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82afe38b6e_2_7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4" name="Google Shape;874;g82afe38b6e_2_7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82afe38b6e_2_7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9" name="Google Shape;879;g82afe38b6e_2_7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82afe38b6e_2_7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miter lim="524288"/>
            <a:headEnd type="none" w="sm" len="sm"/>
            <a:tailEnd type="none" w="sm" len="sm"/>
          </a:ln>
        </p:spPr>
      </p:sp>
      <p:sp>
        <p:nvSpPr>
          <p:cNvPr id="888" name="Google Shape;888;g82afe38b6e_2_784:notes"/>
          <p:cNvSpPr/>
          <p:nvPr/>
        </p:nvSpPr>
        <p:spPr>
          <a:xfrm>
            <a:off x="685493" y="4342944"/>
            <a:ext cx="5487014" cy="411459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6100" tIns="43050" rIns="86100" bIns="43050" anchor="t" anchorCtr="0">
            <a:noAutofit/>
          </a:bodyPr>
          <a:lstStyle/>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Another explanation is Amsel's </a:t>
            </a:r>
            <a:r>
              <a:rPr lang="en" sz="1700" b="1" i="0" u="none" strike="noStrike" cap="none">
                <a:solidFill>
                  <a:srgbClr val="000000"/>
                </a:solidFill>
                <a:latin typeface="Calibri"/>
                <a:ea typeface="Calibri"/>
                <a:cs typeface="Calibri"/>
                <a:sym typeface="Calibri"/>
              </a:rPr>
              <a:t>frustration theory</a:t>
            </a:r>
            <a:r>
              <a:rPr lang="en" sz="1700" b="0" i="0" u="none" strike="noStrike" cap="none">
                <a:solidFill>
                  <a:srgbClr val="000000"/>
                </a:solidFill>
                <a:latin typeface="Calibri"/>
                <a:ea typeface="Calibri"/>
                <a:cs typeface="Calibri"/>
                <a:sym typeface="Calibri"/>
              </a:rPr>
              <a:t>. According to this theory a crucial difference between CRF and PRF is that only during PRF one is confronted with the experience that a behavior for which they expect a reward is not rewarded.</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Calibri"/>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According to Amsel, partial reinforcement offers the opportunity to learn to deal with the frustration of not rewarding behavior when the reward is expected. Group P have experience with the fact that an expected reward sometimes does not come. This group will therefore be more resistant to the frustration that occurs at the start of the extinction phase.</a:t>
            </a:r>
            <a:endParaRPr sz="1300" b="0" i="0" u="none" strike="noStrike" cap="none">
              <a:solidFill>
                <a:srgbClr val="000000"/>
              </a:solidFill>
              <a:latin typeface="Arial"/>
              <a:ea typeface="Arial"/>
              <a:cs typeface="Arial"/>
              <a:sym typeface="Arial"/>
            </a:endParaRPr>
          </a:p>
        </p:txBody>
      </p:sp>
      <p:sp>
        <p:nvSpPr>
          <p:cNvPr id="889" name="Google Shape;889;g82afe38b6e_2_784:notes"/>
          <p:cNvSpPr/>
          <p:nvPr/>
        </p:nvSpPr>
        <p:spPr>
          <a:xfrm>
            <a:off x="3884462" y="8685889"/>
            <a:ext cx="2972004" cy="45670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4775" tIns="44075" rIns="84775" bIns="44075" anchor="b" anchorCtr="0">
            <a:noAutofit/>
          </a:bodyPr>
          <a:lstStyle/>
          <a:p>
            <a:pPr marL="0" marR="0" lvl="0" indent="0" algn="r" rtl="0">
              <a:lnSpc>
                <a:spcPct val="100000"/>
              </a:lnSpc>
              <a:spcBef>
                <a:spcPts val="0"/>
              </a:spcBef>
              <a:spcAft>
                <a:spcPts val="0"/>
              </a:spcAft>
              <a:buClr>
                <a:srgbClr val="000000"/>
              </a:buClr>
              <a:buSzPts val="1700"/>
              <a:buFont typeface="Calibri"/>
              <a:buNone/>
            </a:pPr>
            <a:fld id="{00000000-1234-1234-1234-123412341234}" type="slidenum">
              <a:rPr lang="en" sz="1700" b="0" i="0" u="none" strike="noStrike" cap="none">
                <a:solidFill>
                  <a:srgbClr val="000000"/>
                </a:solidFill>
                <a:latin typeface="Calibri"/>
                <a:ea typeface="Calibri"/>
                <a:cs typeface="Calibri"/>
                <a:sym typeface="Calibri"/>
              </a:rPr>
              <a:t>54</a:t>
            </a:fld>
            <a:endParaRPr sz="1300" b="0" i="0" u="none" strike="noStrike" cap="none">
              <a:solidFill>
                <a:srgbClr val="000000"/>
              </a:solidFill>
              <a:latin typeface="Arial"/>
              <a:ea typeface="Arial"/>
              <a:cs typeface="Arial"/>
              <a:sym typeface="Arial"/>
            </a:endParaRPr>
          </a:p>
        </p:txBody>
      </p:sp>
      <p:sp>
        <p:nvSpPr>
          <p:cNvPr id="890" name="Google Shape;890;g82afe38b6e_2_784:notes"/>
          <p:cNvSpPr txBox="1">
            <a:spLocks noGrp="1"/>
          </p:cNvSpPr>
          <p:nvPr>
            <p:ph type="body" idx="1"/>
          </p:nvPr>
        </p:nvSpPr>
        <p:spPr>
          <a:xfrm>
            <a:off x="685493" y="4342944"/>
            <a:ext cx="5485479" cy="4113174"/>
          </a:xfrm>
          <a:prstGeom prst="rect">
            <a:avLst/>
          </a:prstGeom>
          <a:noFill/>
          <a:ln>
            <a:noFill/>
          </a:ln>
        </p:spPr>
        <p:txBody>
          <a:bodyPr spcFirstLastPara="1" wrap="square" lIns="0" tIns="0" rIns="0" bIns="0" anchor="t" anchorCtr="0">
            <a:noAutofit/>
          </a:bodyPr>
          <a:lstStyle/>
          <a:p>
            <a:pPr marL="0" lvl="0" indent="0" algn="l" rtl="0">
              <a:lnSpc>
                <a:spcPct val="115000"/>
              </a:lnSpc>
              <a:spcBef>
                <a:spcPts val="500"/>
              </a:spcBef>
              <a:spcAft>
                <a:spcPts val="0"/>
              </a:spcAft>
              <a:buClr>
                <a:schemeClr val="dk1"/>
              </a:buClr>
              <a:buSzPts val="1100"/>
              <a:buFont typeface="Arial"/>
              <a:buNone/>
            </a:pPr>
            <a:r>
              <a:rPr lang="en" sz="1200" dirty="0">
                <a:solidFill>
                  <a:schemeClr val="dk1"/>
                </a:solidFill>
              </a:rPr>
              <a:t>When an R-Sr relationship is present, it will lead to a change in behavior. This change is called acquisition. When the contingency between R and Sr is broken, the learned change in behavior will disappear again. This effect is called extinction. </a:t>
            </a:r>
            <a:endParaRPr dirty="0"/>
          </a:p>
          <a:p>
            <a:pPr marL="0" lvl="0" indent="0" algn="l" rtl="0">
              <a:lnSpc>
                <a:spcPct val="115000"/>
              </a:lnSpc>
              <a:spcBef>
                <a:spcPts val="50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500"/>
              </a:spcBef>
              <a:spcAft>
                <a:spcPts val="0"/>
              </a:spcAft>
              <a:buClr>
                <a:schemeClr val="dk1"/>
              </a:buClr>
              <a:buSzPts val="1100"/>
              <a:buFont typeface="Arial"/>
              <a:buNone/>
            </a:pPr>
            <a:r>
              <a:rPr lang="en" sz="1200" dirty="0">
                <a:solidFill>
                  <a:schemeClr val="dk1"/>
                </a:solidFill>
              </a:rPr>
              <a:t>Often (immediately after the start of the extinction procedure) there is a short period in which there is an increase in the frequency of R. This "extinction burst" is often followed by an increase in the variability of behavior. </a:t>
            </a:r>
            <a:endParaRPr sz="1200" dirty="0">
              <a:solidFill>
                <a:schemeClr val="dk1"/>
              </a:solidFill>
            </a:endParaRPr>
          </a:p>
          <a:p>
            <a:pPr marL="0" lvl="0" indent="0" algn="l" rtl="0">
              <a:lnSpc>
                <a:spcPct val="100000"/>
              </a:lnSpc>
              <a:spcBef>
                <a:spcPts val="0"/>
              </a:spcBef>
              <a:spcAft>
                <a:spcPts val="0"/>
              </a:spcAft>
              <a:buSzPts val="1100"/>
              <a:buNone/>
            </a:pPr>
            <a:endParaRPr sz="1300"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g82afe38b6e_2_7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miter lim="524288"/>
            <a:headEnd type="none" w="sm" len="sm"/>
            <a:tailEnd type="none" w="sm" len="sm"/>
          </a:ln>
        </p:spPr>
      </p:sp>
      <p:sp>
        <p:nvSpPr>
          <p:cNvPr id="898" name="Google Shape;898;g82afe38b6e_2_793:notes"/>
          <p:cNvSpPr/>
          <p:nvPr/>
        </p:nvSpPr>
        <p:spPr>
          <a:xfrm>
            <a:off x="685493" y="4342944"/>
            <a:ext cx="5487014" cy="411459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6100" tIns="43050" rIns="86100" bIns="43050" anchor="t" anchorCtr="0">
            <a:noAutofit/>
          </a:bodyPr>
          <a:lstStyle/>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Taking a break</a:t>
            </a:r>
            <a:endParaRPr sz="1300" b="0" i="0" u="none" strike="noStrike" cap="none">
              <a:solidFill>
                <a:srgbClr val="000000"/>
              </a:solidFill>
              <a:latin typeface="Arial"/>
              <a:ea typeface="Arial"/>
              <a:cs typeface="Arial"/>
              <a:sym typeface="Arial"/>
            </a:endParaRPr>
          </a:p>
        </p:txBody>
      </p:sp>
      <p:sp>
        <p:nvSpPr>
          <p:cNvPr id="899" name="Google Shape;899;g82afe38b6e_2_793:notes"/>
          <p:cNvSpPr/>
          <p:nvPr/>
        </p:nvSpPr>
        <p:spPr>
          <a:xfrm>
            <a:off x="3884462" y="8685889"/>
            <a:ext cx="2972004" cy="45670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4775" tIns="44075" rIns="84775" bIns="44075" anchor="b" anchorCtr="0">
            <a:noAutofit/>
          </a:bodyPr>
          <a:lstStyle/>
          <a:p>
            <a:pPr marL="0" marR="0" lvl="0" indent="0" algn="r" rtl="0">
              <a:lnSpc>
                <a:spcPct val="100000"/>
              </a:lnSpc>
              <a:spcBef>
                <a:spcPts val="0"/>
              </a:spcBef>
              <a:spcAft>
                <a:spcPts val="0"/>
              </a:spcAft>
              <a:buClr>
                <a:srgbClr val="000000"/>
              </a:buClr>
              <a:buSzPts val="1700"/>
              <a:buFont typeface="Calibri"/>
              <a:buNone/>
            </a:pPr>
            <a:fld id="{00000000-1234-1234-1234-123412341234}" type="slidenum">
              <a:rPr lang="en" sz="1700" b="0" i="0" u="none" strike="noStrike" cap="none">
                <a:solidFill>
                  <a:srgbClr val="000000"/>
                </a:solidFill>
                <a:latin typeface="Calibri"/>
                <a:ea typeface="Calibri"/>
                <a:cs typeface="Calibri"/>
                <a:sym typeface="Calibri"/>
              </a:rPr>
              <a:t>55</a:t>
            </a:fld>
            <a:endParaRPr sz="1300" b="0" i="0" u="none" strike="noStrike" cap="none">
              <a:solidFill>
                <a:srgbClr val="000000"/>
              </a:solidFill>
              <a:latin typeface="Arial"/>
              <a:ea typeface="Arial"/>
              <a:cs typeface="Arial"/>
              <a:sym typeface="Arial"/>
            </a:endParaRPr>
          </a:p>
        </p:txBody>
      </p:sp>
      <p:sp>
        <p:nvSpPr>
          <p:cNvPr id="900" name="Google Shape;900;g82afe38b6e_2_793:notes"/>
          <p:cNvSpPr txBox="1">
            <a:spLocks noGrp="1"/>
          </p:cNvSpPr>
          <p:nvPr>
            <p:ph type="body" idx="1"/>
          </p:nvPr>
        </p:nvSpPr>
        <p:spPr>
          <a:xfrm>
            <a:off x="685493" y="4342944"/>
            <a:ext cx="5485479" cy="4113174"/>
          </a:xfrm>
          <a:prstGeom prst="rect">
            <a:avLst/>
          </a:prstGeom>
          <a:noFill/>
          <a:ln>
            <a:noFill/>
          </a:ln>
        </p:spPr>
        <p:txBody>
          <a:bodyPr spcFirstLastPara="1" wrap="square" lIns="86100" tIns="86100" rIns="86100" bIns="86100" anchor="t" anchorCtr="0">
            <a:noAutofit/>
          </a:bodyPr>
          <a:lstStyle/>
          <a:p>
            <a:pPr marL="0" lvl="0" indent="0" algn="l" rtl="0">
              <a:lnSpc>
                <a:spcPct val="115000"/>
              </a:lnSpc>
              <a:spcBef>
                <a:spcPts val="500"/>
              </a:spcBef>
              <a:spcAft>
                <a:spcPts val="0"/>
              </a:spcAft>
              <a:buClr>
                <a:schemeClr val="dk1"/>
              </a:buClr>
              <a:buSzPts val="1100"/>
              <a:buFont typeface="Arial"/>
              <a:buNone/>
            </a:pPr>
            <a:r>
              <a:rPr lang="en" sz="1200" dirty="0">
                <a:solidFill>
                  <a:schemeClr val="dk1"/>
                </a:solidFill>
              </a:rPr>
              <a:t>Suppose a rat has learned that pushing a lever is followed by food and suddenly it does not. After the rat observes for the first time that pushing the lever does not lead to food, it will push the lever a few times quickly (extinction burst) and then it will push the lever in several new ways. </a:t>
            </a:r>
            <a:endParaRPr dirty="0"/>
          </a:p>
          <a:p>
            <a:pPr marL="0" lvl="0" indent="0" algn="l" rtl="0">
              <a:lnSpc>
                <a:spcPct val="115000"/>
              </a:lnSpc>
              <a:spcBef>
                <a:spcPts val="50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500"/>
              </a:spcBef>
              <a:spcAft>
                <a:spcPts val="0"/>
              </a:spcAft>
              <a:buClr>
                <a:schemeClr val="dk1"/>
              </a:buClr>
              <a:buSzPts val="1100"/>
              <a:buFont typeface="Arial"/>
              <a:buNone/>
            </a:pPr>
            <a:r>
              <a:rPr lang="en" sz="1200" dirty="0">
                <a:solidFill>
                  <a:schemeClr val="dk1"/>
                </a:solidFill>
              </a:rPr>
              <a:t>Eventually the animal will stop pushing the lever. Looking at this from a human perspective, it seems as if the rat wants to be sure that the behavior no longer has the desired effect. Note that extinction bursts and higher variability in behavior at the start of conditioning can be used to establish new behavior (e.g. shaping).</a:t>
            </a:r>
            <a:endParaRPr sz="1200" dirty="0">
              <a:solidFill>
                <a:schemeClr val="dk1"/>
              </a:solidFill>
            </a:endParaRPr>
          </a:p>
          <a:p>
            <a:pPr marL="0" lvl="0" indent="0" algn="l" rtl="0">
              <a:lnSpc>
                <a:spcPct val="115000"/>
              </a:lnSpc>
              <a:spcBef>
                <a:spcPts val="50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500"/>
              </a:spcBef>
              <a:spcAft>
                <a:spcPts val="0"/>
              </a:spcAft>
              <a:buClr>
                <a:schemeClr val="dk1"/>
              </a:buClr>
              <a:buSzPts val="1100"/>
              <a:buFont typeface="Arial"/>
              <a:buNone/>
            </a:pPr>
            <a:r>
              <a:rPr lang="en" sz="1200" dirty="0">
                <a:solidFill>
                  <a:schemeClr val="dk1"/>
                </a:solidFill>
              </a:rPr>
              <a:t>The degree of extinction is influenced by the nature of the initial relationship between the R and the Sr. E.g. The type of schedule of reinforcement is important here: continuous or partial reinforcement. If a certain behavior is always followed by a reinforcer during a first phase (CRF) and in a second phase the same behavior is no longer followed by the reinforcer (extinction), then the frequency of the behavior will decrease quite rapidly.</a:t>
            </a:r>
            <a:endParaRPr sz="1200" dirty="0">
              <a:solidFill>
                <a:schemeClr val="dk1"/>
              </a:solidFill>
            </a:endParaRPr>
          </a:p>
          <a:p>
            <a:pPr marL="0" lvl="0" indent="0" algn="l" rtl="0">
              <a:lnSpc>
                <a:spcPct val="115000"/>
              </a:lnSpc>
              <a:spcBef>
                <a:spcPts val="500"/>
              </a:spcBef>
              <a:spcAft>
                <a:spcPts val="0"/>
              </a:spcAft>
              <a:buClr>
                <a:schemeClr val="dk1"/>
              </a:buClr>
              <a:buSzPts val="1100"/>
              <a:buFont typeface="Arial"/>
              <a:buNone/>
            </a:pPr>
            <a:endParaRPr lang="en" sz="1200" dirty="0" smtClean="0">
              <a:solidFill>
                <a:schemeClr val="dk1"/>
              </a:solidFill>
            </a:endParaRPr>
          </a:p>
          <a:p>
            <a:pPr marL="0" lvl="0" indent="0" algn="l" rtl="0">
              <a:lnSpc>
                <a:spcPct val="115000"/>
              </a:lnSpc>
              <a:spcBef>
                <a:spcPts val="500"/>
              </a:spcBef>
              <a:spcAft>
                <a:spcPts val="0"/>
              </a:spcAft>
              <a:buClr>
                <a:schemeClr val="dk1"/>
              </a:buClr>
              <a:buSzPts val="1100"/>
              <a:buFont typeface="Arial"/>
              <a:buNone/>
            </a:pPr>
            <a:r>
              <a:rPr lang="en" sz="1200" dirty="0" smtClean="0">
                <a:solidFill>
                  <a:schemeClr val="dk1"/>
                </a:solidFill>
              </a:rPr>
              <a:t>When </a:t>
            </a:r>
            <a:r>
              <a:rPr lang="en" sz="1200" dirty="0">
                <a:solidFill>
                  <a:schemeClr val="dk1"/>
                </a:solidFill>
              </a:rPr>
              <a:t>a behavior is partially reinforced during the first phase, the behavior will disappear less quickly during extinction. The fact that extinction is less effective after partial than after consistent reinforcement is called the </a:t>
            </a:r>
            <a:r>
              <a:rPr lang="en" sz="1200" b="1" dirty="0">
                <a:solidFill>
                  <a:schemeClr val="dk1"/>
                </a:solidFill>
              </a:rPr>
              <a:t>partial-reinforcement extinction effect</a:t>
            </a:r>
            <a:r>
              <a:rPr lang="en" sz="1200" dirty="0">
                <a:solidFill>
                  <a:schemeClr val="dk1"/>
                </a:solidFill>
              </a:rPr>
              <a:t>. </a:t>
            </a:r>
            <a:endParaRPr sz="1200"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82afe38b6e_2_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8" name="Google Shape;918;g82afe38b6e_2_8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 This is a Pear Deck Multiple Choice Slide. Your current options are: A: Conditioned changes in behavior disappear when an R was not followed by a Sr, B: The strength of the R-Sr contingency decreases when an R was followed by a Sr, C: The strength of R-Sr associations in memory decreases when an R was followed by a Sr, D: The effect of an R-Sr association may spontaneously extinguish, </a:t>
            </a:r>
            <a:endParaRPr/>
          </a:p>
          <a:p>
            <a:pPr marL="0" lvl="0" indent="0" algn="l" rtl="0">
              <a:lnSpc>
                <a:spcPct val="100000"/>
              </a:lnSpc>
              <a:spcBef>
                <a:spcPts val="0"/>
              </a:spcBef>
              <a:spcAft>
                <a:spcPts val="0"/>
              </a:spcAft>
              <a:buSzPts val="1100"/>
              <a:buNone/>
            </a:pPr>
            <a:r>
              <a:rPr lang="en"/>
              <a:t>🍐 To edit the type of question or choices, go back to the "Ask Students a Question" in the Pear Deck sidebar.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82afe38b6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6" name="Google Shape;926;g82afe38b6e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 This is a Pear Deck Multiple Choice Slide. Your current options are: A: I'm ready to continue!, B: Wait a minute. I'm not ready! </a:t>
            </a:r>
            <a:endParaRPr/>
          </a:p>
          <a:p>
            <a:pPr marL="0" lvl="0" indent="0" algn="l" rtl="0">
              <a:lnSpc>
                <a:spcPct val="100000"/>
              </a:lnSpc>
              <a:spcBef>
                <a:spcPts val="0"/>
              </a:spcBef>
              <a:spcAft>
                <a:spcPts val="0"/>
              </a:spcAft>
              <a:buSzPts val="1100"/>
              <a:buNone/>
            </a:pPr>
            <a:r>
              <a:rPr lang="en"/>
              <a:t>🍐 To edit the type of question or choices, go back to the "Ask Students a Question" in the Pear Deck sidebar.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g82afe38b6e_2_8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miter lim="524288"/>
            <a:headEnd type="none" w="sm" len="sm"/>
            <a:tailEnd type="none" w="sm" len="sm"/>
          </a:ln>
        </p:spPr>
      </p:sp>
      <p:sp>
        <p:nvSpPr>
          <p:cNvPr id="931" name="Google Shape;931;g82afe38b6e_2_823:notes"/>
          <p:cNvSpPr/>
          <p:nvPr/>
        </p:nvSpPr>
        <p:spPr>
          <a:xfrm>
            <a:off x="430925" y="4300394"/>
            <a:ext cx="6017619" cy="411459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6100" tIns="43050" rIns="86100" bIns="43050" anchor="t" anchorCtr="0">
            <a:noAutofit/>
          </a:bodyPr>
          <a:lstStyle/>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Research shows that only humans can show arbitrary applicable relational responding. The phenomenon of stimulus equivalence, for example, has not yet been observed in other animals, despite intensive research. This lends support to the idea that AARR underlies another unique characteristic of humans: the use of language.</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Suppose I reward both a parrot and a child to say "Carla" when a certain girl enters the room. With sufficient training, both will succeed. One can show that this identical behavior is based on a different form of stimulus control in the parrot than in the child.</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If I suddenly say "Carla" out loud, chances are the child will look at the entrance of the room as if it expects the girl to enter the room. The parrot doesn't react like that at all. So the child has learned that the sound "Carla" is equivalent to the girl.</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And if someone says "Carla", chances are the girl is there too. This is the essence of language: You attach meaning to sounds and words by relating them to other things. The parrot does not learn the meaning of the sound "Carla" but only to say "Carla" when the girl enters.</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So the parrot's behavior is an example of non-relational responding. The behaviour of the child is an example of arbitrary applicable relational responding because it depends on the arbitrary relation between the girl and the sound "Carla".</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Calibri"/>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Calibri"/>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Calibri"/>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p:txBody>
      </p:sp>
      <p:sp>
        <p:nvSpPr>
          <p:cNvPr id="932" name="Google Shape;932;g82afe38b6e_2_823:notes"/>
          <p:cNvSpPr/>
          <p:nvPr/>
        </p:nvSpPr>
        <p:spPr>
          <a:xfrm>
            <a:off x="3884462" y="8685889"/>
            <a:ext cx="2972004" cy="45670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4775" tIns="44075" rIns="84775" bIns="44075" anchor="b" anchorCtr="0">
            <a:noAutofit/>
          </a:bodyPr>
          <a:lstStyle/>
          <a:p>
            <a:pPr marL="0" marR="0" lvl="0" indent="0" algn="r" rtl="0">
              <a:lnSpc>
                <a:spcPct val="100000"/>
              </a:lnSpc>
              <a:spcBef>
                <a:spcPts val="0"/>
              </a:spcBef>
              <a:spcAft>
                <a:spcPts val="0"/>
              </a:spcAft>
              <a:buClr>
                <a:srgbClr val="000000"/>
              </a:buClr>
              <a:buSzPts val="1700"/>
              <a:buFont typeface="Calibri"/>
              <a:buNone/>
            </a:pPr>
            <a:fld id="{00000000-1234-1234-1234-123412341234}" type="slidenum">
              <a:rPr lang="en" sz="1700" b="0" i="0" u="none" strike="noStrike" cap="none">
                <a:solidFill>
                  <a:srgbClr val="000000"/>
                </a:solidFill>
                <a:latin typeface="Calibri"/>
                <a:ea typeface="Calibri"/>
                <a:cs typeface="Calibri"/>
                <a:sym typeface="Calibri"/>
              </a:rPr>
              <a:t>58</a:t>
            </a:fld>
            <a:endParaRPr sz="1300" b="0" i="0" u="none" strike="noStrike" cap="none">
              <a:solidFill>
                <a:srgbClr val="000000"/>
              </a:solidFill>
              <a:latin typeface="Arial"/>
              <a:ea typeface="Arial"/>
              <a:cs typeface="Arial"/>
              <a:sym typeface="Arial"/>
            </a:endParaRPr>
          </a:p>
        </p:txBody>
      </p:sp>
      <p:sp>
        <p:nvSpPr>
          <p:cNvPr id="933" name="Google Shape;933;g82afe38b6e_2_823:notes"/>
          <p:cNvSpPr txBox="1">
            <a:spLocks noGrp="1"/>
          </p:cNvSpPr>
          <p:nvPr>
            <p:ph type="body" idx="1"/>
          </p:nvPr>
        </p:nvSpPr>
        <p:spPr>
          <a:xfrm>
            <a:off x="685493" y="4342944"/>
            <a:ext cx="5485479" cy="41131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endParaRPr sz="13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g82afe38b6e_2_829:notes"/>
          <p:cNvSpPr txBox="1">
            <a:spLocks noGrp="1"/>
          </p:cNvSpPr>
          <p:nvPr>
            <p:ph type="body" idx="1"/>
          </p:nvPr>
        </p:nvSpPr>
        <p:spPr>
          <a:xfrm>
            <a:off x="685493" y="4342944"/>
            <a:ext cx="5485479" cy="4113174"/>
          </a:xfrm>
          <a:prstGeom prst="rect">
            <a:avLst/>
          </a:prstGeom>
          <a:noFill/>
          <a:ln>
            <a:noFill/>
          </a:ln>
        </p:spPr>
        <p:txBody>
          <a:bodyPr spcFirstLastPara="1" wrap="square" lIns="86100" tIns="86100" rIns="86100" bIns="86100" anchor="t" anchorCtr="0">
            <a:noAutofit/>
          </a:bodyPr>
          <a:lstStyle/>
          <a:p>
            <a:pPr marL="0" lvl="0" indent="0" algn="l" rtl="0">
              <a:lnSpc>
                <a:spcPct val="115000"/>
              </a:lnSpc>
              <a:spcBef>
                <a:spcPts val="500"/>
              </a:spcBef>
              <a:spcAft>
                <a:spcPts val="0"/>
              </a:spcAft>
              <a:buClr>
                <a:schemeClr val="dk1"/>
              </a:buClr>
              <a:buSzPts val="1100"/>
              <a:buFont typeface="Arial"/>
              <a:buNone/>
            </a:pPr>
            <a:r>
              <a:rPr lang="en" sz="1200" dirty="0">
                <a:solidFill>
                  <a:schemeClr val="dk1"/>
                </a:solidFill>
              </a:rPr>
              <a:t>It is as important to learn when a behavior </a:t>
            </a:r>
            <a:r>
              <a:rPr lang="en" sz="1200" b="1" i="1" dirty="0">
                <a:solidFill>
                  <a:schemeClr val="dk1"/>
                </a:solidFill>
              </a:rPr>
              <a:t>will </a:t>
            </a:r>
            <a:r>
              <a:rPr lang="en" sz="1200" dirty="0">
                <a:solidFill>
                  <a:schemeClr val="dk1"/>
                </a:solidFill>
              </a:rPr>
              <a:t>have a particular effect as it is to learn that the behavior </a:t>
            </a:r>
            <a:r>
              <a:rPr lang="en" sz="1200" b="1" i="1" dirty="0">
                <a:solidFill>
                  <a:schemeClr val="dk1"/>
                </a:solidFill>
              </a:rPr>
              <a:t>can </a:t>
            </a:r>
            <a:r>
              <a:rPr lang="en" sz="1200" dirty="0">
                <a:solidFill>
                  <a:schemeClr val="dk1"/>
                </a:solidFill>
              </a:rPr>
              <a:t>have that effect. </a:t>
            </a:r>
            <a:r>
              <a:rPr lang="en" sz="1200" dirty="0" smtClean="0">
                <a:solidFill>
                  <a:schemeClr val="dk1"/>
                </a:solidFill>
              </a:rPr>
              <a:t>In other words, what </a:t>
            </a:r>
            <a:r>
              <a:rPr lang="en" sz="1200" dirty="0">
                <a:solidFill>
                  <a:schemeClr val="dk1"/>
                </a:solidFill>
              </a:rPr>
              <a:t>follows a particular behavior depends very much on the context. Signals that indicate when certain R-Sr relationships are up are called </a:t>
            </a:r>
            <a:r>
              <a:rPr lang="en" sz="1200" b="1" dirty="0">
                <a:solidFill>
                  <a:schemeClr val="dk1"/>
                </a:solidFill>
              </a:rPr>
              <a:t>discriminative stimuli or Sds</a:t>
            </a:r>
            <a:r>
              <a:rPr lang="en" sz="1200" dirty="0">
                <a:solidFill>
                  <a:schemeClr val="dk1"/>
                </a:solidFill>
              </a:rPr>
              <a:t>. The conditions under which Sds control behavior is investigated in learning psychology in studies on the "stimulus control of operant behavior</a:t>
            </a:r>
            <a:r>
              <a:rPr lang="en" sz="1200" dirty="0" smtClean="0">
                <a:solidFill>
                  <a:schemeClr val="dk1"/>
                </a:solidFill>
              </a:rPr>
              <a:t>".</a:t>
            </a:r>
          </a:p>
          <a:p>
            <a:pPr marL="0" lvl="0" indent="0" algn="l" rtl="0">
              <a:lnSpc>
                <a:spcPct val="115000"/>
              </a:lnSpc>
              <a:spcBef>
                <a:spcPts val="50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500"/>
              </a:spcBef>
              <a:spcAft>
                <a:spcPts val="0"/>
              </a:spcAft>
              <a:buClr>
                <a:schemeClr val="dk1"/>
              </a:buClr>
              <a:buSzPts val="1100"/>
              <a:buFont typeface="Arial"/>
              <a:buNone/>
            </a:pPr>
            <a:r>
              <a:rPr lang="en" sz="1200" dirty="0">
                <a:solidFill>
                  <a:schemeClr val="dk1"/>
                </a:solidFill>
              </a:rPr>
              <a:t>As with </a:t>
            </a:r>
            <a:r>
              <a:rPr lang="en" sz="1200" b="1" dirty="0">
                <a:solidFill>
                  <a:schemeClr val="dk1"/>
                </a:solidFill>
              </a:rPr>
              <a:t>ocassion setters in classical conditioning</a:t>
            </a:r>
            <a:r>
              <a:rPr lang="en" sz="1200" dirty="0">
                <a:solidFill>
                  <a:schemeClr val="dk1"/>
                </a:solidFill>
              </a:rPr>
              <a:t>, one distinguishes between Sds that indicate that a behavior will be followed or not followed by a Sr. Sds can also provide information about how a particular R will be followed by the Sr (e.g., reinforcement scheme). </a:t>
            </a:r>
            <a:endParaRPr sz="1200" dirty="0">
              <a:solidFill>
                <a:schemeClr val="dk1"/>
              </a:solidFill>
            </a:endParaRPr>
          </a:p>
          <a:p>
            <a:pPr marL="0" lvl="0" indent="0" algn="l" rtl="0">
              <a:lnSpc>
                <a:spcPct val="115000"/>
              </a:lnSpc>
              <a:spcBef>
                <a:spcPts val="50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500"/>
              </a:spcBef>
              <a:spcAft>
                <a:spcPts val="0"/>
              </a:spcAft>
              <a:buClr>
                <a:schemeClr val="dk1"/>
              </a:buClr>
              <a:buSzPts val="1100"/>
              <a:buFont typeface="Arial"/>
              <a:buNone/>
            </a:pPr>
            <a:r>
              <a:rPr lang="en" sz="1200" dirty="0">
                <a:solidFill>
                  <a:schemeClr val="dk1"/>
                </a:solidFill>
              </a:rPr>
              <a:t>Suppose the Sd (light) indicates that R (push the lever) will be followed by a positive Sr (food). </a:t>
            </a:r>
            <a:endParaRPr dirty="0"/>
          </a:p>
          <a:p>
            <a:pPr marL="0" lvl="0" indent="0" algn="l" rtl="0">
              <a:lnSpc>
                <a:spcPct val="115000"/>
              </a:lnSpc>
              <a:spcBef>
                <a:spcPts val="50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500"/>
              </a:spcBef>
              <a:spcAft>
                <a:spcPts val="0"/>
              </a:spcAft>
              <a:buClr>
                <a:schemeClr val="dk1"/>
              </a:buClr>
              <a:buSzPts val="1100"/>
              <a:buFont typeface="Arial"/>
              <a:buNone/>
            </a:pPr>
            <a:r>
              <a:rPr lang="en" sz="1200" dirty="0">
                <a:solidFill>
                  <a:schemeClr val="dk1"/>
                </a:solidFill>
              </a:rPr>
              <a:t>In that case, the </a:t>
            </a:r>
            <a:r>
              <a:rPr lang="en" sz="1200" dirty="0" smtClean="0">
                <a:solidFill>
                  <a:schemeClr val="dk1"/>
                </a:solidFill>
              </a:rPr>
              <a:t>presentation of </a:t>
            </a:r>
            <a:r>
              <a:rPr lang="en" sz="1200" dirty="0">
                <a:solidFill>
                  <a:schemeClr val="dk1"/>
                </a:solidFill>
              </a:rPr>
              <a:t>the Sd will lead to an increase in the frequency of R. When R is followed by food in the absence (but not in the presence) of the Sd, the </a:t>
            </a:r>
            <a:r>
              <a:rPr lang="en" sz="1200" dirty="0" smtClean="0">
                <a:solidFill>
                  <a:schemeClr val="dk1"/>
                </a:solidFill>
              </a:rPr>
              <a:t>presentation of </a:t>
            </a:r>
            <a:r>
              <a:rPr lang="en" sz="1200" dirty="0">
                <a:solidFill>
                  <a:schemeClr val="dk1"/>
                </a:solidFill>
              </a:rPr>
              <a:t>the Sd will lead to a decrease in the frequency of R.</a:t>
            </a:r>
            <a:endParaRPr sz="1200" dirty="0">
              <a:solidFill>
                <a:schemeClr val="dk1"/>
              </a:solidFill>
            </a:endParaRPr>
          </a:p>
          <a:p>
            <a:pPr marL="0" lvl="0" indent="0" algn="l" rtl="0">
              <a:lnSpc>
                <a:spcPct val="115000"/>
              </a:lnSpc>
              <a:spcBef>
                <a:spcPts val="50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500"/>
              </a:spcBef>
              <a:spcAft>
                <a:spcPts val="0"/>
              </a:spcAft>
              <a:buClr>
                <a:schemeClr val="dk1"/>
              </a:buClr>
              <a:buSzPts val="1100"/>
              <a:buFont typeface="Arial"/>
              <a:buNone/>
            </a:pPr>
            <a:r>
              <a:rPr lang="en" sz="1200" dirty="0">
                <a:solidFill>
                  <a:schemeClr val="dk1"/>
                </a:solidFill>
              </a:rPr>
              <a:t>Behavior is thus under the control of the Sd. One can also ask the same questions about stimulus control as about operant conditioning: Which </a:t>
            </a:r>
            <a:r>
              <a:rPr lang="en" sz="1200" dirty="0" smtClean="0">
                <a:solidFill>
                  <a:schemeClr val="dk1"/>
                </a:solidFill>
              </a:rPr>
              <a:t>conditions </a:t>
            </a:r>
            <a:r>
              <a:rPr lang="en" sz="1200" dirty="0">
                <a:solidFill>
                  <a:schemeClr val="dk1"/>
                </a:solidFill>
              </a:rPr>
              <a:t>(the nature of the Sd, R or R-Sr relation, the nature of the organism, the broader context) and core aspects of the procedure influence stimulus control of operant </a:t>
            </a:r>
            <a:r>
              <a:rPr lang="en" sz="1200" dirty="0" smtClean="0">
                <a:solidFill>
                  <a:schemeClr val="dk1"/>
                </a:solidFill>
              </a:rPr>
              <a:t>behavior? </a:t>
            </a:r>
            <a:r>
              <a:rPr lang="en" sz="1200" dirty="0">
                <a:solidFill>
                  <a:schemeClr val="dk1"/>
                </a:solidFill>
              </a:rPr>
              <a:t>Today, </a:t>
            </a:r>
            <a:r>
              <a:rPr lang="en" sz="1200" dirty="0" smtClean="0">
                <a:solidFill>
                  <a:schemeClr val="dk1"/>
                </a:solidFill>
              </a:rPr>
              <a:t>we will focus on different </a:t>
            </a:r>
            <a:r>
              <a:rPr lang="en" sz="1200" dirty="0">
                <a:solidFill>
                  <a:schemeClr val="dk1"/>
                </a:solidFill>
              </a:rPr>
              <a:t>forms of stimulus control. </a:t>
            </a:r>
            <a:endParaRPr sz="1200" dirty="0">
              <a:solidFill>
                <a:schemeClr val="dk1"/>
              </a:solidFill>
            </a:endParaRPr>
          </a:p>
          <a:p>
            <a:pPr marL="0" lvl="0" indent="0" algn="l" rtl="0">
              <a:lnSpc>
                <a:spcPct val="100000"/>
              </a:lnSpc>
              <a:spcBef>
                <a:spcPts val="0"/>
              </a:spcBef>
              <a:spcAft>
                <a:spcPts val="0"/>
              </a:spcAft>
              <a:buSzPts val="1100"/>
              <a:buNone/>
            </a:pPr>
            <a:endParaRPr dirty="0"/>
          </a:p>
        </p:txBody>
      </p:sp>
      <p:sp>
        <p:nvSpPr>
          <p:cNvPr id="938" name="Google Shape;938;g82afe38b6e_2_829:notes"/>
          <p:cNvSpPr>
            <a:spLocks noGrp="1" noRot="1" noChangeAspect="1"/>
          </p:cNvSpPr>
          <p:nvPr>
            <p:ph type="sldImg" idx="2"/>
          </p:nvPr>
        </p:nvSpPr>
        <p:spPr>
          <a:xfrm>
            <a:off x="381000" y="685800"/>
            <a:ext cx="6094413" cy="34274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g82afe38b6e_2_8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miter lim="524288"/>
            <a:headEnd type="none" w="sm" len="sm"/>
            <a:tailEnd type="none" w="sm" len="sm"/>
          </a:ln>
        </p:spPr>
      </p:sp>
      <p:sp>
        <p:nvSpPr>
          <p:cNvPr id="943" name="Google Shape;943;g82afe38b6e_2_833:notes"/>
          <p:cNvSpPr/>
          <p:nvPr/>
        </p:nvSpPr>
        <p:spPr>
          <a:xfrm>
            <a:off x="696228" y="4411024"/>
            <a:ext cx="5487014" cy="411459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6100" tIns="43050" rIns="86100" bIns="43050" anchor="t" anchorCtr="0">
            <a:noAutofit/>
          </a:bodyPr>
          <a:lstStyle/>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Another important point is that connections in the environment can have an influence when there is no clear Sd present. This is well illustrated by studies on avoidance learning. In Sidman's studies, an aversive stimulus was offered at fixed points in time (e.g., every 20 seconds; S-S interval). When the desired avoidance behavior was exhibited within this period, the shock was delayed for e.g. 30 seconds (R-S interval).</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Thus, the test animal can avoid the aversive stimulus by exhibiting - within a certain intervaal - the desired behavior. In most cases, a very stable avoidance behavior develops, the frequency of which is determined by the size of both time intervals.</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Calibri"/>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In Sidman's procedure where the shocks are programmed with a fixed interval we can conceptualize the time course itself as an Sd.</a:t>
            </a:r>
            <a:endParaRPr sz="1300" b="0" i="0" u="none" strike="noStrike" cap="none">
              <a:solidFill>
                <a:srgbClr val="000000"/>
              </a:solidFill>
              <a:latin typeface="Arial"/>
              <a:ea typeface="Arial"/>
              <a:cs typeface="Arial"/>
              <a:sym typeface="Arial"/>
            </a:endParaRPr>
          </a:p>
        </p:txBody>
      </p:sp>
      <p:sp>
        <p:nvSpPr>
          <p:cNvPr id="944" name="Google Shape;944;g82afe38b6e_2_833:notes"/>
          <p:cNvSpPr/>
          <p:nvPr/>
        </p:nvSpPr>
        <p:spPr>
          <a:xfrm>
            <a:off x="3884462" y="8685889"/>
            <a:ext cx="2972004" cy="45670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4775" tIns="44075" rIns="84775" bIns="44075" anchor="b" anchorCtr="0">
            <a:noAutofit/>
          </a:bodyPr>
          <a:lstStyle/>
          <a:p>
            <a:pPr marL="0" marR="0" lvl="0" indent="0" algn="r" rtl="0">
              <a:lnSpc>
                <a:spcPct val="100000"/>
              </a:lnSpc>
              <a:spcBef>
                <a:spcPts val="0"/>
              </a:spcBef>
              <a:spcAft>
                <a:spcPts val="0"/>
              </a:spcAft>
              <a:buClr>
                <a:srgbClr val="000000"/>
              </a:buClr>
              <a:buSzPts val="1700"/>
              <a:buFont typeface="Calibri"/>
              <a:buNone/>
            </a:pPr>
            <a:fld id="{00000000-1234-1234-1234-123412341234}" type="slidenum">
              <a:rPr lang="en" sz="1700" b="0" i="0" u="none" strike="noStrike" cap="none">
                <a:solidFill>
                  <a:srgbClr val="000000"/>
                </a:solidFill>
                <a:latin typeface="Calibri"/>
                <a:ea typeface="Calibri"/>
                <a:cs typeface="Calibri"/>
                <a:sym typeface="Calibri"/>
              </a:rPr>
              <a:t>60</a:t>
            </a:fld>
            <a:endParaRPr sz="1300" b="0" i="0" u="none" strike="noStrike" cap="none">
              <a:solidFill>
                <a:srgbClr val="000000"/>
              </a:solidFill>
              <a:latin typeface="Arial"/>
              <a:ea typeface="Arial"/>
              <a:cs typeface="Arial"/>
              <a:sym typeface="Arial"/>
            </a:endParaRPr>
          </a:p>
        </p:txBody>
      </p:sp>
      <p:sp>
        <p:nvSpPr>
          <p:cNvPr id="945" name="Google Shape;945;g82afe38b6e_2_833:notes"/>
          <p:cNvSpPr txBox="1">
            <a:spLocks noGrp="1"/>
          </p:cNvSpPr>
          <p:nvPr>
            <p:ph type="body" idx="1"/>
          </p:nvPr>
        </p:nvSpPr>
        <p:spPr>
          <a:xfrm>
            <a:off x="685493" y="4342944"/>
            <a:ext cx="5485479" cy="4113174"/>
          </a:xfrm>
          <a:prstGeom prst="rect">
            <a:avLst/>
          </a:prstGeom>
          <a:noFill/>
          <a:ln>
            <a:noFill/>
          </a:ln>
        </p:spPr>
        <p:txBody>
          <a:bodyPr spcFirstLastPara="1" wrap="square" lIns="0" tIns="0" rIns="0" bIns="0" anchor="t" anchorCtr="0">
            <a:noAutofit/>
          </a:bodyPr>
          <a:lstStyle/>
          <a:p>
            <a:pPr marL="0" lvl="0" indent="0" algn="l" rtl="0">
              <a:lnSpc>
                <a:spcPct val="115000"/>
              </a:lnSpc>
              <a:spcBef>
                <a:spcPts val="500"/>
              </a:spcBef>
              <a:spcAft>
                <a:spcPts val="0"/>
              </a:spcAft>
              <a:buClr>
                <a:schemeClr val="dk1"/>
              </a:buClr>
              <a:buSzPts val="1100"/>
              <a:buFont typeface="Arial"/>
              <a:buNone/>
            </a:pPr>
            <a:r>
              <a:rPr lang="en" sz="1200" dirty="0">
                <a:solidFill>
                  <a:schemeClr val="dk1"/>
                </a:solidFill>
              </a:rPr>
              <a:t>There are three different types of stimulus control. </a:t>
            </a:r>
            <a:endParaRPr dirty="0"/>
          </a:p>
          <a:p>
            <a:pPr marL="0" lvl="0" indent="0" algn="l" rtl="0">
              <a:lnSpc>
                <a:spcPct val="115000"/>
              </a:lnSpc>
              <a:spcBef>
                <a:spcPts val="50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500"/>
              </a:spcBef>
              <a:spcAft>
                <a:spcPts val="0"/>
              </a:spcAft>
              <a:buClr>
                <a:schemeClr val="dk1"/>
              </a:buClr>
              <a:buSzPts val="1100"/>
              <a:buFont typeface="Arial"/>
              <a:buNone/>
            </a:pPr>
            <a:r>
              <a:rPr lang="en" sz="1200" dirty="0">
                <a:solidFill>
                  <a:schemeClr val="dk1"/>
                </a:solidFill>
              </a:rPr>
              <a:t>A first form of stimulus control is control by </a:t>
            </a:r>
            <a:r>
              <a:rPr lang="en" sz="1200" b="1" i="1" dirty="0">
                <a:solidFill>
                  <a:schemeClr val="dk1"/>
                </a:solidFill>
              </a:rPr>
              <a:t>a </a:t>
            </a:r>
            <a:r>
              <a:rPr lang="en" sz="1200" b="1" i="1" dirty="0" smtClean="0">
                <a:solidFill>
                  <a:schemeClr val="dk1"/>
                </a:solidFill>
              </a:rPr>
              <a:t>single stimulus</a:t>
            </a:r>
            <a:r>
              <a:rPr lang="en" sz="1200" dirty="0">
                <a:solidFill>
                  <a:schemeClr val="dk1"/>
                </a:solidFill>
              </a:rPr>
              <a:t>. This leads to "</a:t>
            </a:r>
            <a:r>
              <a:rPr lang="en" sz="1200" b="1" dirty="0">
                <a:solidFill>
                  <a:schemeClr val="dk1"/>
                </a:solidFill>
              </a:rPr>
              <a:t>non-relational responding</a:t>
            </a:r>
            <a:r>
              <a:rPr lang="en" sz="1200" dirty="0">
                <a:solidFill>
                  <a:schemeClr val="dk1"/>
                </a:solidFill>
              </a:rPr>
              <a:t>". Note that the word "responding" indicates that the behavior is under control of an environmental stimulus. Think back to our previous example, with the light, pushing the handle and food. Through training, the light will, under certain conditions, elicit the response "lever push". Thus, one stimulus controls the behavior resulting from experiencing the Sd: R-Sr contingency.</a:t>
            </a:r>
            <a:endParaRPr sz="1200" dirty="0">
              <a:solidFill>
                <a:schemeClr val="dk1"/>
              </a:solidFill>
            </a:endParaRPr>
          </a:p>
          <a:p>
            <a:pPr marL="0" lvl="0" indent="0" algn="l" rtl="0">
              <a:lnSpc>
                <a:spcPct val="100000"/>
              </a:lnSpc>
              <a:spcBef>
                <a:spcPts val="0"/>
              </a:spcBef>
              <a:spcAft>
                <a:spcPts val="0"/>
              </a:spcAft>
              <a:buSzPts val="1700"/>
              <a:buNone/>
            </a:pPr>
            <a:endParaRPr sz="1300"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82afe38b6e_2_8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5" name="Google Shape;955;g82afe38b6e_2_8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82afe38b6e_2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miter lim="524288"/>
            <a:headEnd type="none" w="sm" len="sm"/>
            <a:tailEnd type="none" w="sm" len="sm"/>
          </a:ln>
        </p:spPr>
      </p:sp>
      <p:sp>
        <p:nvSpPr>
          <p:cNvPr id="176" name="Google Shape;176;g82afe38b6e_2_120:notes"/>
          <p:cNvSpPr txBox="1"/>
          <p:nvPr/>
        </p:nvSpPr>
        <p:spPr>
          <a:xfrm>
            <a:off x="685493" y="4342944"/>
            <a:ext cx="5487000" cy="4114500"/>
          </a:xfrm>
          <a:prstGeom prst="rect">
            <a:avLst/>
          </a:prstGeom>
          <a:noFill/>
          <a:ln>
            <a:noFill/>
          </a:ln>
        </p:spPr>
        <p:txBody>
          <a:bodyPr spcFirstLastPara="1" wrap="square" lIns="84775" tIns="44075" rIns="84775" bIns="4407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p:txBody>
      </p:sp>
      <p:sp>
        <p:nvSpPr>
          <p:cNvPr id="177" name="Google Shape;177;g82afe38b6e_2_120:notes"/>
          <p:cNvSpPr txBox="1">
            <a:spLocks noGrp="1"/>
          </p:cNvSpPr>
          <p:nvPr>
            <p:ph type="body" idx="1"/>
          </p:nvPr>
        </p:nvSpPr>
        <p:spPr>
          <a:xfrm>
            <a:off x="685493" y="4342944"/>
            <a:ext cx="5485500" cy="4113300"/>
          </a:xfrm>
          <a:prstGeom prst="rect">
            <a:avLst/>
          </a:prstGeom>
          <a:noFill/>
          <a:ln>
            <a:noFill/>
          </a:ln>
        </p:spPr>
        <p:txBody>
          <a:bodyPr spcFirstLastPara="1" wrap="square" lIns="86100" tIns="86100" rIns="86100" bIns="861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g82afe38b6e_2_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miter lim="524288"/>
            <a:headEnd type="none" w="sm" len="sm"/>
            <a:tailEnd type="none" w="sm" len="sm"/>
          </a:ln>
        </p:spPr>
      </p:sp>
      <p:sp>
        <p:nvSpPr>
          <p:cNvPr id="960" name="Google Shape;960;g82afe38b6e_2_848:notes"/>
          <p:cNvSpPr/>
          <p:nvPr/>
        </p:nvSpPr>
        <p:spPr>
          <a:xfrm>
            <a:off x="685493" y="4342944"/>
            <a:ext cx="5487014" cy="411459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6100" tIns="43050" rIns="86100" bIns="43050" anchor="t" anchorCtr="0">
            <a:noAutofit/>
          </a:bodyPr>
          <a:lstStyle/>
          <a:p>
            <a:pPr marL="0" marR="0" lvl="0" indent="0" algn="l" rtl="0">
              <a:lnSpc>
                <a:spcPct val="100000"/>
              </a:lnSpc>
              <a:spcBef>
                <a:spcPts val="0"/>
              </a:spcBef>
              <a:spcAft>
                <a:spcPts val="0"/>
              </a:spcAft>
              <a:buClr>
                <a:srgbClr val="000000"/>
              </a:buClr>
              <a:buSzPts val="1700"/>
              <a:buFont typeface="Calibri"/>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p:txBody>
      </p:sp>
      <p:sp>
        <p:nvSpPr>
          <p:cNvPr id="961" name="Google Shape;961;g82afe38b6e_2_848:notes"/>
          <p:cNvSpPr/>
          <p:nvPr/>
        </p:nvSpPr>
        <p:spPr>
          <a:xfrm>
            <a:off x="3884462" y="8685889"/>
            <a:ext cx="2972004" cy="45670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4775" tIns="44075" rIns="84775" bIns="44075" anchor="b" anchorCtr="0">
            <a:noAutofit/>
          </a:bodyPr>
          <a:lstStyle/>
          <a:p>
            <a:pPr marL="0" marR="0" lvl="0" indent="0" algn="r" rtl="0">
              <a:lnSpc>
                <a:spcPct val="100000"/>
              </a:lnSpc>
              <a:spcBef>
                <a:spcPts val="0"/>
              </a:spcBef>
              <a:spcAft>
                <a:spcPts val="0"/>
              </a:spcAft>
              <a:buClr>
                <a:srgbClr val="000000"/>
              </a:buClr>
              <a:buSzPts val="1700"/>
              <a:buFont typeface="Calibri"/>
              <a:buNone/>
            </a:pPr>
            <a:fld id="{00000000-1234-1234-1234-123412341234}" type="slidenum">
              <a:rPr lang="en" sz="1700" b="0" i="0" u="none" strike="noStrike" cap="none">
                <a:solidFill>
                  <a:srgbClr val="000000"/>
                </a:solidFill>
                <a:latin typeface="Calibri"/>
                <a:ea typeface="Calibri"/>
                <a:cs typeface="Calibri"/>
                <a:sym typeface="Calibri"/>
              </a:rPr>
              <a:t>62</a:t>
            </a:fld>
            <a:endParaRPr sz="1300" b="0" i="0" u="none" strike="noStrike" cap="none">
              <a:solidFill>
                <a:srgbClr val="000000"/>
              </a:solidFill>
              <a:latin typeface="Arial"/>
              <a:ea typeface="Arial"/>
              <a:cs typeface="Arial"/>
              <a:sym typeface="Arial"/>
            </a:endParaRPr>
          </a:p>
        </p:txBody>
      </p:sp>
      <p:sp>
        <p:nvSpPr>
          <p:cNvPr id="962" name="Google Shape;962;g82afe38b6e_2_848:notes"/>
          <p:cNvSpPr txBox="1">
            <a:spLocks noGrp="1"/>
          </p:cNvSpPr>
          <p:nvPr>
            <p:ph type="body" idx="1"/>
          </p:nvPr>
        </p:nvSpPr>
        <p:spPr>
          <a:xfrm>
            <a:off x="685493" y="4342944"/>
            <a:ext cx="5485479" cy="4113174"/>
          </a:xfrm>
          <a:prstGeom prst="rect">
            <a:avLst/>
          </a:prstGeom>
          <a:noFill/>
          <a:ln>
            <a:noFill/>
          </a:ln>
        </p:spPr>
        <p:txBody>
          <a:bodyPr spcFirstLastPara="1" wrap="square" lIns="86100" tIns="86100" rIns="86100" bIns="86100" anchor="t" anchorCtr="0">
            <a:noAutofit/>
          </a:bodyPr>
          <a:lstStyle/>
          <a:p>
            <a:pPr marL="0" lvl="0" indent="0" algn="l" rtl="0">
              <a:lnSpc>
                <a:spcPct val="115000"/>
              </a:lnSpc>
              <a:spcBef>
                <a:spcPts val="500"/>
              </a:spcBef>
              <a:spcAft>
                <a:spcPts val="0"/>
              </a:spcAft>
              <a:buClr>
                <a:schemeClr val="dk1"/>
              </a:buClr>
              <a:buSzPts val="1100"/>
              <a:buFont typeface="Arial"/>
              <a:buNone/>
            </a:pPr>
            <a:r>
              <a:rPr lang="en" sz="1200" dirty="0">
                <a:solidFill>
                  <a:schemeClr val="dk1"/>
                </a:solidFill>
              </a:rPr>
              <a:t>The second form of stimulus control is </a:t>
            </a:r>
            <a:r>
              <a:rPr lang="en" sz="1200" b="1" dirty="0">
                <a:solidFill>
                  <a:schemeClr val="dk1"/>
                </a:solidFill>
              </a:rPr>
              <a:t>non-arbitrary relational responding</a:t>
            </a:r>
            <a:r>
              <a:rPr lang="en" sz="1200" dirty="0">
                <a:solidFill>
                  <a:schemeClr val="dk1"/>
                </a:solidFill>
              </a:rPr>
              <a:t>. Here, behavior is determined by a </a:t>
            </a:r>
            <a:r>
              <a:rPr lang="en" sz="1200" i="1" dirty="0">
                <a:solidFill>
                  <a:schemeClr val="dk1"/>
                </a:solidFill>
              </a:rPr>
              <a:t>relationship </a:t>
            </a:r>
            <a:r>
              <a:rPr lang="en" sz="1200" dirty="0">
                <a:solidFill>
                  <a:schemeClr val="dk1"/>
                </a:solidFill>
              </a:rPr>
              <a:t>between two stimuli. Take the example on the screen. Participants have to press a left or right button to get a </a:t>
            </a:r>
            <a:r>
              <a:rPr lang="en" sz="1200" dirty="0" smtClean="0">
                <a:solidFill>
                  <a:schemeClr val="dk1"/>
                </a:solidFill>
              </a:rPr>
              <a:t>reinforcer. </a:t>
            </a:r>
            <a:r>
              <a:rPr lang="en" sz="1200" dirty="0">
                <a:solidFill>
                  <a:schemeClr val="dk1"/>
                </a:solidFill>
              </a:rPr>
              <a:t>During the training phase, there are two sets of stimuli: (1) and (2). Pressing the left button is followed by a </a:t>
            </a:r>
            <a:r>
              <a:rPr lang="en" sz="1200" dirty="0" smtClean="0">
                <a:solidFill>
                  <a:schemeClr val="dk1"/>
                </a:solidFill>
              </a:rPr>
              <a:t>reinforcer if </a:t>
            </a:r>
            <a:r>
              <a:rPr lang="en" sz="1200" dirty="0">
                <a:solidFill>
                  <a:schemeClr val="dk1"/>
                </a:solidFill>
              </a:rPr>
              <a:t>the left stimulus at the bottom is identical to the stimulus at the top. Pressing the right button is </a:t>
            </a:r>
            <a:r>
              <a:rPr lang="en" sz="1200" dirty="0" smtClean="0">
                <a:solidFill>
                  <a:schemeClr val="dk1"/>
                </a:solidFill>
              </a:rPr>
              <a:t>reinforced</a:t>
            </a:r>
            <a:r>
              <a:rPr lang="en" sz="1200" baseline="0" dirty="0" smtClean="0">
                <a:solidFill>
                  <a:schemeClr val="dk1"/>
                </a:solidFill>
              </a:rPr>
              <a:t> </a:t>
            </a:r>
            <a:r>
              <a:rPr lang="en" sz="1200" dirty="0" smtClean="0">
                <a:solidFill>
                  <a:schemeClr val="dk1"/>
                </a:solidFill>
              </a:rPr>
              <a:t>if </a:t>
            </a:r>
            <a:r>
              <a:rPr lang="en" sz="1200" dirty="0">
                <a:solidFill>
                  <a:schemeClr val="dk1"/>
                </a:solidFill>
              </a:rPr>
              <a:t>the right stimulus at the bottom is identical to the stimulus at the top. </a:t>
            </a:r>
            <a:endParaRPr dirty="0"/>
          </a:p>
          <a:p>
            <a:pPr marL="0" lvl="0" indent="0" algn="l" rtl="0">
              <a:lnSpc>
                <a:spcPct val="115000"/>
              </a:lnSpc>
              <a:spcBef>
                <a:spcPts val="50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500"/>
              </a:spcBef>
              <a:spcAft>
                <a:spcPts val="0"/>
              </a:spcAft>
              <a:buClr>
                <a:schemeClr val="dk1"/>
              </a:buClr>
              <a:buSzPts val="1100"/>
              <a:buFont typeface="Arial"/>
              <a:buNone/>
            </a:pPr>
            <a:r>
              <a:rPr lang="en" sz="1200" dirty="0">
                <a:solidFill>
                  <a:schemeClr val="dk1"/>
                </a:solidFill>
              </a:rPr>
              <a:t>During the test phase the participants receive stimuli that were not </a:t>
            </a:r>
            <a:r>
              <a:rPr lang="en" sz="1200" dirty="0" smtClean="0">
                <a:solidFill>
                  <a:schemeClr val="dk1"/>
                </a:solidFill>
              </a:rPr>
              <a:t>shown during </a:t>
            </a:r>
            <a:r>
              <a:rPr lang="en" sz="1200" dirty="0">
                <a:solidFill>
                  <a:schemeClr val="dk1"/>
                </a:solidFill>
              </a:rPr>
              <a:t>the training phase. Based on the top </a:t>
            </a:r>
            <a:r>
              <a:rPr lang="en" sz="1200" dirty="0" smtClean="0">
                <a:solidFill>
                  <a:schemeClr val="dk1"/>
                </a:solidFill>
              </a:rPr>
              <a:t>stimulus, </a:t>
            </a:r>
            <a:r>
              <a:rPr lang="en" sz="1200" dirty="0">
                <a:solidFill>
                  <a:schemeClr val="dk1"/>
                </a:solidFill>
              </a:rPr>
              <a:t>they cannot decide whether to press left or right because it is the first time they see that </a:t>
            </a:r>
            <a:r>
              <a:rPr lang="en" sz="1200" dirty="0" smtClean="0">
                <a:solidFill>
                  <a:schemeClr val="dk1"/>
                </a:solidFill>
              </a:rPr>
              <a:t>stimulus. </a:t>
            </a:r>
            <a:r>
              <a:rPr lang="en" sz="1200" dirty="0">
                <a:solidFill>
                  <a:schemeClr val="dk1"/>
                </a:solidFill>
              </a:rPr>
              <a:t>Animals and humans will usually choose the left over the right response. So behavior is not under the control of the top stimulus but rather the </a:t>
            </a:r>
            <a:r>
              <a:rPr lang="en" sz="1200" i="1" dirty="0">
                <a:solidFill>
                  <a:schemeClr val="dk1"/>
                </a:solidFill>
              </a:rPr>
              <a:t>relationship </a:t>
            </a:r>
            <a:r>
              <a:rPr lang="en" sz="1200" dirty="0">
                <a:solidFill>
                  <a:schemeClr val="dk1"/>
                </a:solidFill>
              </a:rPr>
              <a:t>between the top and bottom stimuli</a:t>
            </a:r>
            <a:r>
              <a:rPr lang="en" sz="1200" dirty="0" smtClean="0">
                <a:solidFill>
                  <a:schemeClr val="dk1"/>
                </a:solidFill>
              </a:rPr>
              <a:t>.</a:t>
            </a:r>
          </a:p>
          <a:p>
            <a:pPr marL="0" lvl="0" indent="0" algn="l" rtl="0">
              <a:lnSpc>
                <a:spcPct val="115000"/>
              </a:lnSpc>
              <a:spcBef>
                <a:spcPts val="50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500"/>
              </a:spcBef>
              <a:spcAft>
                <a:spcPts val="0"/>
              </a:spcAft>
              <a:buClr>
                <a:schemeClr val="dk1"/>
              </a:buClr>
              <a:buSzPts val="1100"/>
              <a:buFont typeface="Arial"/>
              <a:buNone/>
            </a:pPr>
            <a:r>
              <a:rPr lang="en" sz="1200" dirty="0">
                <a:solidFill>
                  <a:schemeClr val="dk1"/>
                </a:solidFill>
              </a:rPr>
              <a:t>We speak here of </a:t>
            </a:r>
            <a:r>
              <a:rPr lang="en" sz="1200" b="1" dirty="0">
                <a:solidFill>
                  <a:schemeClr val="dk1"/>
                </a:solidFill>
              </a:rPr>
              <a:t>relational-responding </a:t>
            </a:r>
            <a:r>
              <a:rPr lang="en" sz="1200" dirty="0">
                <a:solidFill>
                  <a:schemeClr val="dk1"/>
                </a:solidFill>
              </a:rPr>
              <a:t>because operant behavior is under the control of a </a:t>
            </a:r>
            <a:r>
              <a:rPr lang="en" sz="1200" i="1" dirty="0">
                <a:solidFill>
                  <a:schemeClr val="dk1"/>
                </a:solidFill>
              </a:rPr>
              <a:t>relationship </a:t>
            </a:r>
            <a:r>
              <a:rPr lang="en" sz="1200" dirty="0">
                <a:solidFill>
                  <a:schemeClr val="dk1"/>
                </a:solidFill>
              </a:rPr>
              <a:t>between stimuli. It is not arbitrary because it is based on the relationship between physical characteristics of two stimuli. Research shows that humans and animals can learn many different non-arbitrary relations between stimuli (e.g., greater than, less than, different from </a:t>
            </a:r>
            <a:r>
              <a:rPr lang="en" sz="1200" dirty="0" smtClean="0">
                <a:solidFill>
                  <a:schemeClr val="dk1"/>
                </a:solidFill>
              </a:rPr>
              <a:t>so on). </a:t>
            </a:r>
            <a:endParaRPr sz="1200"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g82afe38b6e_2_8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miter lim="524288"/>
            <a:headEnd type="none" w="sm" len="sm"/>
            <a:tailEnd type="none" w="sm" len="sm"/>
          </a:ln>
        </p:spPr>
      </p:sp>
      <p:sp>
        <p:nvSpPr>
          <p:cNvPr id="982" name="Google Shape;982;g82afe38b6e_2_869:notes"/>
          <p:cNvSpPr/>
          <p:nvPr/>
        </p:nvSpPr>
        <p:spPr>
          <a:xfrm>
            <a:off x="685493" y="4342944"/>
            <a:ext cx="5487014" cy="411459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6100" tIns="43050" rIns="86100" bIns="43050" anchor="t" anchorCtr="0">
            <a:noAutofit/>
          </a:bodyPr>
          <a:lstStyle/>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Think back to the beginning of the lesson. I said contingenci is important for operant conditioning. But so is contiguity. The degree to which operant conditioning occurs depends on the time delay between the R and Sr. Take and study of in which the time between pressing a lever and administering food is manipulated. When the delay is two seconds, there will be a sharp increase in the frequency of the behavior. This increase will be much smaller when the delay is four seconds and almost absent for delays of eight seconds or more.</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Calibri"/>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There are several ways to reduce the impact of delay between R and Sr.</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1. The effect of delay depends on the amount of activity during the delay. If the animal or person is not doing anything then the length of the delay is of less importance.</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2. The effect of delay can be reduced by emphasizing the rewarded behavior. You can understand this intuitively: if the rewarded behaviour is emphasized, it is still present in the memory at the moment the reward is given.</a:t>
            </a:r>
            <a:endParaRPr sz="1300" b="0" i="0" u="none" strike="noStrike" cap="none">
              <a:solidFill>
                <a:srgbClr val="000000"/>
              </a:solidFill>
              <a:latin typeface="Arial"/>
              <a:ea typeface="Arial"/>
              <a:cs typeface="Arial"/>
              <a:sym typeface="Arial"/>
            </a:endParaRPr>
          </a:p>
        </p:txBody>
      </p:sp>
      <p:sp>
        <p:nvSpPr>
          <p:cNvPr id="983" name="Google Shape;983;g82afe38b6e_2_869:notes"/>
          <p:cNvSpPr/>
          <p:nvPr/>
        </p:nvSpPr>
        <p:spPr>
          <a:xfrm>
            <a:off x="3884462" y="8685889"/>
            <a:ext cx="2972004" cy="45670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4775" tIns="44075" rIns="84775" bIns="44075" anchor="b" anchorCtr="0">
            <a:noAutofit/>
          </a:bodyPr>
          <a:lstStyle/>
          <a:p>
            <a:pPr marL="0" marR="0" lvl="0" indent="0" algn="r" rtl="0">
              <a:lnSpc>
                <a:spcPct val="100000"/>
              </a:lnSpc>
              <a:spcBef>
                <a:spcPts val="0"/>
              </a:spcBef>
              <a:spcAft>
                <a:spcPts val="0"/>
              </a:spcAft>
              <a:buClr>
                <a:srgbClr val="000000"/>
              </a:buClr>
              <a:buSzPts val="1700"/>
              <a:buFont typeface="Calibri"/>
              <a:buNone/>
            </a:pPr>
            <a:fld id="{00000000-1234-1234-1234-123412341234}" type="slidenum">
              <a:rPr lang="en" sz="1700" b="0" i="0" u="none" strike="noStrike" cap="none">
                <a:solidFill>
                  <a:srgbClr val="000000"/>
                </a:solidFill>
                <a:latin typeface="Calibri"/>
                <a:ea typeface="Calibri"/>
                <a:cs typeface="Calibri"/>
                <a:sym typeface="Calibri"/>
              </a:rPr>
              <a:t>63</a:t>
            </a:fld>
            <a:endParaRPr sz="1300" b="0" i="0" u="none" strike="noStrike" cap="none">
              <a:solidFill>
                <a:srgbClr val="000000"/>
              </a:solidFill>
              <a:latin typeface="Arial"/>
              <a:ea typeface="Arial"/>
              <a:cs typeface="Arial"/>
              <a:sym typeface="Arial"/>
            </a:endParaRPr>
          </a:p>
        </p:txBody>
      </p:sp>
      <p:sp>
        <p:nvSpPr>
          <p:cNvPr id="984" name="Google Shape;984;g82afe38b6e_2_869:notes"/>
          <p:cNvSpPr txBox="1">
            <a:spLocks noGrp="1"/>
          </p:cNvSpPr>
          <p:nvPr>
            <p:ph type="body" idx="1"/>
          </p:nvPr>
        </p:nvSpPr>
        <p:spPr>
          <a:xfrm>
            <a:off x="685493" y="4342944"/>
            <a:ext cx="5485479" cy="4113174"/>
          </a:xfrm>
          <a:prstGeom prst="rect">
            <a:avLst/>
          </a:prstGeom>
          <a:noFill/>
          <a:ln>
            <a:noFill/>
          </a:ln>
        </p:spPr>
        <p:txBody>
          <a:bodyPr spcFirstLastPara="1" wrap="square" lIns="86100" tIns="86100" rIns="86100" bIns="86100" anchor="t" anchorCtr="0">
            <a:noAutofit/>
          </a:bodyPr>
          <a:lstStyle/>
          <a:p>
            <a:pPr marL="0" lvl="0" indent="0" algn="l" rtl="0">
              <a:lnSpc>
                <a:spcPct val="115000"/>
              </a:lnSpc>
              <a:spcBef>
                <a:spcPts val="500"/>
              </a:spcBef>
              <a:spcAft>
                <a:spcPts val="0"/>
              </a:spcAft>
              <a:buClr>
                <a:schemeClr val="dk1"/>
              </a:buClr>
              <a:buSzPts val="1100"/>
              <a:buFont typeface="Arial"/>
              <a:buNone/>
            </a:pPr>
            <a:r>
              <a:rPr lang="en" sz="1200" dirty="0">
                <a:solidFill>
                  <a:schemeClr val="dk1"/>
                </a:solidFill>
              </a:rPr>
              <a:t>The third form of stimulus control is </a:t>
            </a:r>
            <a:r>
              <a:rPr lang="en" sz="1200" b="1" dirty="0">
                <a:solidFill>
                  <a:schemeClr val="dk1"/>
                </a:solidFill>
              </a:rPr>
              <a:t>arbitrary-applicable relational responding</a:t>
            </a:r>
            <a:r>
              <a:rPr lang="en" sz="1200" dirty="0">
                <a:solidFill>
                  <a:schemeClr val="dk1"/>
                </a:solidFill>
              </a:rPr>
              <a:t>. It is almost the same as the previous type of stimulus control but with an important difference. The relationship is arbitrary this time because it is independent of the characteristics of the stimuli. In essence with this type of stimulus control one </a:t>
            </a:r>
            <a:r>
              <a:rPr lang="en" sz="1200" dirty="0" smtClean="0">
                <a:solidFill>
                  <a:schemeClr val="dk1"/>
                </a:solidFill>
              </a:rPr>
              <a:t>behaves “AS IF” </a:t>
            </a:r>
            <a:r>
              <a:rPr lang="en" sz="1200" dirty="0">
                <a:solidFill>
                  <a:schemeClr val="dk1"/>
                </a:solidFill>
              </a:rPr>
              <a:t>two stimuli are related in some way</a:t>
            </a:r>
            <a:r>
              <a:rPr lang="en" sz="1200" dirty="0" smtClean="0">
                <a:solidFill>
                  <a:schemeClr val="dk1"/>
                </a:solidFill>
              </a:rPr>
              <a:t>.</a:t>
            </a:r>
          </a:p>
          <a:p>
            <a:pPr marL="0" lvl="0" indent="0" algn="l" rtl="0">
              <a:lnSpc>
                <a:spcPct val="115000"/>
              </a:lnSpc>
              <a:spcBef>
                <a:spcPts val="50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500"/>
              </a:spcBef>
              <a:spcAft>
                <a:spcPts val="0"/>
              </a:spcAft>
              <a:buClr>
                <a:schemeClr val="dk1"/>
              </a:buClr>
              <a:buSzPts val="1100"/>
              <a:buFont typeface="Arial"/>
              <a:buNone/>
            </a:pPr>
            <a:r>
              <a:rPr lang="en" sz="1200" dirty="0">
                <a:solidFill>
                  <a:schemeClr val="dk1"/>
                </a:solidFill>
              </a:rPr>
              <a:t>To better illustrate this idea, consider a phenomenon called </a:t>
            </a:r>
            <a:r>
              <a:rPr lang="en" sz="1200" i="1" dirty="0">
                <a:solidFill>
                  <a:schemeClr val="dk1"/>
                </a:solidFill>
              </a:rPr>
              <a:t>stimulus equivalence</a:t>
            </a:r>
            <a:r>
              <a:rPr lang="en" sz="1200" dirty="0">
                <a:solidFill>
                  <a:schemeClr val="dk1"/>
                </a:solidFill>
              </a:rPr>
              <a:t>. In stimulus equivalence studies, stimuli are </a:t>
            </a:r>
            <a:r>
              <a:rPr lang="en" sz="1200" dirty="0" smtClean="0">
                <a:solidFill>
                  <a:schemeClr val="dk1"/>
                </a:solidFill>
              </a:rPr>
              <a:t>presented that wer randomly chosen by the researcher. </a:t>
            </a:r>
            <a:r>
              <a:rPr lang="en" sz="1200" dirty="0">
                <a:solidFill>
                  <a:schemeClr val="dk1"/>
                </a:solidFill>
              </a:rPr>
              <a:t>Thus, the stimuli do not share any physical or other properties</a:t>
            </a:r>
            <a:r>
              <a:rPr lang="en" sz="1200" dirty="0" smtClean="0">
                <a:solidFill>
                  <a:schemeClr val="dk1"/>
                </a:solidFill>
              </a:rPr>
              <a:t>.</a:t>
            </a:r>
          </a:p>
          <a:p>
            <a:pPr marL="0" lvl="0" indent="0" algn="l" rtl="0">
              <a:lnSpc>
                <a:spcPct val="115000"/>
              </a:lnSpc>
              <a:spcBef>
                <a:spcPts val="50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500"/>
              </a:spcBef>
              <a:spcAft>
                <a:spcPts val="0"/>
              </a:spcAft>
              <a:buClr>
                <a:schemeClr val="dk1"/>
              </a:buClr>
              <a:buSzPts val="1100"/>
              <a:buFont typeface="Arial"/>
              <a:buNone/>
            </a:pPr>
            <a:r>
              <a:rPr lang="en" sz="1200" dirty="0">
                <a:solidFill>
                  <a:schemeClr val="dk1"/>
                </a:solidFill>
              </a:rPr>
              <a:t>During the training phase, participants learn to choose between the </a:t>
            </a:r>
            <a:r>
              <a:rPr lang="en" sz="1200" dirty="0" smtClean="0">
                <a:solidFill>
                  <a:schemeClr val="dk1"/>
                </a:solidFill>
              </a:rPr>
              <a:t>reinforced response </a:t>
            </a:r>
            <a:r>
              <a:rPr lang="en" sz="1200" dirty="0">
                <a:solidFill>
                  <a:schemeClr val="dk1"/>
                </a:solidFill>
              </a:rPr>
              <a:t>under stimulus (B) for sample (A) and the </a:t>
            </a:r>
            <a:r>
              <a:rPr lang="en" sz="1200" dirty="0" smtClean="0">
                <a:solidFill>
                  <a:schemeClr val="dk1"/>
                </a:solidFill>
              </a:rPr>
              <a:t>reinforced response </a:t>
            </a:r>
            <a:r>
              <a:rPr lang="en" sz="1200" dirty="0">
                <a:solidFill>
                  <a:schemeClr val="dk1"/>
                </a:solidFill>
              </a:rPr>
              <a:t>under stimulus (C) for sample (B). During a subsequent test phase, most participants will behave as if they think that (A) "equals" (B) and that (B) "equals" (C). That is, they will choose A when B is a sample stimulus, and choose B when C is a sample, despite the fact that these responses were never </a:t>
            </a:r>
            <a:r>
              <a:rPr lang="en" sz="1200" dirty="0" smtClean="0">
                <a:solidFill>
                  <a:schemeClr val="dk1"/>
                </a:solidFill>
              </a:rPr>
              <a:t>reinforced.</a:t>
            </a:r>
          </a:p>
          <a:p>
            <a:pPr marL="0" lvl="0" indent="0" algn="l" rtl="0">
              <a:lnSpc>
                <a:spcPct val="115000"/>
              </a:lnSpc>
              <a:spcBef>
                <a:spcPts val="50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500"/>
              </a:spcBef>
              <a:spcAft>
                <a:spcPts val="0"/>
              </a:spcAft>
              <a:buClr>
                <a:schemeClr val="dk1"/>
              </a:buClr>
              <a:buSzPts val="1100"/>
              <a:buFont typeface="Arial"/>
              <a:buNone/>
            </a:pPr>
            <a:r>
              <a:rPr lang="en" sz="1200" dirty="0" smtClean="0">
                <a:solidFill>
                  <a:schemeClr val="dk1"/>
                </a:solidFill>
              </a:rPr>
              <a:t>Note </a:t>
            </a:r>
            <a:r>
              <a:rPr lang="en" sz="1200" dirty="0">
                <a:solidFill>
                  <a:schemeClr val="dk1"/>
                </a:solidFill>
              </a:rPr>
              <a:t>that the arbitrary relation </a:t>
            </a:r>
            <a:r>
              <a:rPr lang="en" sz="1200" dirty="0" smtClean="0">
                <a:solidFill>
                  <a:schemeClr val="dk1"/>
                </a:solidFill>
              </a:rPr>
              <a:t>“same as" </a:t>
            </a:r>
            <a:r>
              <a:rPr lang="en" sz="1200" dirty="0">
                <a:solidFill>
                  <a:schemeClr val="dk1"/>
                </a:solidFill>
              </a:rPr>
              <a:t>is </a:t>
            </a:r>
            <a:r>
              <a:rPr lang="en" sz="1200" i="1" dirty="0">
                <a:solidFill>
                  <a:schemeClr val="dk1"/>
                </a:solidFill>
              </a:rPr>
              <a:t>symmetric </a:t>
            </a:r>
            <a:r>
              <a:rPr lang="en" sz="1200" dirty="0">
                <a:solidFill>
                  <a:schemeClr val="dk1"/>
                </a:solidFill>
              </a:rPr>
              <a:t>(if A </a:t>
            </a:r>
            <a:r>
              <a:rPr lang="en" sz="1200" dirty="0" smtClean="0">
                <a:solidFill>
                  <a:schemeClr val="dk1"/>
                </a:solidFill>
              </a:rPr>
              <a:t>is the s</a:t>
            </a:r>
            <a:r>
              <a:rPr lang="en-US" sz="1200" dirty="0" smtClean="0">
                <a:solidFill>
                  <a:schemeClr val="dk1"/>
                </a:solidFill>
              </a:rPr>
              <a:t>am</a:t>
            </a:r>
            <a:r>
              <a:rPr lang="en" sz="1200" dirty="0" smtClean="0">
                <a:solidFill>
                  <a:schemeClr val="dk1"/>
                </a:solidFill>
              </a:rPr>
              <a:t>e as B</a:t>
            </a:r>
            <a:r>
              <a:rPr lang="en" sz="1200" dirty="0">
                <a:solidFill>
                  <a:schemeClr val="dk1"/>
                </a:solidFill>
              </a:rPr>
              <a:t>, then B </a:t>
            </a:r>
            <a:r>
              <a:rPr lang="en" sz="1200" dirty="0" smtClean="0">
                <a:solidFill>
                  <a:schemeClr val="dk1"/>
                </a:solidFill>
              </a:rPr>
              <a:t>is the s</a:t>
            </a:r>
            <a:r>
              <a:rPr lang="en-US" sz="1200" dirty="0" smtClean="0">
                <a:solidFill>
                  <a:schemeClr val="dk1"/>
                </a:solidFill>
              </a:rPr>
              <a:t>am</a:t>
            </a:r>
            <a:r>
              <a:rPr lang="en" sz="1200" dirty="0" smtClean="0">
                <a:solidFill>
                  <a:schemeClr val="dk1"/>
                </a:solidFill>
              </a:rPr>
              <a:t>e as A</a:t>
            </a:r>
            <a:r>
              <a:rPr lang="en" sz="1200" dirty="0">
                <a:solidFill>
                  <a:schemeClr val="dk1"/>
                </a:solidFill>
              </a:rPr>
              <a:t>). This relation is also </a:t>
            </a:r>
            <a:r>
              <a:rPr lang="en" sz="1200" i="1" dirty="0">
                <a:solidFill>
                  <a:schemeClr val="dk1"/>
                </a:solidFill>
              </a:rPr>
              <a:t>transitive </a:t>
            </a:r>
            <a:r>
              <a:rPr lang="en" sz="1200" dirty="0">
                <a:solidFill>
                  <a:schemeClr val="dk1"/>
                </a:solidFill>
              </a:rPr>
              <a:t>(if A is </a:t>
            </a:r>
            <a:r>
              <a:rPr lang="en" sz="1200" dirty="0" smtClean="0">
                <a:solidFill>
                  <a:schemeClr val="dk1"/>
                </a:solidFill>
              </a:rPr>
              <a:t>the s</a:t>
            </a:r>
            <a:r>
              <a:rPr lang="en-US" sz="1200" dirty="0" smtClean="0">
                <a:solidFill>
                  <a:schemeClr val="dk1"/>
                </a:solidFill>
              </a:rPr>
              <a:t>am</a:t>
            </a:r>
            <a:r>
              <a:rPr lang="en" sz="1200" dirty="0" smtClean="0">
                <a:solidFill>
                  <a:schemeClr val="dk1"/>
                </a:solidFill>
              </a:rPr>
              <a:t>e as B</a:t>
            </a:r>
            <a:r>
              <a:rPr lang="en" sz="1200" dirty="0">
                <a:solidFill>
                  <a:schemeClr val="dk1"/>
                </a:solidFill>
              </a:rPr>
              <a:t>, and B is </a:t>
            </a:r>
            <a:r>
              <a:rPr lang="en" sz="1200" dirty="0" smtClean="0">
                <a:solidFill>
                  <a:schemeClr val="dk1"/>
                </a:solidFill>
              </a:rPr>
              <a:t>the same as C</a:t>
            </a:r>
            <a:r>
              <a:rPr lang="en" sz="1200" dirty="0">
                <a:solidFill>
                  <a:schemeClr val="dk1"/>
                </a:solidFill>
              </a:rPr>
              <a:t>, then A is also </a:t>
            </a:r>
            <a:r>
              <a:rPr lang="en" sz="1200" dirty="0" smtClean="0">
                <a:solidFill>
                  <a:schemeClr val="dk1"/>
                </a:solidFill>
              </a:rPr>
              <a:t>the same as C</a:t>
            </a:r>
            <a:r>
              <a:rPr lang="en" sz="1200" dirty="0">
                <a:solidFill>
                  <a:schemeClr val="dk1"/>
                </a:solidFill>
              </a:rPr>
              <a:t>). Note also that people do not choose based on the top stimulus alone. They choose the response below the stimulus that is </a:t>
            </a:r>
            <a:r>
              <a:rPr lang="en" sz="1200" dirty="0" smtClean="0">
                <a:solidFill>
                  <a:schemeClr val="dk1"/>
                </a:solidFill>
              </a:rPr>
              <a:t>“the same as" </a:t>
            </a:r>
            <a:r>
              <a:rPr lang="en" sz="1200" dirty="0">
                <a:solidFill>
                  <a:schemeClr val="dk1"/>
                </a:solidFill>
              </a:rPr>
              <a:t>the top stimulus. </a:t>
            </a:r>
            <a:endParaRPr sz="1200"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g82afe38b6e_2_9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miter lim="524288"/>
            <a:headEnd type="none" w="sm" len="sm"/>
            <a:tailEnd type="none" w="sm" len="sm"/>
          </a:ln>
        </p:spPr>
      </p:sp>
      <p:sp>
        <p:nvSpPr>
          <p:cNvPr id="1015" name="Google Shape;1015;g82afe38b6e_2_901:notes"/>
          <p:cNvSpPr/>
          <p:nvPr/>
        </p:nvSpPr>
        <p:spPr>
          <a:xfrm>
            <a:off x="685493" y="4342944"/>
            <a:ext cx="5487014" cy="411459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6100" tIns="43050" rIns="86100" bIns="43050" anchor="t" anchorCtr="0">
            <a:noAutofit/>
          </a:bodyPr>
          <a:lstStyle/>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Regarding the representation of a relation, little or no differences have been found so far between the effects of effectively experiencing a relation and the effects of a verbal representation of a relation. Simply telling someone that a behavior, under certain conditions, will be followed by a certain stimulus (e.g., that you will get 1000 euros if you stand on your head) is often even more effective in changing behavior than effectively implementing a relation between a behavior and a stimulus. Indeed, when one effectively implements an R-Sr contingency in the environment, the organism can only detect this contingency if it sometimes implements the crucial behavior and sometimes not. Indeed, in order to detect a contingency between an R and a Sr, one must be able to determine what the probability of the Sr is when R is present and when R is absent. As we indicated earlier, the contingency between R and Sr is determined by the difference between p(Sr/R) and p(Sr/~R). These probabilities are in turn determined by the frequency of the four events in a four-field table (see Figure 3.6).</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Calibri"/>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Here p(Sr/R) = a/ (a+b) and p(Sr/~R) = c/ (c+d). Thus, the degree to which a subject correctly assesses contingency depends on the degree to which he/she correctly estimates each cell and equally accounts for each cell. But in order to estimate each cell, the organism sometimes has to set R (R present) and sometimes not (R absent). Such an adequate sampling of situations does not always take place. Many avoidance behaviors are an illustration of this: the subject or the laboratory animal is mainly guided by cell b: a negative stimulus (Sr) is not present when a certain behavior is set. As a result, there is no more sampling possible from cells c and d (the probability that Sr occurs without exhibiting the avoidance behavior). In this way a procedure like response prevention can be justified as a 'forced' experience of cells c and d. A distorted sampling can lead to irrational and superstitious behavior. This problem of a bias in the sampling does not occur in classical conditioning because there the relationship between the stimuli in the environment is independent of the behaviour of the organism.</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p:txBody>
      </p:sp>
      <p:sp>
        <p:nvSpPr>
          <p:cNvPr id="1016" name="Google Shape;1016;g82afe38b6e_2_901:notes"/>
          <p:cNvSpPr/>
          <p:nvPr/>
        </p:nvSpPr>
        <p:spPr>
          <a:xfrm>
            <a:off x="3884462" y="8685889"/>
            <a:ext cx="2972004" cy="45670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4775" tIns="44075" rIns="84775" bIns="44075" anchor="b" anchorCtr="0">
            <a:noAutofit/>
          </a:bodyPr>
          <a:lstStyle/>
          <a:p>
            <a:pPr marL="0" marR="0" lvl="0" indent="0" algn="r" rtl="0">
              <a:lnSpc>
                <a:spcPct val="100000"/>
              </a:lnSpc>
              <a:spcBef>
                <a:spcPts val="0"/>
              </a:spcBef>
              <a:spcAft>
                <a:spcPts val="0"/>
              </a:spcAft>
              <a:buClr>
                <a:srgbClr val="000000"/>
              </a:buClr>
              <a:buSzPts val="1700"/>
              <a:buFont typeface="Calibri"/>
              <a:buNone/>
            </a:pPr>
            <a:fld id="{00000000-1234-1234-1234-123412341234}" type="slidenum">
              <a:rPr lang="en" sz="1700" b="0" i="0" u="none" strike="noStrike" cap="none">
                <a:solidFill>
                  <a:srgbClr val="000000"/>
                </a:solidFill>
                <a:latin typeface="Calibri"/>
                <a:ea typeface="Calibri"/>
                <a:cs typeface="Calibri"/>
                <a:sym typeface="Calibri"/>
              </a:rPr>
              <a:t>64</a:t>
            </a:fld>
            <a:endParaRPr sz="1300" b="0" i="0" u="none" strike="noStrike" cap="none">
              <a:solidFill>
                <a:srgbClr val="000000"/>
              </a:solidFill>
              <a:latin typeface="Arial"/>
              <a:ea typeface="Arial"/>
              <a:cs typeface="Arial"/>
              <a:sym typeface="Arial"/>
            </a:endParaRPr>
          </a:p>
        </p:txBody>
      </p:sp>
      <p:sp>
        <p:nvSpPr>
          <p:cNvPr id="1017" name="Google Shape;1017;g82afe38b6e_2_901:notes"/>
          <p:cNvSpPr txBox="1">
            <a:spLocks noGrp="1"/>
          </p:cNvSpPr>
          <p:nvPr>
            <p:ph type="body" idx="1"/>
          </p:nvPr>
        </p:nvSpPr>
        <p:spPr>
          <a:xfrm>
            <a:off x="685493" y="4342944"/>
            <a:ext cx="5485479" cy="4113174"/>
          </a:xfrm>
          <a:prstGeom prst="rect">
            <a:avLst/>
          </a:prstGeom>
          <a:noFill/>
          <a:ln>
            <a:noFill/>
          </a:ln>
        </p:spPr>
        <p:txBody>
          <a:bodyPr spcFirstLastPara="1" wrap="square" lIns="86100" tIns="86100" rIns="86100" bIns="86100" anchor="t" anchorCtr="0">
            <a:noAutofit/>
          </a:bodyPr>
          <a:lstStyle/>
          <a:p>
            <a:pPr marL="0" lvl="0" indent="0" algn="l" rtl="0">
              <a:lnSpc>
                <a:spcPct val="115000"/>
              </a:lnSpc>
              <a:spcBef>
                <a:spcPts val="500"/>
              </a:spcBef>
              <a:spcAft>
                <a:spcPts val="0"/>
              </a:spcAft>
              <a:buClr>
                <a:schemeClr val="dk1"/>
              </a:buClr>
              <a:buSzPts val="1100"/>
              <a:buFont typeface="Arial"/>
              <a:buNone/>
            </a:pPr>
            <a:r>
              <a:rPr lang="en" sz="1200" dirty="0">
                <a:solidFill>
                  <a:schemeClr val="dk1"/>
                </a:solidFill>
              </a:rPr>
              <a:t>Research shows that only humans can show arbitrary applicable relational responding. The phenomenon of stimulus equivalence, for example, has not yet been observed in other animals, despite intensive research. This lends support to the idea that AARR underlies another unique characteristic of humans: the use of language</a:t>
            </a:r>
            <a:r>
              <a:rPr lang="en" sz="1200" dirty="0" smtClean="0">
                <a:solidFill>
                  <a:schemeClr val="dk1"/>
                </a:solidFill>
              </a:rPr>
              <a:t>.</a:t>
            </a:r>
          </a:p>
          <a:p>
            <a:pPr marL="0" lvl="0" indent="0" algn="l" rtl="0">
              <a:lnSpc>
                <a:spcPct val="115000"/>
              </a:lnSpc>
              <a:spcBef>
                <a:spcPts val="50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500"/>
              </a:spcBef>
              <a:spcAft>
                <a:spcPts val="0"/>
              </a:spcAft>
              <a:buClr>
                <a:schemeClr val="dk1"/>
              </a:buClr>
              <a:buSzPts val="1100"/>
              <a:buFont typeface="Arial"/>
              <a:buNone/>
            </a:pPr>
            <a:r>
              <a:rPr lang="en" sz="1200" dirty="0">
                <a:solidFill>
                  <a:schemeClr val="dk1"/>
                </a:solidFill>
              </a:rPr>
              <a:t>Suppose I </a:t>
            </a:r>
            <a:r>
              <a:rPr lang="en" sz="1200" dirty="0" smtClean="0">
                <a:solidFill>
                  <a:schemeClr val="dk1"/>
                </a:solidFill>
              </a:rPr>
              <a:t>reinforce</a:t>
            </a:r>
            <a:r>
              <a:rPr lang="en" sz="1200" baseline="0" dirty="0" smtClean="0">
                <a:solidFill>
                  <a:schemeClr val="dk1"/>
                </a:solidFill>
              </a:rPr>
              <a:t> </a:t>
            </a:r>
            <a:r>
              <a:rPr lang="en" sz="1200" dirty="0" smtClean="0">
                <a:solidFill>
                  <a:schemeClr val="dk1"/>
                </a:solidFill>
              </a:rPr>
              <a:t>both </a:t>
            </a:r>
            <a:r>
              <a:rPr lang="en" sz="1200" dirty="0">
                <a:solidFill>
                  <a:schemeClr val="dk1"/>
                </a:solidFill>
              </a:rPr>
              <a:t>a parrot and a child to say "Carla" when a certain girl enters the room. With sufficient training, both will succeed. One can show that this identical behavior is based on a different form of stimulus control in the parrot than in the child</a:t>
            </a:r>
            <a:r>
              <a:rPr lang="en" sz="1200" dirty="0" smtClean="0">
                <a:solidFill>
                  <a:schemeClr val="dk1"/>
                </a:solidFill>
              </a:rPr>
              <a:t>.</a:t>
            </a:r>
          </a:p>
          <a:p>
            <a:pPr marL="0" lvl="0" indent="0" algn="l" rtl="0">
              <a:lnSpc>
                <a:spcPct val="115000"/>
              </a:lnSpc>
              <a:spcBef>
                <a:spcPts val="50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500"/>
              </a:spcBef>
              <a:spcAft>
                <a:spcPts val="0"/>
              </a:spcAft>
              <a:buClr>
                <a:schemeClr val="dk1"/>
              </a:buClr>
              <a:buSzPts val="1100"/>
              <a:buFont typeface="Arial"/>
              <a:buNone/>
            </a:pPr>
            <a:r>
              <a:rPr lang="en" sz="1200" dirty="0">
                <a:solidFill>
                  <a:schemeClr val="dk1"/>
                </a:solidFill>
              </a:rPr>
              <a:t>If I suddenly say "Carla" out loud, chances are the child will look at the entrance of the room as if it expects the girl to enter the room. The parrot doesn't react like that at all. So the child has learned that the sound "Carla" is </a:t>
            </a:r>
            <a:r>
              <a:rPr lang="en" sz="1200" dirty="0" smtClean="0">
                <a:solidFill>
                  <a:schemeClr val="dk1"/>
                </a:solidFill>
              </a:rPr>
              <a:t>“the same as” the </a:t>
            </a:r>
            <a:r>
              <a:rPr lang="en" sz="1200" dirty="0">
                <a:solidFill>
                  <a:schemeClr val="dk1"/>
                </a:solidFill>
              </a:rPr>
              <a:t>girl</a:t>
            </a:r>
            <a:r>
              <a:rPr lang="en" sz="1200" dirty="0" smtClean="0">
                <a:solidFill>
                  <a:schemeClr val="dk1"/>
                </a:solidFill>
              </a:rPr>
              <a:t>.</a:t>
            </a:r>
          </a:p>
          <a:p>
            <a:pPr marL="0" lvl="0" indent="0" algn="l" rtl="0">
              <a:lnSpc>
                <a:spcPct val="115000"/>
              </a:lnSpc>
              <a:spcBef>
                <a:spcPts val="50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500"/>
              </a:spcBef>
              <a:spcAft>
                <a:spcPts val="0"/>
              </a:spcAft>
              <a:buClr>
                <a:schemeClr val="dk1"/>
              </a:buClr>
              <a:buSzPts val="1100"/>
              <a:buFont typeface="Arial"/>
              <a:buNone/>
            </a:pPr>
            <a:r>
              <a:rPr lang="en" sz="1200" dirty="0">
                <a:solidFill>
                  <a:schemeClr val="dk1"/>
                </a:solidFill>
              </a:rPr>
              <a:t>And if someone says "Carla", chances are the girl is there too. This is the essence of language: You attach meaning to sounds and words by relating them to other things. The parrot does not learn the meaning of the sound "Carla" but only to say "Carla" when the girl enters</a:t>
            </a:r>
            <a:r>
              <a:rPr lang="en" sz="1200" dirty="0" smtClean="0">
                <a:solidFill>
                  <a:schemeClr val="dk1"/>
                </a:solidFill>
              </a:rPr>
              <a:t>.</a:t>
            </a:r>
          </a:p>
          <a:p>
            <a:pPr marL="0" lvl="0" indent="0" algn="l" rtl="0">
              <a:lnSpc>
                <a:spcPct val="115000"/>
              </a:lnSpc>
              <a:spcBef>
                <a:spcPts val="50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500"/>
              </a:spcBef>
              <a:spcAft>
                <a:spcPts val="0"/>
              </a:spcAft>
              <a:buClr>
                <a:schemeClr val="dk1"/>
              </a:buClr>
              <a:buSzPts val="1100"/>
              <a:buFont typeface="Arial"/>
              <a:buNone/>
            </a:pPr>
            <a:r>
              <a:rPr lang="en" sz="1200" dirty="0">
                <a:solidFill>
                  <a:schemeClr val="dk1"/>
                </a:solidFill>
              </a:rPr>
              <a:t>So the parrot's behavior is an example of non-relational responding. The behaviour of the child is an example of arbitrary applicable relational responding because it depends on the arbitrary relation between the girl and the sound "Carla</a:t>
            </a:r>
            <a:r>
              <a:rPr lang="en" sz="1200" dirty="0" smtClean="0">
                <a:solidFill>
                  <a:schemeClr val="dk1"/>
                </a:solidFill>
              </a:rPr>
              <a:t>".</a:t>
            </a:r>
            <a:endParaRPr sz="1200" dirty="0">
              <a:solidFill>
                <a:schemeClr val="dk1"/>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
        <p:cNvGrpSpPr/>
        <p:nvPr/>
      </p:nvGrpSpPr>
      <p:grpSpPr>
        <a:xfrm>
          <a:off x="0" y="0"/>
          <a:ext cx="0" cy="0"/>
          <a:chOff x="0" y="0"/>
          <a:chExt cx="0" cy="0"/>
        </a:xfrm>
      </p:grpSpPr>
      <p:sp>
        <p:nvSpPr>
          <p:cNvPr id="1028" name="Google Shape;1028;g82afe38b6e_2_9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9" name="Google Shape;1029;g82afe38b6e_2_9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 This is a Pear Deck Multiple Choice Slide. Your current options are: A: </a:t>
            </a:r>
            <a:r>
              <a:rPr lang="en" sz="1100" b="0" i="0" u="none" strike="noStrike" cap="none">
                <a:solidFill>
                  <a:srgbClr val="000000"/>
                </a:solidFill>
                <a:latin typeface="Arial"/>
                <a:ea typeface="Arial"/>
                <a:cs typeface="Arial"/>
                <a:sym typeface="Arial"/>
              </a:rPr>
              <a:t>Stimulus representations in memory</a:t>
            </a:r>
            <a:r>
              <a:rPr lang="en"/>
              <a:t>, B: </a:t>
            </a:r>
            <a:r>
              <a:rPr lang="en" sz="1100" b="0" i="0" u="none" strike="noStrike" cap="none">
                <a:solidFill>
                  <a:srgbClr val="000000"/>
                </a:solidFill>
                <a:latin typeface="Arial"/>
                <a:ea typeface="Arial"/>
                <a:cs typeface="Arial"/>
                <a:sym typeface="Arial"/>
              </a:rPr>
              <a:t>The presence of a Sr</a:t>
            </a:r>
            <a:r>
              <a:rPr lang="en"/>
              <a:t>, C: </a:t>
            </a:r>
            <a:r>
              <a:rPr lang="en" sz="1100" b="0" i="0" u="none" strike="noStrike" cap="none">
                <a:solidFill>
                  <a:srgbClr val="000000"/>
                </a:solidFill>
                <a:latin typeface="Arial"/>
                <a:ea typeface="Arial"/>
                <a:cs typeface="Arial"/>
                <a:sym typeface="Arial"/>
              </a:rPr>
              <a:t>The presence of a Sd</a:t>
            </a:r>
            <a:r>
              <a:rPr lang="en"/>
              <a:t>, D: </a:t>
            </a:r>
            <a:r>
              <a:rPr lang="en" sz="1100" b="0" i="0" u="none" strike="noStrike" cap="none">
                <a:solidFill>
                  <a:srgbClr val="000000"/>
                </a:solidFill>
                <a:latin typeface="Arial"/>
                <a:ea typeface="Arial"/>
                <a:cs typeface="Arial"/>
                <a:sym typeface="Arial"/>
              </a:rPr>
              <a:t>Regularities in the environment, </a:t>
            </a:r>
            <a:endParaRPr/>
          </a:p>
          <a:p>
            <a:pPr marL="0" lvl="0" indent="0" algn="l" rtl="0">
              <a:lnSpc>
                <a:spcPct val="100000"/>
              </a:lnSpc>
              <a:spcBef>
                <a:spcPts val="0"/>
              </a:spcBef>
              <a:spcAft>
                <a:spcPts val="0"/>
              </a:spcAft>
              <a:buSzPts val="1100"/>
              <a:buNone/>
            </a:pPr>
            <a:r>
              <a:rPr lang="en"/>
              <a:t>🍐 To edit the type of question or choices, go back to the "Ask Students a Question" in the Pear Deck sidebar. </a:t>
            </a:r>
            <a:endParaRPr/>
          </a:p>
          <a:p>
            <a:pPr marL="0" lvl="0" indent="0" algn="l" rtl="0">
              <a:lnSpc>
                <a:spcPct val="100000"/>
              </a:lnSpc>
              <a:spcBef>
                <a:spcPts val="0"/>
              </a:spcBef>
              <a:spcAft>
                <a:spcPts val="0"/>
              </a:spcAft>
              <a:buSzPts val="1100"/>
              <a:buNone/>
            </a:pPr>
            <a:r>
              <a:rPr lang="en"/>
              <a:t/>
            </a:r>
            <a:br>
              <a:rPr lang="en"/>
            </a:b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82afe38b6e_2_9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7" name="Google Shape;1037;g82afe38b6e_2_9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g82afe38b6e_2_9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miter lim="524288"/>
            <a:headEnd type="none" w="sm" len="sm"/>
            <a:tailEnd type="none" w="sm" len="sm"/>
          </a:ln>
        </p:spPr>
      </p:sp>
      <p:sp>
        <p:nvSpPr>
          <p:cNvPr id="1042" name="Google Shape;1042;g82afe38b6e_2_925:notes"/>
          <p:cNvSpPr/>
          <p:nvPr/>
        </p:nvSpPr>
        <p:spPr>
          <a:xfrm>
            <a:off x="685493" y="4342944"/>
            <a:ext cx="5487014" cy="411459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6100" tIns="43050" rIns="86100" bIns="43050" anchor="t" anchorCtr="0">
            <a:noAutofit/>
          </a:bodyPr>
          <a:lstStyle/>
          <a:p>
            <a:pPr marL="0" marR="0" lvl="0" indent="0" algn="l" rtl="0">
              <a:lnSpc>
                <a:spcPct val="100000"/>
              </a:lnSpc>
              <a:spcBef>
                <a:spcPts val="0"/>
              </a:spcBef>
              <a:spcAft>
                <a:spcPts val="0"/>
              </a:spcAft>
              <a:buClr>
                <a:srgbClr val="000000"/>
              </a:buClr>
              <a:buSzPts val="1700"/>
              <a:buFont typeface="Calibri"/>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Calibri"/>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When an R is always followed by an Sr, this is called continuous reinforcement.</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Calibri"/>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In everyday life, however, it is often the case that a certain R is not always followed by a Sr. In such situations we speak of partial affirmation. When ratification is partial, one has to decide when an R is followed by a Sr and when it is not. Four different schemes can be followed:</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Calibri"/>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Fixed ratio, variable ratio, fixed interval, and variable interval. These four types of schedules result from the intersection of two characteristics: A schedule can be fixed or variable, and the administration of the reinforcer can depend on the number of behaviors (work-based) or on the time interval since the most recent administration of the reinforcer (time-based).</a:t>
            </a:r>
            <a:endParaRPr sz="1300" b="0" i="0" u="none" strike="noStrike" cap="none">
              <a:solidFill>
                <a:srgbClr val="000000"/>
              </a:solidFill>
              <a:latin typeface="Arial"/>
              <a:ea typeface="Arial"/>
              <a:cs typeface="Arial"/>
              <a:sym typeface="Arial"/>
            </a:endParaRPr>
          </a:p>
        </p:txBody>
      </p:sp>
      <p:sp>
        <p:nvSpPr>
          <p:cNvPr id="1043" name="Google Shape;1043;g82afe38b6e_2_925:notes"/>
          <p:cNvSpPr/>
          <p:nvPr/>
        </p:nvSpPr>
        <p:spPr>
          <a:xfrm>
            <a:off x="3884462" y="8685889"/>
            <a:ext cx="2972004" cy="45670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4775" tIns="44075" rIns="84775" bIns="44075" anchor="b" anchorCtr="0">
            <a:noAutofit/>
          </a:bodyPr>
          <a:lstStyle/>
          <a:p>
            <a:pPr marL="0" marR="0" lvl="0" indent="0" algn="r" rtl="0">
              <a:lnSpc>
                <a:spcPct val="100000"/>
              </a:lnSpc>
              <a:spcBef>
                <a:spcPts val="0"/>
              </a:spcBef>
              <a:spcAft>
                <a:spcPts val="0"/>
              </a:spcAft>
              <a:buClr>
                <a:srgbClr val="000000"/>
              </a:buClr>
              <a:buSzPts val="1700"/>
              <a:buFont typeface="Calibri"/>
              <a:buNone/>
            </a:pPr>
            <a:fld id="{00000000-1234-1234-1234-123412341234}" type="slidenum">
              <a:rPr lang="en" sz="1700" b="0" i="0" u="none" strike="noStrike" cap="none">
                <a:solidFill>
                  <a:srgbClr val="000000"/>
                </a:solidFill>
                <a:latin typeface="Calibri"/>
                <a:ea typeface="Calibri"/>
                <a:cs typeface="Calibri"/>
                <a:sym typeface="Calibri"/>
              </a:rPr>
              <a:t>67</a:t>
            </a:fld>
            <a:endParaRPr sz="1300" b="0" i="0" u="none" strike="noStrike" cap="none">
              <a:solidFill>
                <a:srgbClr val="000000"/>
              </a:solidFill>
              <a:latin typeface="Arial"/>
              <a:ea typeface="Arial"/>
              <a:cs typeface="Arial"/>
              <a:sym typeface="Arial"/>
            </a:endParaRPr>
          </a:p>
        </p:txBody>
      </p:sp>
      <p:sp>
        <p:nvSpPr>
          <p:cNvPr id="1044" name="Google Shape;1044;g82afe38b6e_2_925:notes"/>
          <p:cNvSpPr txBox="1">
            <a:spLocks noGrp="1"/>
          </p:cNvSpPr>
          <p:nvPr>
            <p:ph type="body" idx="1"/>
          </p:nvPr>
        </p:nvSpPr>
        <p:spPr>
          <a:xfrm>
            <a:off x="685493" y="4342944"/>
            <a:ext cx="5485479" cy="41131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endParaRPr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82afe38b6e_2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miter lim="524288"/>
            <a:headEnd type="none" w="sm" len="sm"/>
            <a:tailEnd type="none" w="sm" len="sm"/>
          </a:ln>
        </p:spPr>
      </p:sp>
      <p:sp>
        <p:nvSpPr>
          <p:cNvPr id="189" name="Google Shape;189;g82afe38b6e_2_132:notes"/>
          <p:cNvSpPr txBox="1"/>
          <p:nvPr/>
        </p:nvSpPr>
        <p:spPr>
          <a:xfrm>
            <a:off x="685493" y="4342944"/>
            <a:ext cx="5487000" cy="4114500"/>
          </a:xfrm>
          <a:prstGeom prst="rect">
            <a:avLst/>
          </a:prstGeom>
          <a:noFill/>
          <a:ln>
            <a:noFill/>
          </a:ln>
        </p:spPr>
        <p:txBody>
          <a:bodyPr spcFirstLastPara="1" wrap="square" lIns="84775" tIns="44075" rIns="84775" bIns="4407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p:txBody>
      </p:sp>
      <p:sp>
        <p:nvSpPr>
          <p:cNvPr id="190" name="Google Shape;190;g82afe38b6e_2_132:notes"/>
          <p:cNvSpPr txBox="1">
            <a:spLocks noGrp="1"/>
          </p:cNvSpPr>
          <p:nvPr>
            <p:ph type="body" idx="1"/>
          </p:nvPr>
        </p:nvSpPr>
        <p:spPr>
          <a:xfrm>
            <a:off x="685493" y="4342944"/>
            <a:ext cx="5485500" cy="4113300"/>
          </a:xfrm>
          <a:prstGeom prst="rect">
            <a:avLst/>
          </a:prstGeom>
          <a:noFill/>
          <a:ln>
            <a:noFill/>
          </a:ln>
        </p:spPr>
        <p:txBody>
          <a:bodyPr spcFirstLastPara="1" wrap="square" lIns="86100" tIns="86100" rIns="86100" bIns="861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2afe38b6e_2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miter lim="524288"/>
            <a:headEnd type="none" w="sm" len="sm"/>
            <a:tailEnd type="none" w="sm" len="sm"/>
          </a:ln>
        </p:spPr>
      </p:sp>
      <p:sp>
        <p:nvSpPr>
          <p:cNvPr id="231" name="Google Shape;231;g82afe38b6e_2_173:notes"/>
          <p:cNvSpPr txBox="1"/>
          <p:nvPr/>
        </p:nvSpPr>
        <p:spPr>
          <a:xfrm>
            <a:off x="685493" y="4342944"/>
            <a:ext cx="5487000" cy="4114500"/>
          </a:xfrm>
          <a:prstGeom prst="rect">
            <a:avLst/>
          </a:prstGeom>
          <a:noFill/>
          <a:ln>
            <a:noFill/>
          </a:ln>
        </p:spPr>
        <p:txBody>
          <a:bodyPr spcFirstLastPara="1" wrap="square" lIns="84775" tIns="44075" rIns="84775" bIns="4407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p:txBody>
      </p:sp>
      <p:sp>
        <p:nvSpPr>
          <p:cNvPr id="232" name="Google Shape;232;g82afe38b6e_2_173:notes"/>
          <p:cNvSpPr txBox="1">
            <a:spLocks noGrp="1"/>
          </p:cNvSpPr>
          <p:nvPr>
            <p:ph type="body" idx="1"/>
          </p:nvPr>
        </p:nvSpPr>
        <p:spPr>
          <a:xfrm>
            <a:off x="685493" y="4342944"/>
            <a:ext cx="5485500" cy="4113300"/>
          </a:xfrm>
          <a:prstGeom prst="rect">
            <a:avLst/>
          </a:prstGeom>
          <a:noFill/>
          <a:ln>
            <a:noFill/>
          </a:ln>
        </p:spPr>
        <p:txBody>
          <a:bodyPr spcFirstLastPara="1" wrap="square" lIns="86100" tIns="86100" rIns="86100" bIns="861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82afe38b6e_2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miter lim="524288"/>
            <a:headEnd type="none" w="sm" len="sm"/>
            <a:tailEnd type="none" w="sm" len="sm"/>
          </a:ln>
        </p:spPr>
      </p:sp>
      <p:sp>
        <p:nvSpPr>
          <p:cNvPr id="244" name="Google Shape;244;g82afe38b6e_2_185:notes"/>
          <p:cNvSpPr txBox="1"/>
          <p:nvPr/>
        </p:nvSpPr>
        <p:spPr>
          <a:xfrm>
            <a:off x="685493" y="4342944"/>
            <a:ext cx="5487000" cy="4114500"/>
          </a:xfrm>
          <a:prstGeom prst="rect">
            <a:avLst/>
          </a:prstGeom>
          <a:noFill/>
          <a:ln>
            <a:noFill/>
          </a:ln>
        </p:spPr>
        <p:txBody>
          <a:bodyPr spcFirstLastPara="1" wrap="square" lIns="84775" tIns="44075" rIns="84775" bIns="4407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p:txBody>
      </p:sp>
      <p:sp>
        <p:nvSpPr>
          <p:cNvPr id="245" name="Google Shape;245;g82afe38b6e_2_185:notes"/>
          <p:cNvSpPr txBox="1">
            <a:spLocks noGrp="1"/>
          </p:cNvSpPr>
          <p:nvPr>
            <p:ph type="body" idx="1"/>
          </p:nvPr>
        </p:nvSpPr>
        <p:spPr>
          <a:xfrm>
            <a:off x="685493" y="4342944"/>
            <a:ext cx="5485500" cy="4113300"/>
          </a:xfrm>
          <a:prstGeom prst="rect">
            <a:avLst/>
          </a:prstGeom>
          <a:noFill/>
          <a:ln>
            <a:noFill/>
          </a:ln>
        </p:spPr>
        <p:txBody>
          <a:bodyPr spcFirstLastPara="1" wrap="square" lIns="86100" tIns="86100" rIns="86100" bIns="861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sldNum" idx="12"/>
          </p:nvPr>
        </p:nvSpPr>
        <p:spPr>
          <a:xfrm>
            <a:off x="6553200" y="4686300"/>
            <a:ext cx="1903412" cy="341709"/>
          </a:xfrm>
          <a:prstGeom prst="rect">
            <a:avLst/>
          </a:prstGeom>
          <a:noFill/>
          <a:ln>
            <a:noFill/>
          </a:ln>
        </p:spPr>
        <p:txBody>
          <a:bodyPr spcFirstLastPara="1" wrap="square" lIns="90000" tIns="46800" rIns="90000" bIns="46800" anchor="t" anchorCtr="0">
            <a:noAutofit/>
          </a:bodyPr>
          <a:lstStyle>
            <a:lvl1pPr marL="0" marR="0" lvl="0"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685800" y="457200"/>
            <a:ext cx="7770812" cy="856059"/>
          </a:xfrm>
          <a:prstGeom prst="rect">
            <a:avLst/>
          </a:prstGeom>
          <a:noFill/>
          <a:ln>
            <a:noFill/>
          </a:ln>
        </p:spPr>
        <p:txBody>
          <a:bodyPr spcFirstLastPara="1" wrap="square" lIns="90000" tIns="46800" rIns="90000" bIns="468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15"/>
          <p:cNvSpPr txBox="1">
            <a:spLocks noGrp="1"/>
          </p:cNvSpPr>
          <p:nvPr>
            <p:ph type="body" idx="1"/>
          </p:nvPr>
        </p:nvSpPr>
        <p:spPr>
          <a:xfrm>
            <a:off x="685800" y="1485900"/>
            <a:ext cx="7770812" cy="3084909"/>
          </a:xfrm>
          <a:prstGeom prst="rect">
            <a:avLst/>
          </a:prstGeom>
          <a:noFill/>
          <a:ln>
            <a:noFill/>
          </a:ln>
        </p:spPr>
        <p:txBody>
          <a:bodyPr spcFirstLastPara="1" wrap="square" lIns="90000" tIns="46800" rIns="90000" bIns="46800" anchor="t" anchorCtr="0">
            <a:noAutofit/>
          </a:bodyPr>
          <a:lstStyle>
            <a:lvl1pPr marL="457200" lvl="0" indent="-228600" algn="l">
              <a:lnSpc>
                <a:spcPct val="100000"/>
              </a:lnSpc>
              <a:spcBef>
                <a:spcPts val="800"/>
              </a:spcBef>
              <a:spcAft>
                <a:spcPts val="0"/>
              </a:spcAft>
              <a:buSzPts val="1400"/>
              <a:buNone/>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1" name="Google Shape;61;p15"/>
          <p:cNvSpPr txBox="1">
            <a:spLocks noGrp="1"/>
          </p:cNvSpPr>
          <p:nvPr>
            <p:ph type="sldNum" idx="12"/>
          </p:nvPr>
        </p:nvSpPr>
        <p:spPr>
          <a:xfrm>
            <a:off x="6553200" y="4686300"/>
            <a:ext cx="1903412" cy="341709"/>
          </a:xfrm>
          <a:prstGeom prst="rect">
            <a:avLst/>
          </a:prstGeom>
          <a:noFill/>
          <a:ln>
            <a:noFill/>
          </a:ln>
        </p:spPr>
        <p:txBody>
          <a:bodyPr spcFirstLastPara="1" wrap="square" lIns="90000" tIns="46800" rIns="90000" bIns="46800" anchor="t" anchorCtr="0">
            <a:noAutofit/>
          </a:bodyPr>
          <a:lstStyle>
            <a:lvl1pPr marL="0" marR="0" lvl="0"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rot="5400000">
            <a:off x="5429052" y="1543248"/>
            <a:ext cx="4113610" cy="1941513"/>
          </a:xfrm>
          <a:prstGeom prst="rect">
            <a:avLst/>
          </a:prstGeom>
          <a:noFill/>
          <a:ln>
            <a:noFill/>
          </a:ln>
        </p:spPr>
        <p:txBody>
          <a:bodyPr spcFirstLastPara="1" wrap="square" lIns="90000" tIns="46800" rIns="90000" bIns="468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4" name="Google Shape;64;p16"/>
          <p:cNvSpPr txBox="1">
            <a:spLocks noGrp="1"/>
          </p:cNvSpPr>
          <p:nvPr>
            <p:ph type="body" idx="1"/>
          </p:nvPr>
        </p:nvSpPr>
        <p:spPr>
          <a:xfrm rot="5400000">
            <a:off x="1467445" y="-324445"/>
            <a:ext cx="4113610" cy="5676900"/>
          </a:xfrm>
          <a:prstGeom prst="rect">
            <a:avLst/>
          </a:prstGeom>
          <a:noFill/>
          <a:ln>
            <a:noFill/>
          </a:ln>
        </p:spPr>
        <p:txBody>
          <a:bodyPr spcFirstLastPara="1" wrap="square" lIns="90000" tIns="46800" rIns="90000" bIns="46800" anchor="t" anchorCtr="0">
            <a:noAutofit/>
          </a:bodyPr>
          <a:lstStyle>
            <a:lvl1pPr marL="457200" lvl="0" indent="-228600" algn="l">
              <a:lnSpc>
                <a:spcPct val="100000"/>
              </a:lnSpc>
              <a:spcBef>
                <a:spcPts val="800"/>
              </a:spcBef>
              <a:spcAft>
                <a:spcPts val="0"/>
              </a:spcAft>
              <a:buSzPts val="1400"/>
              <a:buNone/>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5" name="Google Shape;65;p16"/>
          <p:cNvSpPr txBox="1">
            <a:spLocks noGrp="1"/>
          </p:cNvSpPr>
          <p:nvPr>
            <p:ph type="sldNum" idx="12"/>
          </p:nvPr>
        </p:nvSpPr>
        <p:spPr>
          <a:xfrm>
            <a:off x="6553200" y="4686300"/>
            <a:ext cx="1903412" cy="341709"/>
          </a:xfrm>
          <a:prstGeom prst="rect">
            <a:avLst/>
          </a:prstGeom>
          <a:noFill/>
          <a:ln>
            <a:noFill/>
          </a:ln>
        </p:spPr>
        <p:txBody>
          <a:bodyPr spcFirstLastPara="1" wrap="square" lIns="90000" tIns="46800" rIns="90000" bIns="46800" anchor="t" anchorCtr="0">
            <a:noAutofit/>
          </a:bodyPr>
          <a:lstStyle>
            <a:lvl1pPr marL="0" marR="0" lvl="0"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685800" y="457200"/>
            <a:ext cx="7770812" cy="856059"/>
          </a:xfrm>
          <a:prstGeom prst="rect">
            <a:avLst/>
          </a:prstGeom>
          <a:noFill/>
          <a:ln>
            <a:noFill/>
          </a:ln>
        </p:spPr>
        <p:txBody>
          <a:bodyPr spcFirstLastPara="1" wrap="square" lIns="90000" tIns="46800" rIns="90000" bIns="468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8" name="Google Shape;68;p17"/>
          <p:cNvSpPr txBox="1">
            <a:spLocks noGrp="1"/>
          </p:cNvSpPr>
          <p:nvPr>
            <p:ph type="body" idx="1"/>
          </p:nvPr>
        </p:nvSpPr>
        <p:spPr>
          <a:xfrm rot="5400000">
            <a:off x="3028751" y="-857052"/>
            <a:ext cx="3084909" cy="7770812"/>
          </a:xfrm>
          <a:prstGeom prst="rect">
            <a:avLst/>
          </a:prstGeom>
          <a:noFill/>
          <a:ln>
            <a:noFill/>
          </a:ln>
        </p:spPr>
        <p:txBody>
          <a:bodyPr spcFirstLastPara="1" wrap="square" lIns="90000" tIns="46800" rIns="90000" bIns="46800" anchor="t" anchorCtr="0">
            <a:noAutofit/>
          </a:bodyPr>
          <a:lstStyle>
            <a:lvl1pPr marL="457200" lvl="0" indent="-228600" algn="l">
              <a:lnSpc>
                <a:spcPct val="100000"/>
              </a:lnSpc>
              <a:spcBef>
                <a:spcPts val="800"/>
              </a:spcBef>
              <a:spcAft>
                <a:spcPts val="0"/>
              </a:spcAft>
              <a:buSzPts val="1400"/>
              <a:buNone/>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9" name="Google Shape;69;p17"/>
          <p:cNvSpPr txBox="1">
            <a:spLocks noGrp="1"/>
          </p:cNvSpPr>
          <p:nvPr>
            <p:ph type="sldNum" idx="12"/>
          </p:nvPr>
        </p:nvSpPr>
        <p:spPr>
          <a:xfrm>
            <a:off x="6553200" y="4686300"/>
            <a:ext cx="1903412" cy="341709"/>
          </a:xfrm>
          <a:prstGeom prst="rect">
            <a:avLst/>
          </a:prstGeom>
          <a:noFill/>
          <a:ln>
            <a:noFill/>
          </a:ln>
        </p:spPr>
        <p:txBody>
          <a:bodyPr spcFirstLastPara="1" wrap="square" lIns="90000" tIns="46800" rIns="90000" bIns="46800" anchor="t" anchorCtr="0">
            <a:noAutofit/>
          </a:bodyPr>
          <a:lstStyle>
            <a:lvl1pPr marL="0" marR="0" lvl="0"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1792288" y="3600450"/>
            <a:ext cx="5486400" cy="425053"/>
          </a:xfrm>
          <a:prstGeom prst="rect">
            <a:avLst/>
          </a:prstGeom>
          <a:noFill/>
          <a:ln>
            <a:noFill/>
          </a:ln>
        </p:spPr>
        <p:txBody>
          <a:bodyPr spcFirstLastPara="1" wrap="square" lIns="90000" tIns="46800" rIns="90000" bIns="468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2" name="Google Shape;72;p18"/>
          <p:cNvSpPr>
            <a:spLocks noGrp="1"/>
          </p:cNvSpPr>
          <p:nvPr>
            <p:ph type="pic" idx="2"/>
          </p:nvPr>
        </p:nvSpPr>
        <p:spPr>
          <a:xfrm>
            <a:off x="1792288" y="459581"/>
            <a:ext cx="5486400" cy="3086100"/>
          </a:xfrm>
          <a:prstGeom prst="rect">
            <a:avLst/>
          </a:prstGeom>
          <a:noFill/>
          <a:ln>
            <a:noFill/>
          </a:ln>
        </p:spPr>
        <p:txBody>
          <a:bodyPr spcFirstLastPara="1" wrap="square" lIns="90000" tIns="46800" rIns="90000" bIns="46800" anchor="t" anchorCtr="0">
            <a:noAutofit/>
          </a:bodyPr>
          <a:lstStyle>
            <a:lvl1pPr marR="0" lvl="0" algn="l" rtl="0">
              <a:lnSpc>
                <a:spcPct val="100000"/>
              </a:lnSpc>
              <a:spcBef>
                <a:spcPts val="800"/>
              </a:spcBef>
              <a:spcAft>
                <a:spcPts val="0"/>
              </a:spcAft>
              <a:buClr>
                <a:srgbClr val="000000"/>
              </a:buClr>
              <a:buSzPts val="3200"/>
              <a:buFont typeface="Times New Roman"/>
              <a:buNone/>
              <a:defRPr sz="3200" b="0" i="0" u="none" strike="noStrike" cap="none">
                <a:solidFill>
                  <a:srgbClr val="000000"/>
                </a:solidFill>
                <a:highlight>
                  <a:srgbClr val="000000"/>
                </a:highlight>
                <a:latin typeface="Times New Roman"/>
                <a:ea typeface="Times New Roman"/>
                <a:cs typeface="Times New Roman"/>
                <a:sym typeface="Times New Roman"/>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3" name="Google Shape;73;p18"/>
          <p:cNvSpPr txBox="1">
            <a:spLocks noGrp="1"/>
          </p:cNvSpPr>
          <p:nvPr>
            <p:ph type="body" idx="1"/>
          </p:nvPr>
        </p:nvSpPr>
        <p:spPr>
          <a:xfrm>
            <a:off x="1792288" y="4025503"/>
            <a:ext cx="5486400" cy="603646"/>
          </a:xfrm>
          <a:prstGeom prst="rect">
            <a:avLst/>
          </a:prstGeom>
          <a:noFill/>
          <a:ln>
            <a:noFill/>
          </a:ln>
        </p:spPr>
        <p:txBody>
          <a:bodyPr spcFirstLastPara="1" wrap="square" lIns="90000" tIns="46800" rIns="90000" bIns="46800" anchor="t" anchorCtr="0">
            <a:noAutofit/>
          </a:bodyPr>
          <a:lstStyle>
            <a:lvl1pPr marL="457200" lvl="0" indent="-228600" algn="l">
              <a:lnSpc>
                <a:spcPct val="100000"/>
              </a:lnSpc>
              <a:spcBef>
                <a:spcPts val="800"/>
              </a:spcBef>
              <a:spcAft>
                <a:spcPts val="0"/>
              </a:spcAft>
              <a:buClr>
                <a:srgbClr val="000000"/>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Arial"/>
              <a:buNone/>
              <a:defRPr sz="1200"/>
            </a:lvl2pPr>
            <a:lvl3pPr marL="1371600" lvl="2" indent="-228600" algn="l">
              <a:lnSpc>
                <a:spcPct val="100000"/>
              </a:lnSpc>
              <a:spcBef>
                <a:spcPts val="200"/>
              </a:spcBef>
              <a:spcAft>
                <a:spcPts val="0"/>
              </a:spcAft>
              <a:buClr>
                <a:schemeClr val="dk1"/>
              </a:buClr>
              <a:buSzPts val="1000"/>
              <a:buFont typeface="Arial"/>
              <a:buNone/>
              <a:defRPr sz="1000"/>
            </a:lvl3pPr>
            <a:lvl4pPr marL="1828800" lvl="3" indent="-228600" algn="l">
              <a:lnSpc>
                <a:spcPct val="100000"/>
              </a:lnSpc>
              <a:spcBef>
                <a:spcPts val="180"/>
              </a:spcBef>
              <a:spcAft>
                <a:spcPts val="0"/>
              </a:spcAft>
              <a:buClr>
                <a:schemeClr val="dk1"/>
              </a:buClr>
              <a:buSzPts val="900"/>
              <a:buFont typeface="Arial"/>
              <a:buNone/>
              <a:defRPr sz="900"/>
            </a:lvl4pPr>
            <a:lvl5pPr marL="2286000" lvl="4" indent="-228600" algn="l">
              <a:lnSpc>
                <a:spcPct val="100000"/>
              </a:lnSpc>
              <a:spcBef>
                <a:spcPts val="180"/>
              </a:spcBef>
              <a:spcAft>
                <a:spcPts val="0"/>
              </a:spcAft>
              <a:buClr>
                <a:schemeClr val="dk1"/>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74" name="Google Shape;74;p18"/>
          <p:cNvSpPr txBox="1">
            <a:spLocks noGrp="1"/>
          </p:cNvSpPr>
          <p:nvPr>
            <p:ph type="sldNum" idx="12"/>
          </p:nvPr>
        </p:nvSpPr>
        <p:spPr>
          <a:xfrm>
            <a:off x="6553200" y="4686300"/>
            <a:ext cx="1903412" cy="341709"/>
          </a:xfrm>
          <a:prstGeom prst="rect">
            <a:avLst/>
          </a:prstGeom>
          <a:noFill/>
          <a:ln>
            <a:noFill/>
          </a:ln>
        </p:spPr>
        <p:txBody>
          <a:bodyPr spcFirstLastPara="1" wrap="square" lIns="90000" tIns="46800" rIns="90000" bIns="46800" anchor="t" anchorCtr="0">
            <a:noAutofit/>
          </a:bodyPr>
          <a:lstStyle>
            <a:lvl1pPr marL="0" marR="0" lvl="0"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204788"/>
            <a:ext cx="3008313" cy="871537"/>
          </a:xfrm>
          <a:prstGeom prst="rect">
            <a:avLst/>
          </a:prstGeom>
          <a:noFill/>
          <a:ln>
            <a:noFill/>
          </a:ln>
        </p:spPr>
        <p:txBody>
          <a:bodyPr spcFirstLastPara="1" wrap="square" lIns="90000" tIns="46800" rIns="90000" bIns="468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7" name="Google Shape;77;p19"/>
          <p:cNvSpPr txBox="1">
            <a:spLocks noGrp="1"/>
          </p:cNvSpPr>
          <p:nvPr>
            <p:ph type="body" idx="1"/>
          </p:nvPr>
        </p:nvSpPr>
        <p:spPr>
          <a:xfrm>
            <a:off x="3575050" y="204788"/>
            <a:ext cx="5111750" cy="4389835"/>
          </a:xfrm>
          <a:prstGeom prst="rect">
            <a:avLst/>
          </a:prstGeom>
          <a:noFill/>
          <a:ln>
            <a:noFill/>
          </a:ln>
        </p:spPr>
        <p:txBody>
          <a:bodyPr spcFirstLastPara="1" wrap="square" lIns="90000" tIns="46800" rIns="90000" bIns="46800" anchor="t" anchorCtr="0">
            <a:noAutofit/>
          </a:bodyPr>
          <a:lstStyle>
            <a:lvl1pPr marL="457200" lvl="0" indent="-228600" algn="l">
              <a:lnSpc>
                <a:spcPct val="100000"/>
              </a:lnSpc>
              <a:spcBef>
                <a:spcPts val="800"/>
              </a:spcBef>
              <a:spcAft>
                <a:spcPts val="0"/>
              </a:spcAft>
              <a:buSzPts val="1400"/>
              <a:buNone/>
              <a:defRPr sz="3200"/>
            </a:lvl1pPr>
            <a:lvl2pPr marL="914400" lvl="1" indent="-406400" algn="l">
              <a:lnSpc>
                <a:spcPct val="100000"/>
              </a:lnSpc>
              <a:spcBef>
                <a:spcPts val="560"/>
              </a:spcBef>
              <a:spcAft>
                <a:spcPts val="0"/>
              </a:spcAft>
              <a:buClr>
                <a:schemeClr val="dk1"/>
              </a:buClr>
              <a:buSzPts val="2800"/>
              <a:buFont typeface="Arial"/>
              <a:buChar char="–"/>
              <a:defRPr sz="2800"/>
            </a:lvl2pPr>
            <a:lvl3pPr marL="1371600" lvl="2" indent="-381000" algn="l">
              <a:lnSpc>
                <a:spcPct val="100000"/>
              </a:lnSpc>
              <a:spcBef>
                <a:spcPts val="480"/>
              </a:spcBef>
              <a:spcAft>
                <a:spcPts val="0"/>
              </a:spcAft>
              <a:buClr>
                <a:schemeClr val="dk1"/>
              </a:buClr>
              <a:buSzPts val="2400"/>
              <a:buFont typeface="Arial"/>
              <a:buChar char="•"/>
              <a:defRPr sz="2400"/>
            </a:lvl3pPr>
            <a:lvl4pPr marL="1828800" lvl="3" indent="-355600" algn="l">
              <a:lnSpc>
                <a:spcPct val="100000"/>
              </a:lnSpc>
              <a:spcBef>
                <a:spcPts val="400"/>
              </a:spcBef>
              <a:spcAft>
                <a:spcPts val="0"/>
              </a:spcAft>
              <a:buClr>
                <a:schemeClr val="dk1"/>
              </a:buClr>
              <a:buSzPts val="2000"/>
              <a:buFont typeface="Arial"/>
              <a:buChar char="–"/>
              <a:defRPr sz="2000"/>
            </a:lvl4pPr>
            <a:lvl5pPr marL="2286000" lvl="4" indent="-355600" algn="l">
              <a:lnSpc>
                <a:spcPct val="100000"/>
              </a:lnSpc>
              <a:spcBef>
                <a:spcPts val="400"/>
              </a:spcBef>
              <a:spcAft>
                <a:spcPts val="0"/>
              </a:spcAft>
              <a:buClr>
                <a:schemeClr val="dk1"/>
              </a:buClr>
              <a:buSzPts val="2000"/>
              <a:buFont typeface="Arial"/>
              <a:buChar char="»"/>
              <a:defRPr sz="2000"/>
            </a:lvl5pPr>
            <a:lvl6pPr marL="2743200" lvl="5" indent="-355600" algn="l">
              <a:lnSpc>
                <a:spcPct val="100000"/>
              </a:lnSpc>
              <a:spcBef>
                <a:spcPts val="400"/>
              </a:spcBef>
              <a:spcAft>
                <a:spcPts val="0"/>
              </a:spcAft>
              <a:buClr>
                <a:schemeClr val="dk1"/>
              </a:buClr>
              <a:buSzPts val="2000"/>
              <a:buFont typeface="Arial"/>
              <a:buChar char="»"/>
              <a:defRPr sz="2000"/>
            </a:lvl6pPr>
            <a:lvl7pPr marL="3200400" lvl="6" indent="-355600" algn="l">
              <a:lnSpc>
                <a:spcPct val="100000"/>
              </a:lnSpc>
              <a:spcBef>
                <a:spcPts val="400"/>
              </a:spcBef>
              <a:spcAft>
                <a:spcPts val="0"/>
              </a:spcAft>
              <a:buClr>
                <a:schemeClr val="dk1"/>
              </a:buClr>
              <a:buSzPts val="2000"/>
              <a:buFont typeface="Arial"/>
              <a:buChar char="»"/>
              <a:defRPr sz="2000"/>
            </a:lvl7pPr>
            <a:lvl8pPr marL="3657600" lvl="7" indent="-355600" algn="l">
              <a:lnSpc>
                <a:spcPct val="100000"/>
              </a:lnSpc>
              <a:spcBef>
                <a:spcPts val="400"/>
              </a:spcBef>
              <a:spcAft>
                <a:spcPts val="0"/>
              </a:spcAft>
              <a:buClr>
                <a:schemeClr val="dk1"/>
              </a:buClr>
              <a:buSzPts val="2000"/>
              <a:buFont typeface="Arial"/>
              <a:buChar char="»"/>
              <a:defRPr sz="2000"/>
            </a:lvl8pPr>
            <a:lvl9pPr marL="4114800" lvl="8" indent="-355600" algn="l">
              <a:lnSpc>
                <a:spcPct val="100000"/>
              </a:lnSpc>
              <a:spcBef>
                <a:spcPts val="400"/>
              </a:spcBef>
              <a:spcAft>
                <a:spcPts val="0"/>
              </a:spcAft>
              <a:buClr>
                <a:schemeClr val="dk1"/>
              </a:buClr>
              <a:buSzPts val="2000"/>
              <a:buFont typeface="Arial"/>
              <a:buChar char="»"/>
              <a:defRPr sz="2000"/>
            </a:lvl9pPr>
          </a:lstStyle>
          <a:p>
            <a:endParaRPr/>
          </a:p>
        </p:txBody>
      </p:sp>
      <p:sp>
        <p:nvSpPr>
          <p:cNvPr id="78" name="Google Shape;78;p19"/>
          <p:cNvSpPr txBox="1">
            <a:spLocks noGrp="1"/>
          </p:cNvSpPr>
          <p:nvPr>
            <p:ph type="body" idx="2"/>
          </p:nvPr>
        </p:nvSpPr>
        <p:spPr>
          <a:xfrm>
            <a:off x="457200" y="1076325"/>
            <a:ext cx="3008313" cy="3518297"/>
          </a:xfrm>
          <a:prstGeom prst="rect">
            <a:avLst/>
          </a:prstGeom>
          <a:noFill/>
          <a:ln>
            <a:noFill/>
          </a:ln>
        </p:spPr>
        <p:txBody>
          <a:bodyPr spcFirstLastPara="1" wrap="square" lIns="90000" tIns="46800" rIns="90000" bIns="46800" anchor="t" anchorCtr="0">
            <a:noAutofit/>
          </a:bodyPr>
          <a:lstStyle>
            <a:lvl1pPr marL="457200" lvl="0" indent="-228600" algn="l">
              <a:lnSpc>
                <a:spcPct val="100000"/>
              </a:lnSpc>
              <a:spcBef>
                <a:spcPts val="800"/>
              </a:spcBef>
              <a:spcAft>
                <a:spcPts val="0"/>
              </a:spcAft>
              <a:buClr>
                <a:srgbClr val="000000"/>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Arial"/>
              <a:buNone/>
              <a:defRPr sz="1200"/>
            </a:lvl2pPr>
            <a:lvl3pPr marL="1371600" lvl="2" indent="-228600" algn="l">
              <a:lnSpc>
                <a:spcPct val="100000"/>
              </a:lnSpc>
              <a:spcBef>
                <a:spcPts val="200"/>
              </a:spcBef>
              <a:spcAft>
                <a:spcPts val="0"/>
              </a:spcAft>
              <a:buClr>
                <a:schemeClr val="dk1"/>
              </a:buClr>
              <a:buSzPts val="1000"/>
              <a:buFont typeface="Arial"/>
              <a:buNone/>
              <a:defRPr sz="1000"/>
            </a:lvl3pPr>
            <a:lvl4pPr marL="1828800" lvl="3" indent="-228600" algn="l">
              <a:lnSpc>
                <a:spcPct val="100000"/>
              </a:lnSpc>
              <a:spcBef>
                <a:spcPts val="180"/>
              </a:spcBef>
              <a:spcAft>
                <a:spcPts val="0"/>
              </a:spcAft>
              <a:buClr>
                <a:schemeClr val="dk1"/>
              </a:buClr>
              <a:buSzPts val="900"/>
              <a:buFont typeface="Arial"/>
              <a:buNone/>
              <a:defRPr sz="900"/>
            </a:lvl4pPr>
            <a:lvl5pPr marL="2286000" lvl="4" indent="-228600" algn="l">
              <a:lnSpc>
                <a:spcPct val="100000"/>
              </a:lnSpc>
              <a:spcBef>
                <a:spcPts val="180"/>
              </a:spcBef>
              <a:spcAft>
                <a:spcPts val="0"/>
              </a:spcAft>
              <a:buClr>
                <a:schemeClr val="dk1"/>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79" name="Google Shape;79;p19"/>
          <p:cNvSpPr txBox="1">
            <a:spLocks noGrp="1"/>
          </p:cNvSpPr>
          <p:nvPr>
            <p:ph type="sldNum" idx="12"/>
          </p:nvPr>
        </p:nvSpPr>
        <p:spPr>
          <a:xfrm>
            <a:off x="6553200" y="4686300"/>
            <a:ext cx="1903412" cy="341709"/>
          </a:xfrm>
          <a:prstGeom prst="rect">
            <a:avLst/>
          </a:prstGeom>
          <a:noFill/>
          <a:ln>
            <a:noFill/>
          </a:ln>
        </p:spPr>
        <p:txBody>
          <a:bodyPr spcFirstLastPara="1" wrap="square" lIns="90000" tIns="46800" rIns="90000" bIns="46800" anchor="t" anchorCtr="0">
            <a:noAutofit/>
          </a:bodyPr>
          <a:lstStyle>
            <a:lvl1pPr marL="0" marR="0" lvl="0"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685800" y="457200"/>
            <a:ext cx="7770812" cy="856059"/>
          </a:xfrm>
          <a:prstGeom prst="rect">
            <a:avLst/>
          </a:prstGeom>
          <a:noFill/>
          <a:ln>
            <a:noFill/>
          </a:ln>
        </p:spPr>
        <p:txBody>
          <a:bodyPr spcFirstLastPara="1" wrap="square" lIns="90000" tIns="46800" rIns="90000" bIns="468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2" name="Google Shape;82;p20"/>
          <p:cNvSpPr txBox="1">
            <a:spLocks noGrp="1"/>
          </p:cNvSpPr>
          <p:nvPr>
            <p:ph type="sldNum" idx="12"/>
          </p:nvPr>
        </p:nvSpPr>
        <p:spPr>
          <a:xfrm>
            <a:off x="6553200" y="4686300"/>
            <a:ext cx="1903412" cy="341709"/>
          </a:xfrm>
          <a:prstGeom prst="rect">
            <a:avLst/>
          </a:prstGeom>
          <a:noFill/>
          <a:ln>
            <a:noFill/>
          </a:ln>
        </p:spPr>
        <p:txBody>
          <a:bodyPr spcFirstLastPara="1" wrap="square" lIns="90000" tIns="46800" rIns="90000" bIns="46800" anchor="t" anchorCtr="0">
            <a:noAutofit/>
          </a:bodyPr>
          <a:lstStyle>
            <a:lvl1pPr marL="0" marR="0" lvl="0"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3"/>
        <p:cNvGrpSpPr/>
        <p:nvPr/>
      </p:nvGrpSpPr>
      <p:grpSpPr>
        <a:xfrm>
          <a:off x="0" y="0"/>
          <a:ext cx="0" cy="0"/>
          <a:chOff x="0" y="0"/>
          <a:chExt cx="0" cy="0"/>
        </a:xfrm>
      </p:grpSpPr>
      <p:sp>
        <p:nvSpPr>
          <p:cNvPr id="84" name="Google Shape;84;p21"/>
          <p:cNvSpPr txBox="1">
            <a:spLocks noGrp="1"/>
          </p:cNvSpPr>
          <p:nvPr>
            <p:ph type="title"/>
          </p:nvPr>
        </p:nvSpPr>
        <p:spPr>
          <a:xfrm>
            <a:off x="457200" y="205978"/>
            <a:ext cx="8229600" cy="857250"/>
          </a:xfrm>
          <a:prstGeom prst="rect">
            <a:avLst/>
          </a:prstGeom>
          <a:noFill/>
          <a:ln>
            <a:noFill/>
          </a:ln>
        </p:spPr>
        <p:txBody>
          <a:bodyPr spcFirstLastPara="1" wrap="square" lIns="90000" tIns="46800" rIns="90000" bIns="468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5" name="Google Shape;85;p21"/>
          <p:cNvSpPr txBox="1">
            <a:spLocks noGrp="1"/>
          </p:cNvSpPr>
          <p:nvPr>
            <p:ph type="body" idx="1"/>
          </p:nvPr>
        </p:nvSpPr>
        <p:spPr>
          <a:xfrm>
            <a:off x="457200" y="1151335"/>
            <a:ext cx="4040188" cy="479822"/>
          </a:xfrm>
          <a:prstGeom prst="rect">
            <a:avLst/>
          </a:prstGeom>
          <a:noFill/>
          <a:ln>
            <a:noFill/>
          </a:ln>
        </p:spPr>
        <p:txBody>
          <a:bodyPr spcFirstLastPara="1" wrap="square" lIns="90000" tIns="46800" rIns="90000" bIns="46800" anchor="b" anchorCtr="0">
            <a:noAutofit/>
          </a:bodyPr>
          <a:lstStyle>
            <a:lvl1pPr marL="457200" lvl="0" indent="-228600" algn="l">
              <a:lnSpc>
                <a:spcPct val="100000"/>
              </a:lnSpc>
              <a:spcBef>
                <a:spcPts val="800"/>
              </a:spcBef>
              <a:spcAft>
                <a:spcPts val="0"/>
              </a:spcAft>
              <a:buClr>
                <a:srgbClr val="000000"/>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86" name="Google Shape;86;p21"/>
          <p:cNvSpPr txBox="1">
            <a:spLocks noGrp="1"/>
          </p:cNvSpPr>
          <p:nvPr>
            <p:ph type="body" idx="2"/>
          </p:nvPr>
        </p:nvSpPr>
        <p:spPr>
          <a:xfrm>
            <a:off x="457200" y="1631156"/>
            <a:ext cx="4040188" cy="2963466"/>
          </a:xfrm>
          <a:prstGeom prst="rect">
            <a:avLst/>
          </a:prstGeom>
          <a:noFill/>
          <a:ln>
            <a:noFill/>
          </a:ln>
        </p:spPr>
        <p:txBody>
          <a:bodyPr spcFirstLastPara="1" wrap="square" lIns="90000" tIns="46800" rIns="90000" bIns="46800" anchor="t" anchorCtr="0">
            <a:noAutofit/>
          </a:bodyPr>
          <a:lstStyle>
            <a:lvl1pPr marL="457200" lvl="0" indent="-228600" algn="l">
              <a:lnSpc>
                <a:spcPct val="100000"/>
              </a:lnSpc>
              <a:spcBef>
                <a:spcPts val="800"/>
              </a:spcBef>
              <a:spcAft>
                <a:spcPts val="0"/>
              </a:spcAft>
              <a:buSzPts val="1400"/>
              <a:buNone/>
              <a:defRPr sz="2400"/>
            </a:lvl1pPr>
            <a:lvl2pPr marL="914400" lvl="1" indent="-355600" algn="l">
              <a:lnSpc>
                <a:spcPct val="100000"/>
              </a:lnSpc>
              <a:spcBef>
                <a:spcPts val="400"/>
              </a:spcBef>
              <a:spcAft>
                <a:spcPts val="0"/>
              </a:spcAft>
              <a:buClr>
                <a:schemeClr val="dk1"/>
              </a:buClr>
              <a:buSzPts val="2000"/>
              <a:buFont typeface="Arial"/>
              <a:buChar char="–"/>
              <a:defRPr sz="2000"/>
            </a:lvl2pPr>
            <a:lvl3pPr marL="1371600" lvl="2" indent="-342900" algn="l">
              <a:lnSpc>
                <a:spcPct val="100000"/>
              </a:lnSpc>
              <a:spcBef>
                <a:spcPts val="360"/>
              </a:spcBef>
              <a:spcAft>
                <a:spcPts val="0"/>
              </a:spcAft>
              <a:buClr>
                <a:schemeClr val="dk1"/>
              </a:buClr>
              <a:buSzPts val="1800"/>
              <a:buFont typeface="Arial"/>
              <a:buChar char="•"/>
              <a:defRPr sz="1800"/>
            </a:lvl3pPr>
            <a:lvl4pPr marL="1828800" lvl="3" indent="-330200" algn="l">
              <a:lnSpc>
                <a:spcPct val="100000"/>
              </a:lnSpc>
              <a:spcBef>
                <a:spcPts val="320"/>
              </a:spcBef>
              <a:spcAft>
                <a:spcPts val="0"/>
              </a:spcAft>
              <a:buClr>
                <a:schemeClr val="dk1"/>
              </a:buClr>
              <a:buSzPts val="1600"/>
              <a:buFont typeface="Arial"/>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87" name="Google Shape;87;p21"/>
          <p:cNvSpPr txBox="1">
            <a:spLocks noGrp="1"/>
          </p:cNvSpPr>
          <p:nvPr>
            <p:ph type="body" idx="3"/>
          </p:nvPr>
        </p:nvSpPr>
        <p:spPr>
          <a:xfrm>
            <a:off x="4645025" y="1151335"/>
            <a:ext cx="4041775" cy="479822"/>
          </a:xfrm>
          <a:prstGeom prst="rect">
            <a:avLst/>
          </a:prstGeom>
          <a:noFill/>
          <a:ln>
            <a:noFill/>
          </a:ln>
        </p:spPr>
        <p:txBody>
          <a:bodyPr spcFirstLastPara="1" wrap="square" lIns="90000" tIns="46800" rIns="90000" bIns="46800" anchor="b" anchorCtr="0">
            <a:noAutofit/>
          </a:bodyPr>
          <a:lstStyle>
            <a:lvl1pPr marL="457200" lvl="0" indent="-228600" algn="l">
              <a:lnSpc>
                <a:spcPct val="100000"/>
              </a:lnSpc>
              <a:spcBef>
                <a:spcPts val="800"/>
              </a:spcBef>
              <a:spcAft>
                <a:spcPts val="0"/>
              </a:spcAft>
              <a:buClr>
                <a:srgbClr val="000000"/>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88" name="Google Shape;88;p21"/>
          <p:cNvSpPr txBox="1">
            <a:spLocks noGrp="1"/>
          </p:cNvSpPr>
          <p:nvPr>
            <p:ph type="body" idx="4"/>
          </p:nvPr>
        </p:nvSpPr>
        <p:spPr>
          <a:xfrm>
            <a:off x="4645025" y="1631156"/>
            <a:ext cx="4041775" cy="2963466"/>
          </a:xfrm>
          <a:prstGeom prst="rect">
            <a:avLst/>
          </a:prstGeom>
          <a:noFill/>
          <a:ln>
            <a:noFill/>
          </a:ln>
        </p:spPr>
        <p:txBody>
          <a:bodyPr spcFirstLastPara="1" wrap="square" lIns="90000" tIns="46800" rIns="90000" bIns="46800" anchor="t" anchorCtr="0">
            <a:noAutofit/>
          </a:bodyPr>
          <a:lstStyle>
            <a:lvl1pPr marL="457200" lvl="0" indent="-228600" algn="l">
              <a:lnSpc>
                <a:spcPct val="100000"/>
              </a:lnSpc>
              <a:spcBef>
                <a:spcPts val="800"/>
              </a:spcBef>
              <a:spcAft>
                <a:spcPts val="0"/>
              </a:spcAft>
              <a:buSzPts val="1400"/>
              <a:buNone/>
              <a:defRPr sz="2400"/>
            </a:lvl1pPr>
            <a:lvl2pPr marL="914400" lvl="1" indent="-355600" algn="l">
              <a:lnSpc>
                <a:spcPct val="100000"/>
              </a:lnSpc>
              <a:spcBef>
                <a:spcPts val="400"/>
              </a:spcBef>
              <a:spcAft>
                <a:spcPts val="0"/>
              </a:spcAft>
              <a:buClr>
                <a:schemeClr val="dk1"/>
              </a:buClr>
              <a:buSzPts val="2000"/>
              <a:buFont typeface="Arial"/>
              <a:buChar char="–"/>
              <a:defRPr sz="2000"/>
            </a:lvl2pPr>
            <a:lvl3pPr marL="1371600" lvl="2" indent="-342900" algn="l">
              <a:lnSpc>
                <a:spcPct val="100000"/>
              </a:lnSpc>
              <a:spcBef>
                <a:spcPts val="360"/>
              </a:spcBef>
              <a:spcAft>
                <a:spcPts val="0"/>
              </a:spcAft>
              <a:buClr>
                <a:schemeClr val="dk1"/>
              </a:buClr>
              <a:buSzPts val="1800"/>
              <a:buFont typeface="Arial"/>
              <a:buChar char="•"/>
              <a:defRPr sz="1800"/>
            </a:lvl3pPr>
            <a:lvl4pPr marL="1828800" lvl="3" indent="-330200" algn="l">
              <a:lnSpc>
                <a:spcPct val="100000"/>
              </a:lnSpc>
              <a:spcBef>
                <a:spcPts val="320"/>
              </a:spcBef>
              <a:spcAft>
                <a:spcPts val="0"/>
              </a:spcAft>
              <a:buClr>
                <a:schemeClr val="dk1"/>
              </a:buClr>
              <a:buSzPts val="1600"/>
              <a:buFont typeface="Arial"/>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89" name="Google Shape;89;p21"/>
          <p:cNvSpPr txBox="1">
            <a:spLocks noGrp="1"/>
          </p:cNvSpPr>
          <p:nvPr>
            <p:ph type="sldNum" idx="12"/>
          </p:nvPr>
        </p:nvSpPr>
        <p:spPr>
          <a:xfrm>
            <a:off x="6553200" y="4686300"/>
            <a:ext cx="1903412" cy="341709"/>
          </a:xfrm>
          <a:prstGeom prst="rect">
            <a:avLst/>
          </a:prstGeom>
          <a:noFill/>
          <a:ln>
            <a:noFill/>
          </a:ln>
        </p:spPr>
        <p:txBody>
          <a:bodyPr spcFirstLastPara="1" wrap="square" lIns="90000" tIns="46800" rIns="90000" bIns="46800" anchor="t" anchorCtr="0">
            <a:noAutofit/>
          </a:bodyPr>
          <a:lstStyle>
            <a:lvl1pPr marL="0" marR="0" lvl="0"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a:off x="685800" y="457200"/>
            <a:ext cx="7770812" cy="856059"/>
          </a:xfrm>
          <a:prstGeom prst="rect">
            <a:avLst/>
          </a:prstGeom>
          <a:noFill/>
          <a:ln>
            <a:noFill/>
          </a:ln>
        </p:spPr>
        <p:txBody>
          <a:bodyPr spcFirstLastPara="1" wrap="square" lIns="90000" tIns="46800" rIns="90000" bIns="468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2" name="Google Shape;92;p22"/>
          <p:cNvSpPr txBox="1">
            <a:spLocks noGrp="1"/>
          </p:cNvSpPr>
          <p:nvPr>
            <p:ph type="body" idx="1"/>
          </p:nvPr>
        </p:nvSpPr>
        <p:spPr>
          <a:xfrm>
            <a:off x="685800" y="1485900"/>
            <a:ext cx="3808413" cy="3084910"/>
          </a:xfrm>
          <a:prstGeom prst="rect">
            <a:avLst/>
          </a:prstGeom>
          <a:noFill/>
          <a:ln>
            <a:noFill/>
          </a:ln>
        </p:spPr>
        <p:txBody>
          <a:bodyPr spcFirstLastPara="1" wrap="square" lIns="90000" tIns="46800" rIns="90000" bIns="46800" anchor="t" anchorCtr="0">
            <a:noAutofit/>
          </a:bodyPr>
          <a:lstStyle>
            <a:lvl1pPr marL="457200" lvl="0" indent="-228600" algn="l">
              <a:lnSpc>
                <a:spcPct val="100000"/>
              </a:lnSpc>
              <a:spcBef>
                <a:spcPts val="800"/>
              </a:spcBef>
              <a:spcAft>
                <a:spcPts val="0"/>
              </a:spcAft>
              <a:buSzPts val="1400"/>
              <a:buNone/>
              <a:defRPr sz="2800"/>
            </a:lvl1pPr>
            <a:lvl2pPr marL="914400" lvl="1" indent="-381000" algn="l">
              <a:lnSpc>
                <a:spcPct val="100000"/>
              </a:lnSpc>
              <a:spcBef>
                <a:spcPts val="480"/>
              </a:spcBef>
              <a:spcAft>
                <a:spcPts val="0"/>
              </a:spcAft>
              <a:buClr>
                <a:schemeClr val="dk1"/>
              </a:buClr>
              <a:buSzPts val="2400"/>
              <a:buFont typeface="Arial"/>
              <a:buChar char="–"/>
              <a:defRPr sz="2400"/>
            </a:lvl2pPr>
            <a:lvl3pPr marL="1371600" lvl="2" indent="-355600" algn="l">
              <a:lnSpc>
                <a:spcPct val="100000"/>
              </a:lnSpc>
              <a:spcBef>
                <a:spcPts val="400"/>
              </a:spcBef>
              <a:spcAft>
                <a:spcPts val="0"/>
              </a:spcAft>
              <a:buClr>
                <a:schemeClr val="dk1"/>
              </a:buClr>
              <a:buSzPts val="2000"/>
              <a:buFont typeface="Arial"/>
              <a:buChar char="•"/>
              <a:defRPr sz="2000"/>
            </a:lvl3pPr>
            <a:lvl4pPr marL="1828800" lvl="3" indent="-342900" algn="l">
              <a:lnSpc>
                <a:spcPct val="100000"/>
              </a:lnSpc>
              <a:spcBef>
                <a:spcPts val="360"/>
              </a:spcBef>
              <a:spcAft>
                <a:spcPts val="0"/>
              </a:spcAft>
              <a:buClr>
                <a:schemeClr val="dk1"/>
              </a:buClr>
              <a:buSzPts val="1800"/>
              <a:buFont typeface="Arial"/>
              <a:buChar char="–"/>
              <a:defRPr sz="1800"/>
            </a:lvl4pPr>
            <a:lvl5pPr marL="2286000" lvl="4" indent="-342900" algn="l">
              <a:lnSpc>
                <a:spcPct val="100000"/>
              </a:lnSpc>
              <a:spcBef>
                <a:spcPts val="360"/>
              </a:spcBef>
              <a:spcAft>
                <a:spcPts val="0"/>
              </a:spcAft>
              <a:buClr>
                <a:schemeClr val="dk1"/>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93" name="Google Shape;93;p22"/>
          <p:cNvSpPr txBox="1">
            <a:spLocks noGrp="1"/>
          </p:cNvSpPr>
          <p:nvPr>
            <p:ph type="body" idx="2"/>
          </p:nvPr>
        </p:nvSpPr>
        <p:spPr>
          <a:xfrm>
            <a:off x="4646613" y="1485900"/>
            <a:ext cx="3810000" cy="3084910"/>
          </a:xfrm>
          <a:prstGeom prst="rect">
            <a:avLst/>
          </a:prstGeom>
          <a:noFill/>
          <a:ln>
            <a:noFill/>
          </a:ln>
        </p:spPr>
        <p:txBody>
          <a:bodyPr spcFirstLastPara="1" wrap="square" lIns="90000" tIns="46800" rIns="90000" bIns="46800" anchor="t" anchorCtr="0">
            <a:noAutofit/>
          </a:bodyPr>
          <a:lstStyle>
            <a:lvl1pPr marL="457200" lvl="0" indent="-228600" algn="l">
              <a:lnSpc>
                <a:spcPct val="100000"/>
              </a:lnSpc>
              <a:spcBef>
                <a:spcPts val="800"/>
              </a:spcBef>
              <a:spcAft>
                <a:spcPts val="0"/>
              </a:spcAft>
              <a:buSzPts val="1400"/>
              <a:buNone/>
              <a:defRPr sz="2800"/>
            </a:lvl1pPr>
            <a:lvl2pPr marL="914400" lvl="1" indent="-381000" algn="l">
              <a:lnSpc>
                <a:spcPct val="100000"/>
              </a:lnSpc>
              <a:spcBef>
                <a:spcPts val="480"/>
              </a:spcBef>
              <a:spcAft>
                <a:spcPts val="0"/>
              </a:spcAft>
              <a:buClr>
                <a:schemeClr val="dk1"/>
              </a:buClr>
              <a:buSzPts val="2400"/>
              <a:buFont typeface="Arial"/>
              <a:buChar char="–"/>
              <a:defRPr sz="2400"/>
            </a:lvl2pPr>
            <a:lvl3pPr marL="1371600" lvl="2" indent="-355600" algn="l">
              <a:lnSpc>
                <a:spcPct val="100000"/>
              </a:lnSpc>
              <a:spcBef>
                <a:spcPts val="400"/>
              </a:spcBef>
              <a:spcAft>
                <a:spcPts val="0"/>
              </a:spcAft>
              <a:buClr>
                <a:schemeClr val="dk1"/>
              </a:buClr>
              <a:buSzPts val="2000"/>
              <a:buFont typeface="Arial"/>
              <a:buChar char="•"/>
              <a:defRPr sz="2000"/>
            </a:lvl3pPr>
            <a:lvl4pPr marL="1828800" lvl="3" indent="-342900" algn="l">
              <a:lnSpc>
                <a:spcPct val="100000"/>
              </a:lnSpc>
              <a:spcBef>
                <a:spcPts val="360"/>
              </a:spcBef>
              <a:spcAft>
                <a:spcPts val="0"/>
              </a:spcAft>
              <a:buClr>
                <a:schemeClr val="dk1"/>
              </a:buClr>
              <a:buSzPts val="1800"/>
              <a:buFont typeface="Arial"/>
              <a:buChar char="–"/>
              <a:defRPr sz="1800"/>
            </a:lvl4pPr>
            <a:lvl5pPr marL="2286000" lvl="4" indent="-342900" algn="l">
              <a:lnSpc>
                <a:spcPct val="100000"/>
              </a:lnSpc>
              <a:spcBef>
                <a:spcPts val="360"/>
              </a:spcBef>
              <a:spcAft>
                <a:spcPts val="0"/>
              </a:spcAft>
              <a:buClr>
                <a:schemeClr val="dk1"/>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94" name="Google Shape;94;p22"/>
          <p:cNvSpPr txBox="1">
            <a:spLocks noGrp="1"/>
          </p:cNvSpPr>
          <p:nvPr>
            <p:ph type="sldNum" idx="12"/>
          </p:nvPr>
        </p:nvSpPr>
        <p:spPr>
          <a:xfrm>
            <a:off x="6553200" y="4686300"/>
            <a:ext cx="1903412" cy="341709"/>
          </a:xfrm>
          <a:prstGeom prst="rect">
            <a:avLst/>
          </a:prstGeom>
          <a:noFill/>
          <a:ln>
            <a:noFill/>
          </a:ln>
        </p:spPr>
        <p:txBody>
          <a:bodyPr spcFirstLastPara="1" wrap="square" lIns="90000" tIns="46800" rIns="90000" bIns="46800" anchor="t" anchorCtr="0">
            <a:noAutofit/>
          </a:bodyPr>
          <a:lstStyle>
            <a:lvl1pPr marL="0" marR="0" lvl="0"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5"/>
        <p:cNvGrpSpPr/>
        <p:nvPr/>
      </p:nvGrpSpPr>
      <p:grpSpPr>
        <a:xfrm>
          <a:off x="0" y="0"/>
          <a:ext cx="0" cy="0"/>
          <a:chOff x="0" y="0"/>
          <a:chExt cx="0" cy="0"/>
        </a:xfrm>
      </p:grpSpPr>
      <p:sp>
        <p:nvSpPr>
          <p:cNvPr id="96" name="Google Shape;96;p23"/>
          <p:cNvSpPr txBox="1">
            <a:spLocks noGrp="1"/>
          </p:cNvSpPr>
          <p:nvPr>
            <p:ph type="title"/>
          </p:nvPr>
        </p:nvSpPr>
        <p:spPr>
          <a:xfrm>
            <a:off x="722313" y="3305175"/>
            <a:ext cx="7772400" cy="1021556"/>
          </a:xfrm>
          <a:prstGeom prst="rect">
            <a:avLst/>
          </a:prstGeom>
          <a:noFill/>
          <a:ln>
            <a:noFill/>
          </a:ln>
        </p:spPr>
        <p:txBody>
          <a:bodyPr spcFirstLastPara="1" wrap="square" lIns="90000" tIns="46800" rIns="90000" bIns="468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7" name="Google Shape;97;p23"/>
          <p:cNvSpPr txBox="1">
            <a:spLocks noGrp="1"/>
          </p:cNvSpPr>
          <p:nvPr>
            <p:ph type="body" idx="1"/>
          </p:nvPr>
        </p:nvSpPr>
        <p:spPr>
          <a:xfrm>
            <a:off x="722313" y="2180035"/>
            <a:ext cx="7772400" cy="1125140"/>
          </a:xfrm>
          <a:prstGeom prst="rect">
            <a:avLst/>
          </a:prstGeom>
          <a:noFill/>
          <a:ln>
            <a:noFill/>
          </a:ln>
        </p:spPr>
        <p:txBody>
          <a:bodyPr spcFirstLastPara="1" wrap="square" lIns="90000" tIns="46800" rIns="90000" bIns="46800" anchor="b" anchorCtr="0">
            <a:noAutofit/>
          </a:bodyPr>
          <a:lstStyle>
            <a:lvl1pPr marL="457200" lvl="0" indent="-228600" algn="l">
              <a:lnSpc>
                <a:spcPct val="100000"/>
              </a:lnSpc>
              <a:spcBef>
                <a:spcPts val="800"/>
              </a:spcBef>
              <a:spcAft>
                <a:spcPts val="0"/>
              </a:spcAft>
              <a:buClr>
                <a:srgbClr val="888888"/>
              </a:buClr>
              <a:buSzPts val="2000"/>
              <a:buFont typeface="Times New Roman"/>
              <a:buNone/>
              <a:defRPr sz="2000">
                <a:solidFill>
                  <a:srgbClr val="888888"/>
                </a:solidFill>
              </a:defRPr>
            </a:lvl1pPr>
            <a:lvl2pPr marL="914400" lvl="1" indent="-228600" algn="l">
              <a:lnSpc>
                <a:spcPct val="100000"/>
              </a:lnSpc>
              <a:spcBef>
                <a:spcPts val="360"/>
              </a:spcBef>
              <a:spcAft>
                <a:spcPts val="0"/>
              </a:spcAft>
              <a:buClr>
                <a:srgbClr val="888888"/>
              </a:buClr>
              <a:buSzPts val="1800"/>
              <a:buFont typeface="Arial"/>
              <a:buNone/>
              <a:defRPr sz="1800">
                <a:solidFill>
                  <a:srgbClr val="888888"/>
                </a:solidFill>
              </a:defRPr>
            </a:lvl2pPr>
            <a:lvl3pPr marL="1371600" lvl="2" indent="-228600" algn="l">
              <a:lnSpc>
                <a:spcPct val="100000"/>
              </a:lnSpc>
              <a:spcBef>
                <a:spcPts val="320"/>
              </a:spcBef>
              <a:spcAft>
                <a:spcPts val="0"/>
              </a:spcAft>
              <a:buClr>
                <a:srgbClr val="888888"/>
              </a:buClr>
              <a:buSzPts val="1600"/>
              <a:buFont typeface="Arial"/>
              <a:buNone/>
              <a:defRPr sz="1600">
                <a:solidFill>
                  <a:srgbClr val="888888"/>
                </a:solidFill>
              </a:defRPr>
            </a:lvl3pPr>
            <a:lvl4pPr marL="1828800" lvl="3" indent="-228600" algn="l">
              <a:lnSpc>
                <a:spcPct val="100000"/>
              </a:lnSpc>
              <a:spcBef>
                <a:spcPts val="280"/>
              </a:spcBef>
              <a:spcAft>
                <a:spcPts val="0"/>
              </a:spcAft>
              <a:buClr>
                <a:srgbClr val="888888"/>
              </a:buClr>
              <a:buSzPts val="1400"/>
              <a:buFont typeface="Arial"/>
              <a:buNone/>
              <a:defRPr sz="1400">
                <a:solidFill>
                  <a:srgbClr val="888888"/>
                </a:solidFill>
              </a:defRPr>
            </a:lvl4pPr>
            <a:lvl5pPr marL="2286000" lvl="4" indent="-228600" algn="l">
              <a:lnSpc>
                <a:spcPct val="100000"/>
              </a:lnSpc>
              <a:spcBef>
                <a:spcPts val="280"/>
              </a:spcBef>
              <a:spcAft>
                <a:spcPts val="0"/>
              </a:spcAft>
              <a:buClr>
                <a:srgbClr val="888888"/>
              </a:buClr>
              <a:buSzPts val="1400"/>
              <a:buFont typeface="Arial"/>
              <a:buNone/>
              <a:defRPr sz="1400">
                <a:solidFill>
                  <a:srgbClr val="888888"/>
                </a:solidFill>
              </a:defRPr>
            </a:lvl5pPr>
            <a:lvl6pPr marL="2743200" lvl="5" indent="-228600" algn="l">
              <a:lnSpc>
                <a:spcPct val="100000"/>
              </a:lnSpc>
              <a:spcBef>
                <a:spcPts val="280"/>
              </a:spcBef>
              <a:spcAft>
                <a:spcPts val="0"/>
              </a:spcAft>
              <a:buClr>
                <a:srgbClr val="888888"/>
              </a:buClr>
              <a:buSzPts val="1400"/>
              <a:buFont typeface="Arial"/>
              <a:buNone/>
              <a:defRPr sz="1400">
                <a:solidFill>
                  <a:srgbClr val="888888"/>
                </a:solidFill>
              </a:defRPr>
            </a:lvl6pPr>
            <a:lvl7pPr marL="3200400" lvl="6" indent="-228600" algn="l">
              <a:lnSpc>
                <a:spcPct val="100000"/>
              </a:lnSpc>
              <a:spcBef>
                <a:spcPts val="280"/>
              </a:spcBef>
              <a:spcAft>
                <a:spcPts val="0"/>
              </a:spcAft>
              <a:buClr>
                <a:srgbClr val="888888"/>
              </a:buClr>
              <a:buSzPts val="1400"/>
              <a:buFont typeface="Arial"/>
              <a:buNone/>
              <a:defRPr sz="1400">
                <a:solidFill>
                  <a:srgbClr val="888888"/>
                </a:solidFill>
              </a:defRPr>
            </a:lvl7pPr>
            <a:lvl8pPr marL="3657600" lvl="7" indent="-228600" algn="l">
              <a:lnSpc>
                <a:spcPct val="100000"/>
              </a:lnSpc>
              <a:spcBef>
                <a:spcPts val="280"/>
              </a:spcBef>
              <a:spcAft>
                <a:spcPts val="0"/>
              </a:spcAft>
              <a:buClr>
                <a:srgbClr val="888888"/>
              </a:buClr>
              <a:buSzPts val="1400"/>
              <a:buFont typeface="Arial"/>
              <a:buNone/>
              <a:defRPr sz="1400">
                <a:solidFill>
                  <a:srgbClr val="888888"/>
                </a:solidFill>
              </a:defRPr>
            </a:lvl8pPr>
            <a:lvl9pPr marL="4114800" lvl="8" indent="-228600" algn="l">
              <a:lnSpc>
                <a:spcPct val="100000"/>
              </a:lnSpc>
              <a:spcBef>
                <a:spcPts val="280"/>
              </a:spcBef>
              <a:spcAft>
                <a:spcPts val="0"/>
              </a:spcAft>
              <a:buClr>
                <a:srgbClr val="888888"/>
              </a:buClr>
              <a:buSzPts val="1400"/>
              <a:buFont typeface="Arial"/>
              <a:buNone/>
              <a:defRPr sz="1400">
                <a:solidFill>
                  <a:srgbClr val="888888"/>
                </a:solidFill>
              </a:defRPr>
            </a:lvl9pPr>
          </a:lstStyle>
          <a:p>
            <a:endParaRPr/>
          </a:p>
        </p:txBody>
      </p:sp>
      <p:sp>
        <p:nvSpPr>
          <p:cNvPr id="98" name="Google Shape;98;p23"/>
          <p:cNvSpPr txBox="1">
            <a:spLocks noGrp="1"/>
          </p:cNvSpPr>
          <p:nvPr>
            <p:ph type="sldNum" idx="12"/>
          </p:nvPr>
        </p:nvSpPr>
        <p:spPr>
          <a:xfrm>
            <a:off x="6553200" y="4686300"/>
            <a:ext cx="1903412" cy="341709"/>
          </a:xfrm>
          <a:prstGeom prst="rect">
            <a:avLst/>
          </a:prstGeom>
          <a:noFill/>
          <a:ln>
            <a:noFill/>
          </a:ln>
        </p:spPr>
        <p:txBody>
          <a:bodyPr spcFirstLastPara="1" wrap="square" lIns="90000" tIns="46800" rIns="90000" bIns="46800" anchor="t" anchorCtr="0">
            <a:noAutofit/>
          </a:bodyPr>
          <a:lstStyle>
            <a:lvl1pPr marL="0" marR="0" lvl="0"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9"/>
        <p:cNvGrpSpPr/>
        <p:nvPr/>
      </p:nvGrpSpPr>
      <p:grpSpPr>
        <a:xfrm>
          <a:off x="0" y="0"/>
          <a:ext cx="0" cy="0"/>
          <a:chOff x="0" y="0"/>
          <a:chExt cx="0" cy="0"/>
        </a:xfrm>
      </p:grpSpPr>
      <p:sp>
        <p:nvSpPr>
          <p:cNvPr id="100" name="Google Shape;100;p24"/>
          <p:cNvSpPr txBox="1">
            <a:spLocks noGrp="1"/>
          </p:cNvSpPr>
          <p:nvPr>
            <p:ph type="ctrTitle"/>
          </p:nvPr>
        </p:nvSpPr>
        <p:spPr>
          <a:xfrm>
            <a:off x="685800" y="1597819"/>
            <a:ext cx="7772400" cy="1102519"/>
          </a:xfrm>
          <a:prstGeom prst="rect">
            <a:avLst/>
          </a:prstGeom>
          <a:noFill/>
          <a:ln>
            <a:noFill/>
          </a:ln>
        </p:spPr>
        <p:txBody>
          <a:bodyPr spcFirstLastPara="1" wrap="square" lIns="90000" tIns="46800" rIns="90000" bIns="468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1" name="Google Shape;101;p24"/>
          <p:cNvSpPr txBox="1">
            <a:spLocks noGrp="1"/>
          </p:cNvSpPr>
          <p:nvPr>
            <p:ph type="subTitle" idx="1"/>
          </p:nvPr>
        </p:nvSpPr>
        <p:spPr>
          <a:xfrm>
            <a:off x="1371600" y="2914650"/>
            <a:ext cx="6400800" cy="1314450"/>
          </a:xfrm>
          <a:prstGeom prst="rect">
            <a:avLst/>
          </a:prstGeom>
          <a:noFill/>
          <a:ln>
            <a:noFill/>
          </a:ln>
        </p:spPr>
        <p:txBody>
          <a:bodyPr spcFirstLastPara="1" wrap="square" lIns="90000" tIns="46800" rIns="90000" bIns="46800" anchor="t" anchorCtr="0">
            <a:noAutofit/>
          </a:bodyPr>
          <a:lstStyle>
            <a:lvl1pPr lvl="0" algn="ctr">
              <a:lnSpc>
                <a:spcPct val="100000"/>
              </a:lnSpc>
              <a:spcBef>
                <a:spcPts val="800"/>
              </a:spcBef>
              <a:spcAft>
                <a:spcPts val="0"/>
              </a:spcAft>
              <a:buClr>
                <a:srgbClr val="888888"/>
              </a:buClr>
              <a:buSzPts val="3200"/>
              <a:buFont typeface="Times New Roman"/>
              <a:buNone/>
              <a:defRPr>
                <a:solidFill>
                  <a:srgbClr val="888888"/>
                </a:solidFill>
              </a:defRPr>
            </a:lvl1pPr>
            <a:lvl2pPr lvl="1" algn="ctr">
              <a:lnSpc>
                <a:spcPct val="100000"/>
              </a:lnSpc>
              <a:spcBef>
                <a:spcPts val="560"/>
              </a:spcBef>
              <a:spcAft>
                <a:spcPts val="0"/>
              </a:spcAft>
              <a:buClr>
                <a:srgbClr val="888888"/>
              </a:buClr>
              <a:buSzPts val="2800"/>
              <a:buFont typeface="Arial"/>
              <a:buNone/>
              <a:defRPr>
                <a:solidFill>
                  <a:srgbClr val="888888"/>
                </a:solidFill>
              </a:defRPr>
            </a:lvl2pPr>
            <a:lvl3pPr lvl="2" algn="ctr">
              <a:lnSpc>
                <a:spcPct val="100000"/>
              </a:lnSpc>
              <a:spcBef>
                <a:spcPts val="480"/>
              </a:spcBef>
              <a:spcAft>
                <a:spcPts val="0"/>
              </a:spcAft>
              <a:buClr>
                <a:srgbClr val="888888"/>
              </a:buClr>
              <a:buSzPts val="2400"/>
              <a:buFont typeface="Arial"/>
              <a:buNone/>
              <a:defRPr>
                <a:solidFill>
                  <a:srgbClr val="888888"/>
                </a:solidFill>
              </a:defRPr>
            </a:lvl3pPr>
            <a:lvl4pPr lvl="3" algn="ctr">
              <a:lnSpc>
                <a:spcPct val="100000"/>
              </a:lnSpc>
              <a:spcBef>
                <a:spcPts val="400"/>
              </a:spcBef>
              <a:spcAft>
                <a:spcPts val="0"/>
              </a:spcAft>
              <a:buClr>
                <a:srgbClr val="888888"/>
              </a:buClr>
              <a:buSzPts val="2000"/>
              <a:buFont typeface="Arial"/>
              <a:buNone/>
              <a:defRPr>
                <a:solidFill>
                  <a:srgbClr val="888888"/>
                </a:solidFill>
              </a:defRPr>
            </a:lvl4pPr>
            <a:lvl5pPr lvl="4" algn="ctr">
              <a:lnSpc>
                <a:spcPct val="100000"/>
              </a:lnSpc>
              <a:spcBef>
                <a:spcPts val="400"/>
              </a:spcBef>
              <a:spcAft>
                <a:spcPts val="0"/>
              </a:spcAft>
              <a:buClr>
                <a:srgbClr val="888888"/>
              </a:buClr>
              <a:buSzPts val="2000"/>
              <a:buFont typeface="Arial"/>
              <a:buNone/>
              <a:defRPr>
                <a:solidFill>
                  <a:srgbClr val="888888"/>
                </a:solidFill>
              </a:defRPr>
            </a:lvl5pPr>
            <a:lvl6pPr lvl="5" algn="ctr">
              <a:lnSpc>
                <a:spcPct val="100000"/>
              </a:lnSpc>
              <a:spcBef>
                <a:spcPts val="400"/>
              </a:spcBef>
              <a:spcAft>
                <a:spcPts val="0"/>
              </a:spcAft>
              <a:buClr>
                <a:srgbClr val="888888"/>
              </a:buClr>
              <a:buSzPts val="2000"/>
              <a:buFont typeface="Arial"/>
              <a:buNone/>
              <a:defRPr>
                <a:solidFill>
                  <a:srgbClr val="888888"/>
                </a:solidFill>
              </a:defRPr>
            </a:lvl6pPr>
            <a:lvl7pPr lvl="6" algn="ctr">
              <a:lnSpc>
                <a:spcPct val="100000"/>
              </a:lnSpc>
              <a:spcBef>
                <a:spcPts val="400"/>
              </a:spcBef>
              <a:spcAft>
                <a:spcPts val="0"/>
              </a:spcAft>
              <a:buClr>
                <a:srgbClr val="888888"/>
              </a:buClr>
              <a:buSzPts val="2000"/>
              <a:buFont typeface="Arial"/>
              <a:buNone/>
              <a:defRPr>
                <a:solidFill>
                  <a:srgbClr val="888888"/>
                </a:solidFill>
              </a:defRPr>
            </a:lvl7pPr>
            <a:lvl8pPr lvl="7" algn="ctr">
              <a:lnSpc>
                <a:spcPct val="100000"/>
              </a:lnSpc>
              <a:spcBef>
                <a:spcPts val="400"/>
              </a:spcBef>
              <a:spcAft>
                <a:spcPts val="0"/>
              </a:spcAft>
              <a:buClr>
                <a:srgbClr val="888888"/>
              </a:buClr>
              <a:buSzPts val="2000"/>
              <a:buFont typeface="Arial"/>
              <a:buNone/>
              <a:defRPr>
                <a:solidFill>
                  <a:srgbClr val="888888"/>
                </a:solidFill>
              </a:defRPr>
            </a:lvl8pPr>
            <a:lvl9pPr lvl="8" algn="ctr">
              <a:lnSpc>
                <a:spcPct val="100000"/>
              </a:lnSpc>
              <a:spcBef>
                <a:spcPts val="400"/>
              </a:spcBef>
              <a:spcAft>
                <a:spcPts val="0"/>
              </a:spcAft>
              <a:buClr>
                <a:srgbClr val="888888"/>
              </a:buClr>
              <a:buSzPts val="2000"/>
              <a:buFont typeface="Arial"/>
              <a:buNone/>
              <a:defRPr>
                <a:solidFill>
                  <a:srgbClr val="888888"/>
                </a:solidFill>
              </a:defRPr>
            </a:lvl9pPr>
          </a:lstStyle>
          <a:p>
            <a:endParaRPr/>
          </a:p>
        </p:txBody>
      </p:sp>
      <p:sp>
        <p:nvSpPr>
          <p:cNvPr id="102" name="Google Shape;102;p24"/>
          <p:cNvSpPr txBox="1">
            <a:spLocks noGrp="1"/>
          </p:cNvSpPr>
          <p:nvPr>
            <p:ph type="sldNum" idx="12"/>
          </p:nvPr>
        </p:nvSpPr>
        <p:spPr>
          <a:xfrm>
            <a:off x="6553200" y="4686300"/>
            <a:ext cx="1903412" cy="341709"/>
          </a:xfrm>
          <a:prstGeom prst="rect">
            <a:avLst/>
          </a:prstGeom>
          <a:noFill/>
          <a:ln>
            <a:noFill/>
          </a:ln>
        </p:spPr>
        <p:txBody>
          <a:bodyPr spcFirstLastPara="1" wrap="square" lIns="90000" tIns="46800" rIns="90000" bIns="46800" anchor="t" anchorCtr="0">
            <a:noAutofit/>
          </a:bodyPr>
          <a:lstStyle>
            <a:lvl1pPr marL="0" marR="0" lvl="0"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Defaul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85800" y="457200"/>
            <a:ext cx="7770812" cy="856059"/>
          </a:xfrm>
          <a:prstGeom prst="rect">
            <a:avLst/>
          </a:prstGeom>
          <a:noFill/>
          <a:ln>
            <a:noFill/>
          </a:ln>
        </p:spPr>
        <p:txBody>
          <a:bodyPr spcFirstLastPara="1" wrap="square" lIns="90000" tIns="46800" rIns="90000" bIns="468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rgbClr val="000000"/>
                </a:solidFill>
                <a:highlight>
                  <a:srgbClr val="000000"/>
                </a:highlight>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Times New Roman"/>
                <a:ea typeface="Times New Roman"/>
                <a:cs typeface="Times New Roman"/>
                <a:sym typeface="Times New Roman"/>
              </a:defRPr>
            </a:lvl9pPr>
          </a:lstStyle>
          <a:p>
            <a:endParaRPr/>
          </a:p>
        </p:txBody>
      </p:sp>
      <p:sp>
        <p:nvSpPr>
          <p:cNvPr id="52" name="Google Shape;52;p13"/>
          <p:cNvSpPr txBox="1">
            <a:spLocks noGrp="1"/>
          </p:cNvSpPr>
          <p:nvPr>
            <p:ph type="body" idx="1"/>
          </p:nvPr>
        </p:nvSpPr>
        <p:spPr>
          <a:xfrm>
            <a:off x="685800" y="1485900"/>
            <a:ext cx="7770812" cy="3084909"/>
          </a:xfrm>
          <a:prstGeom prst="rect">
            <a:avLst/>
          </a:prstGeom>
          <a:noFill/>
          <a:ln>
            <a:noFill/>
          </a:ln>
        </p:spPr>
        <p:txBody>
          <a:bodyPr spcFirstLastPara="1" wrap="square" lIns="90000" tIns="46800" rIns="90000" bIns="46800" anchor="t" anchorCtr="0">
            <a:noAutofit/>
          </a:bodyPr>
          <a:lstStyle>
            <a:lvl1pPr marL="457200" marR="0" lvl="0" indent="-228600" algn="l" rtl="0">
              <a:lnSpc>
                <a:spcPct val="100000"/>
              </a:lnSpc>
              <a:spcBef>
                <a:spcPts val="800"/>
              </a:spcBef>
              <a:spcAft>
                <a:spcPts val="0"/>
              </a:spcAft>
              <a:buClr>
                <a:srgbClr val="000000"/>
              </a:buClr>
              <a:buSzPts val="1400"/>
              <a:buFont typeface="Arial"/>
              <a:buNone/>
              <a:defRPr sz="3200" b="0" i="0" u="none" strike="noStrike" cap="none">
                <a:solidFill>
                  <a:srgbClr val="000000"/>
                </a:solidFill>
                <a:highlight>
                  <a:srgbClr val="000000"/>
                </a:highlight>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Google Shape;53;p13"/>
          <p:cNvSpPr/>
          <p:nvPr/>
        </p:nvSpPr>
        <p:spPr>
          <a:xfrm>
            <a:off x="685800" y="4686300"/>
            <a:ext cx="1905000" cy="3429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 name="Google Shape;54;p13"/>
          <p:cNvSpPr/>
          <p:nvPr/>
        </p:nvSpPr>
        <p:spPr>
          <a:xfrm>
            <a:off x="3124200" y="4686300"/>
            <a:ext cx="2895600" cy="3429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 name="Google Shape;55;p13"/>
          <p:cNvSpPr txBox="1">
            <a:spLocks noGrp="1"/>
          </p:cNvSpPr>
          <p:nvPr>
            <p:ph type="sldNum" idx="12"/>
          </p:nvPr>
        </p:nvSpPr>
        <p:spPr>
          <a:xfrm>
            <a:off x="6553200" y="4686300"/>
            <a:ext cx="1903412" cy="341709"/>
          </a:xfrm>
          <a:prstGeom prst="rect">
            <a:avLst/>
          </a:prstGeom>
          <a:noFill/>
          <a:ln>
            <a:noFill/>
          </a:ln>
        </p:spPr>
        <p:txBody>
          <a:bodyPr spcFirstLastPara="1" wrap="square" lIns="90000" tIns="46800" rIns="90000" bIns="46800" anchor="t" anchorCtr="0">
            <a:noAutofit/>
          </a:bodyPr>
          <a:lstStyle>
            <a:lvl1pPr marL="0" marR="0" lvl="0"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mh0dHBzOi8vIiwiYW5zd2VycyI6WyJUb2VuZW1lbiIsIkRhbGVuIiwiT25nZXdpanppZ2QgYmxpanZlbiIsIkVlcnN0IGRhbGVuIGVuIGRhbiB0b2VuZW1lbiJdfQ==pearId=magic-pear-shape-identifier"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hyperlink" Target="http://dontchangethislink.peardeckmagic.zone?eyJ0eXBlIjoiZ29vZ2xlLXNsaWRlcy1hZGRvbi1yZXNwb25zZS1mb290ZXIiLCJsYXN0RWRpdGVkQnkiOiIxMTEwNTg0NjU4MjA5MjI1MTc5NTQiLCJwcmVzZW50YXRpb25JZCI6IjFiZWdXTzJueDhVcktwZU1wcGlvemxLNjZhZmNMNlJwZ0k2LXhKeUxvckQwIiwiY29udGVudElkIjoiY3VzdG9tLXJlc3BvbnNlLW11bHRpcGxlQ2hvaWNlIiwic2xpZGVJZCI6Imc4MmFmZTM4YjZlXzJfMzkzIiwiY29udGVudEluc3RhbmNlSWQiOiIxYmVnV08ybng4VXJLcGVNcHBpb3psSzY2YWZjTDZScGdJNi14SnlMb3JEMC9hNGE3NTcxZS0zYjMyLTRmZDEtOTI4MC1hNjg3MzkwY2E5ZjgifQ==pearId=magic-pear-metadata-identifier" TargetMode="Externa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mh0dHBzOi8vIiwiYW5zd2VycyI6WyJCbG9ra2VyaW5nIGluIGtsYXNzaWVrZSBjb25kaXRpb25lcmluZyIsImFuIEVzdGFibGlzaGluZyBPcGVyYXRpb24iLCJTaGFwaW5nIiwiSWsgd2VldCBoZXQgbmlldCJdfQ==pearId=magic-pear-shape-identifier"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hyperlink" Target="http://dontchangethislink.peardeckmagic.zone?eyJ0eXBlIjoiZ29vZ2xlLXNsaWRlcy1hZGRvbi1yZXNwb25zZS1mb290ZXIiLCJsYXN0RWRpdGVkQnkiOiIxMTEwNTg0NjU4MjA5MjI1MTc5NTQiLCJwcmVzZW50YXRpb25JZCI6IjE5N1VteDBVSnBGaTNucTQtOGEyWHdDQWh0cF8yTFZrR0dBYUQ4QzdpcENjIiwiY29udGVudElkIjoiY3VzdG9tLXJlc3BvbnNlLW11bHRpcGxlQ2hvaWNlIiwic2xpZGVJZCI6IlNMSURFU19BUEkxNzYwMjEyMjQ3XzAiLCJjb250ZW50SW5zdGFuY2VJZCI6IjE5N1VteDBVSnBGaTNucTQtOGEyWHdDQWh0cF8yTFZrR0dBYUQ4QzdpcENjL2QyZGJhMjMzLTA5MjEtNDc1Yy1hZjU4LWEyNjdlNjZjNGNiOCJ9pearId=magic-pear-metadata-identifier" TargetMode="Externa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28.jp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mh0dHBzOi8vIiwiYW5zd2VycyI6WyJGaXhlZCBSYXRpbyBTY2hlZHVsZSIsIkZpeGVkIEludGVydmFsIFNjaGVkdWxlIiwiVmFyaWFibGUgUmF0aW8gU2NoZWR1bGUiLCJWYXJpYWJsZSBJbnRlcnZhbCBTY2hlZHVsZSJdfQ==pearId=magic-pear-shape-identifier"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hyperlink" Target="http://dontchangethislink.peardeckmagic.zone?eyJ0eXBlIjoiZ29vZ2xlLXNsaWRlcy1hZGRvbi1yZXNwb25zZS1mb290ZXIiLCJsYXN0RWRpdGVkQnkiOiIxMTEwNTg0NjU4MjA5MjI1MTc5NTQiLCJwcmVzZW50YXRpb25JZCI6IjE5N1VteDBVSnBGaTNucTQtOGEyWHdDQWh0cF8yTFZrR0dBYUQ4QzdpcENjIiwiY29udGVudElkIjoiY3VzdG9tLXJlc3BvbnNlLW11bHRpcGxlQ2hvaWNlIiwic2xpZGVJZCI6IlNMSURFU19BUEkxNzYwMjEyMjQ3XzAiLCJjb250ZW50SW5zdGFuY2VJZCI6IjE5N1VteDBVSnBGaTNucTQtOGEyWHdDQWh0cF8yTFZrR0dBYUQ4QzdpcENjLzZhMWIzMWU2LWUwOWQtNGU2MC1hNjFmLWMzYzU5OGM3NjQxOSJ9pearId=magic-pear-metadata-identifier" TargetMode="Externa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mh0dHBzOi8vIiwiYW5zd2VycyI6WyJGaXhlZCBSYXRpbyBTY2hlZHVsZSIsIkZpeGVkIEludGVydmFsIFNjaGVkdWxlIiwiVmFyaWFibGUgUmF0aW8gU2NoZWR1bGUiLCJWYXJpYWJsZSBJbnRlcnZhbCBTY2hlZHVsZSJdfQ==pearId=magic-pear-shape-identifier"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hyperlink" Target="http://dontchangethislink.peardeckmagic.zone?eyJ0eXBlIjoiZ29vZ2xlLXNsaWRlcy1hZGRvbi1yZXNwb25zZS1mb290ZXIiLCJsYXN0RWRpdGVkQnkiOiIxMTEwNTg0NjU4MjA5MjI1MTc5NTQiLCJwcmVzZW50YXRpb25JZCI6IjE5N1VteDBVSnBGaTNucTQtOGEyWHdDQWh0cF8yTFZrR0dBYUQ4QzdpcENjIiwiY29udGVudElkIjoiY3VzdG9tLXJlc3BvbnNlLW11bHRpcGxlQ2hvaWNlIiwic2xpZGVJZCI6IlNMSURFU19BUEkxNzYwMjEyMjQ3XzAiLCJjb250ZW50SW5zdGFuY2VJZCI6IjE5N1VteDBVSnBGaTNucTQtOGEyWHdDQWh0cF8yTFZrR0dBYUQ4QzdpcENjLzZhMWIzMWU2LWUwOWQtNGU2MC1hNjFmLWMzYzU5OGM3NjQxOSJ9pearId=magic-pear-metadata-identifier" TargetMode="Externa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mh0dHBzOi8vIiwiYW5zd2VycyI6WyJGaXhlZCBSYXRpbyBTY2hlZHVsZSIsIkZpeGVkIEludGVydmFsIFNjaGVkdWxlIiwiVmFyaWFibGUgUmF0aW8gU2NoZWR1bGUiLCJWYXJpYWJsZSBJbnRlcnZhbCBTY2hlZHVsZSJdfQ==pearId=magic-pear-shape-identifier"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hyperlink" Target="http://dontchangethislink.peardeckmagic.zone?eyJ0eXBlIjoiZ29vZ2xlLXNsaWRlcy1hZGRvbi1yZXNwb25zZS1mb290ZXIiLCJsYXN0RWRpdGVkQnkiOiIxMTEwNTg0NjU4MjA5MjI1MTc5NTQiLCJwcmVzZW50YXRpb25JZCI6IjE5N1VteDBVSnBGaTNucTQtOGEyWHdDQWh0cF8yTFZrR0dBYUQ4QzdpcENjIiwiY29udGVudElkIjoiY3VzdG9tLXJlc3BvbnNlLW11bHRpcGxlQ2hvaWNlIiwic2xpZGVJZCI6IlNMSURFU19BUEkxNzYwMjEyMjQ3XzAiLCJjb250ZW50SW5zdGFuY2VJZCI6IjE5N1VteDBVSnBGaTNucTQtOGEyWHdDQWh0cF8yTFZrR0dBYUQ4QzdpcENjLzZhMWIzMWU2LWUwOWQtNGU2MC1hNjFmLWMzYzU5OGM3NjQxOSJ9pearId=magic-pear-metadata-identifier" TargetMode="Externa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mh0dHBzOi8vIiwiYW5zd2VycyI6WyJGaXhlZCBSYXRpbyBTY2hlZHVsZSIsIkZpeGVkIEludGVydmFsIFNjaGVkdWxlIiwiVmFyaWFibGUgUmF0aW8gU2NoZWR1bGUiLCJWYXJpYWJsZSBJbnRlcnZhbCBTY2hlZHVsZSJdfQ==pearId=magic-pear-shape-identifier"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hyperlink" Target="http://dontchangethislink.peardeckmagic.zone?eyJ0eXBlIjoiZ29vZ2xlLXNsaWRlcy1hZGRvbi1yZXNwb25zZS1mb290ZXIiLCJsYXN0RWRpdGVkQnkiOiIxMTEwNTg0NjU4MjA5MjI1MTc5NTQiLCJwcmVzZW50YXRpb25JZCI6IjE5N1VteDBVSnBGaTNucTQtOGEyWHdDQWh0cF8yTFZrR0dBYUQ4QzdpcENjIiwiY29udGVudElkIjoiY3VzdG9tLXJlc3BvbnNlLW11bHRpcGxlQ2hvaWNlIiwic2xpZGVJZCI6IlNMSURFU19BUEkxNzYwMjEyMjQ3XzAiLCJjb250ZW50SW5zdGFuY2VJZCI6IjE5N1VteDBVSnBGaTNucTQtOGEyWHdDQWh0cF8yTFZrR0dBYUQ4QzdpcENjLzZhMWIzMWU2LWUwOWQtNGU2MC1hNjFmLWMzYzU5OGM3NjQxOSJ9pearId=magic-pear-metadata-identifier" TargetMode="Externa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40.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44.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mh0dHBzOi8vIiwiYW5zd2VycyI6WyI1IGV1cm9zIiwiNTAgZXVyb3MiXX0=pearId=magic-pear-shape-identifier" TargetMode="External"/><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hyperlink" Target="http://dontchangethislink.peardeckmagic.zone?eyJ0eXBlIjoiZ29vZ2xlLXNsaWRlcy1hZGRvbi1yZXNwb25zZS1mb290ZXIiLCJsYXN0RWRpdGVkQnkiOiIxMTEwNTg0NjU4MjA5MjI1MTc5NTQiLCJwcmVzZW50YXRpb25JZCI6IjE5N1VteDBVSnBGaTNucTQtOGEyWHdDQWh0cF8yTFZrR0dBYUQ4QzdpcENjIiwiY29udGVudElkIjoiY3VzdG9tLXJlc3BvbnNlLW11bHRpcGxlQ2hvaWNlIiwic2xpZGVJZCI6Imc1NDkwNzZiMTI4XzBfMzMwIiwiY29udGVudEluc3RhbmNlSWQiOiIxOTdVbXgwVUpwRmkzbnE0LThhMlh3Q0FodHBfMkxWa0dHQWFEOEM3aXBDYy9jYTA4MjFiMi1lM2U5LTQ2Y2MtODQyOC02NjFkYjAwZDE4ODgifQ==pearId=magic-pear-metadata-identifier" TargetMode="Externa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mh0dHBzOi8vIiwiYW5zd2VycyI6WyI1IGV1cm9zICh2YW5kYWFnKSIsIjUwIGV1cm9zIChtYWFydCAyMDIwKSJdfQ==pearId=magic-pear-shape-identifier" TargetMode="External"/><Relationship Id="rId2" Type="http://schemas.openxmlformats.org/officeDocument/2006/relationships/notesSlide" Target="../notesSlides/notesSlide38.xml"/><Relationship Id="rId1" Type="http://schemas.openxmlformats.org/officeDocument/2006/relationships/slideLayout" Target="../slideLayouts/slideLayout12.xml"/><Relationship Id="rId5" Type="http://schemas.openxmlformats.org/officeDocument/2006/relationships/hyperlink" Target="http://dontchangethislink.peardeckmagic.zone?eyJ0eXBlIjoiZ29vZ2xlLXNsaWRlcy1hZGRvbi1yZXNwb25zZS1mb290ZXIiLCJsYXN0RWRpdGVkQnkiOiIxMTEwNTg0NjU4MjA5MjI1MTc5NTQiLCJwcmVzZW50YXRpb25JZCI6IjE5N1VteDBVSnBGaTNucTQtOGEyWHdDQWh0cF8yTFZrR0dBYUQ4QzdpcENjIiwiY29udGVudElkIjoiY3VzdG9tLXJlc3BvbnNlLW11bHRpcGxlQ2hvaWNlIiwic2xpZGVJZCI6Imc1NDkwNzZiMTI4XzBfMzM5IiwiY29udGVudEluc3RhbmNlSWQiOiIxOTdVbXgwVUpwRmkzbnE0LThhMlh3Q0FodHBfMkxWa0dHQWFEOEM3aXBDYy9lY2I1Mzg5MS00NWY5LTQ1OTgtODNiZS1jZThlNDM2OWY1MWEifQ==pearId=magic-pear-metadata-identifier" TargetMode="Externa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12.xml"/><Relationship Id="rId5" Type="http://schemas.openxmlformats.org/officeDocument/2006/relationships/image" Target="../media/image49.png"/><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hyperlink" Target="http://www.youtube.com/watch?v=QX_oy9614HQ" TargetMode="External"/><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50.jpg"/></Relationships>
</file>

<file path=ppt/slides/_rels/slide4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1.xml"/><Relationship Id="rId1" Type="http://schemas.openxmlformats.org/officeDocument/2006/relationships/slideLayout" Target="../slideLayouts/slideLayout12.xml"/><Relationship Id="rId5" Type="http://schemas.openxmlformats.org/officeDocument/2006/relationships/image" Target="../media/image53.jpg"/><Relationship Id="rId4" Type="http://schemas.openxmlformats.org/officeDocument/2006/relationships/image" Target="../media/image52.jpg"/></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image" Target="../media/image55.png"/><Relationship Id="rId4" Type="http://schemas.openxmlformats.org/officeDocument/2006/relationships/image" Target="../media/image11.jp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hyperlink" Target="http://www.youtube.com/watch?v=meiU6TxysCg" TargetMode="External"/><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56.jpg"/></Relationships>
</file>

<file path=ppt/slides/_rels/slide46.xml.rels><?xml version="1.0" encoding="UTF-8" standalone="yes"?>
<Relationships xmlns="http://schemas.openxmlformats.org/package/2006/relationships"><Relationship Id="rId3"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mh0dHBzOi8vIiwiYW5zd2VycyI6WyJEZSBhYXAiLCJEZSBrbGVpbmUgc3RlZW4iLCJEZSBrb21rb21tZXIiLCJEZSBkcnVpdmVuIl19pearId=magic-pear-shape-identifier" TargetMode="External"/><Relationship Id="rId2" Type="http://schemas.openxmlformats.org/officeDocument/2006/relationships/notesSlide" Target="../notesSlides/notesSlide45.xml"/><Relationship Id="rId1" Type="http://schemas.openxmlformats.org/officeDocument/2006/relationships/slideLayout" Target="../slideLayouts/slideLayout12.xml"/><Relationship Id="rId5" Type="http://schemas.openxmlformats.org/officeDocument/2006/relationships/hyperlink" Target="http://dontchangethislink.peardeckmagic.zone/?eyJ0eXBlIjoiZ29vZ2xlLXNsaWRlcy1hZGRvbi1yZXNwb25zZS1mb290ZXIiLCJsYXN0RWRpdGVkQnkiOiIxMTEwNTg0NjU4MjA5MjI1MTc5NTQiLCJwcmVzZW50YXRpb25JZCI6IjFsODNoczNDNGFKYlg4V1VYa3RoWUZoanhFTGFKenFGWlEwUGZtaVB1M204IiwiY29udGVudElkIjoiY3VzdG9tLXJlc3BvbnNlLW11bHRpcGxlQ2hvaWNlIiwic2xpZGVJZCI6Imc1NDkwNzZiMTI4XzBfMTU0IiwiY29udGVudEluc3RhbmNlSWQiOiIxbDgzaHMzQzRhSmJYOFdVWGt0aFlGaGp4RUxhSnpxRlpRMFBmbWlQdTNtOC8xNGM5MDgwYy0yNzZiLTRmNGQtYWYyOC01MDU2MjJjMDIzNzQifQ==pearId=magic-pear-metadata-identifier" TargetMode="External"/><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3"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mh0dHBzOi8vIiwiYW5zd2VycyI6WyJnZWxkIiwidm9lZHNlbCIsInNla3MiLCJwaWpuIGluIGRlIHJ1ZyJdfQ==pearId=magic-pear-shape-identifier" TargetMode="External"/><Relationship Id="rId2" Type="http://schemas.openxmlformats.org/officeDocument/2006/relationships/notesSlide" Target="../notesSlides/notesSlide46.xml"/><Relationship Id="rId1" Type="http://schemas.openxmlformats.org/officeDocument/2006/relationships/slideLayout" Target="../slideLayouts/slideLayout12.xml"/><Relationship Id="rId5" Type="http://schemas.openxmlformats.org/officeDocument/2006/relationships/hyperlink" Target="http://dontchangethislink.peardeckmagic.zone/?eyJ0eXBlIjoiZ29vZ2xlLXNsaWRlcy1hZGRvbi1yZXNwb25zZS1mb290ZXIiLCJsYXN0RWRpdGVkQnkiOiIxMTEwNTg0NjU4MjA5MjI1MTc5NTQiLCJwcmVzZW50YXRpb25JZCI6IjE5N1VteDBVSnBGaTNucTQtOGEyWHdDQWh0cF8yTFZrR0dBYUQ4QzdpcENjIiwiY29udGVudElkIjoiY3VzdG9tLXJlc3BvbnNlLW11bHRpcGxlQ2hvaWNlIiwic2xpZGVJZCI6Imc1NDkwNzZiMTI4XzBfMTU0IiwiY29udGVudEluc3RhbmNlSWQiOiIxOTdVbXgwVUpwRmkzbnE0LThhMlh3Q0FodHBfMkxWa0dHQWFEOEM3aXBDYy82ZDQ0Y2U4OC1mZTZjLTQwNzYtYWEwYi0yNjcxZjQ5MDc2ZjMifQ==pearId=magic-pear-metadata-identifier" TargetMode="External"/><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3"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mh0dHBzOi8vIiwiYW5zd2VycyI6WyJEZSBhYXAiLCJEZSBrbGVpbmUgc3RlZW4iLCJEZSBrb21rb21tZXIiLCJEZSBkcnVpdmVuIl19pearId=magic-pear-shape-identifier" TargetMode="External"/><Relationship Id="rId2" Type="http://schemas.openxmlformats.org/officeDocument/2006/relationships/notesSlide" Target="../notesSlides/notesSlide47.xml"/><Relationship Id="rId1" Type="http://schemas.openxmlformats.org/officeDocument/2006/relationships/slideLayout" Target="../slideLayouts/slideLayout12.xml"/><Relationship Id="rId5" Type="http://schemas.openxmlformats.org/officeDocument/2006/relationships/hyperlink" Target="http://dontchangethislink.peardeckmagic.zone/?eyJ0eXBlIjoiZ29vZ2xlLXNsaWRlcy1hZGRvbi1yZXNwb25zZS1mb290ZXIiLCJsYXN0RWRpdGVkQnkiOiIxMTEwNTg0NjU4MjA5MjI1MTc5NTQiLCJwcmVzZW50YXRpb25JZCI6IjFsODNoczNDNGFKYlg4V1VYa3RoWUZoanhFTGFKenFGWlEwUGZtaVB1M204IiwiY29udGVudElkIjoiY3VzdG9tLXJlc3BvbnNlLW11bHRpcGxlQ2hvaWNlIiwic2xpZGVJZCI6Imc1NDkwNzZiMTI4XzBfMTU0IiwiY29udGVudEluc3RhbmNlSWQiOiIxbDgzaHMzQzRhSmJYOFdVWGt0aFlGaGp4RUxhSnpxRlpRMFBmbWlQdTNtOC8xNGM5MDgwYy0yNzZiLTRmNGQtYWYyOC01MDU2MjJjMDIzNzQifQ==pearId=magic-pear-metadata-identifier" TargetMode="External"/><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2.png"/><Relationship Id="rId3" Type="http://schemas.openxmlformats.org/officeDocument/2006/relationships/image" Target="../media/image21.png"/><Relationship Id="rId7" Type="http://schemas.openxmlformats.org/officeDocument/2006/relationships/image" Target="../media/image55.png"/><Relationship Id="rId12" Type="http://schemas.openxmlformats.org/officeDocument/2006/relationships/image" Target="../media/image61.png"/><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image" Target="../media/image57.png"/><Relationship Id="rId11" Type="http://schemas.openxmlformats.org/officeDocument/2006/relationships/image" Target="../media/image60.png"/><Relationship Id="rId5" Type="http://schemas.openxmlformats.org/officeDocument/2006/relationships/image" Target="../media/image19.png"/><Relationship Id="rId15" Type="http://schemas.openxmlformats.org/officeDocument/2006/relationships/image" Target="../media/image64.pn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59.jpg"/><Relationship Id="rId14" Type="http://schemas.openxmlformats.org/officeDocument/2006/relationships/image" Target="../media/image6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49.xml"/><Relationship Id="rId1" Type="http://schemas.openxmlformats.org/officeDocument/2006/relationships/slideLayout" Target="../slideLayouts/slideLayout12.xml"/><Relationship Id="rId6" Type="http://schemas.openxmlformats.org/officeDocument/2006/relationships/image" Target="../media/image68.png"/><Relationship Id="rId5" Type="http://schemas.openxmlformats.org/officeDocument/2006/relationships/image" Target="../media/image67.jpg"/><Relationship Id="rId4" Type="http://schemas.openxmlformats.org/officeDocument/2006/relationships/image" Target="../media/image66.png"/></Relationships>
</file>

<file path=ppt/slides/_rels/slide52.xml.rels><?xml version="1.0" encoding="UTF-8" standalone="yes"?>
<Relationships xmlns="http://schemas.openxmlformats.org/package/2006/relationships"><Relationship Id="rId3" Type="http://schemas.openxmlformats.org/officeDocument/2006/relationships/hyperlink" Target="http://www.youtube.com/watch?v=87Vuqvp2V7w" TargetMode="External"/><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70.jp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mh0dHBzOi8vIiwiYW5zd2VycyI6WyJHZWNvbmRpdGlvbmVlcmRlIHZlcmFuZGVyaW5nZW4gaW4gZ2VkcmFnIHZlcmR3aWpuZW4gd2FubmVlciBlZW4gUiB3ZXJkIG5pZXQgZ2V2b2xnZCBkb29yIGVlbiBTciIsImRlIHN0ZXJrdGUgdmFuIGRlIFItU3IgY29udGluZ2VudGllIGFmbmVlbXQgd2FubmVlciBlZW4gUiB3ZXJkIGdldm9sZ2QgZG9vciBlZW4gU3IiLCJkZSBzdGVya3RlIHZhbiBSLVNyIGFzc29jaWF0aWVzIGluIGhldCBnZWhldWdlbiBhZm5lZW10IHdhbm5lZXIgZWVuIFIgd2VyZCBnZXZvbGdkIGRvb3IgZWVuIFNyIiwiaGV0IGVmZmVjdCB2YW4gZWVuIFItU3IgdmVyYmFuZCBzcG9udGFhbiBrdW5uZW4gdWl0ZG92ZW4iXX0=pearId=magic-pear-shape-identifier" TargetMode="External"/><Relationship Id="rId2" Type="http://schemas.openxmlformats.org/officeDocument/2006/relationships/notesSlide" Target="../notesSlides/notesSlide54.xml"/><Relationship Id="rId1" Type="http://schemas.openxmlformats.org/officeDocument/2006/relationships/slideLayout" Target="../slideLayouts/slideLayout12.xml"/><Relationship Id="rId5" Type="http://schemas.openxmlformats.org/officeDocument/2006/relationships/hyperlink" Target="http://dontchangethislink.peardeckmagic.zone/?eyJ0eXBlIjoiZ29vZ2xlLXNsaWRlcy1hZGRvbi1yZXNwb25zZS1mb290ZXIiLCJsYXN0RWRpdGVkQnkiOiIxMTEwNTg0NjU4MjA5MjI1MTc5NTQiLCJwcmVzZW50YXRpb25JZCI6IjE5N1VteDBVSnBGaTNucTQtOGEyWHdDQWh0cF8yTFZrR0dBYUQ4QzdpcENjIiwiY29udGVudElkIjoiY3VzdG9tLXJlc3BvbnNlLW11bHRpcGxlQ2hvaWNlIiwic2xpZGVJZCI6Imc1NDkwNzZiMTI4XzBfMTYyIiwiY29udGVudEluc3RhbmNlSWQiOiIxOTdVbXgwVUpwRmkzbnE0LThhMlh3Q0FodHBfMkxWa0dHQWFEOEM3aXBDYy85YmQ0MGE1Yy0wMzVjLTQ2YzQtYTU5MS1mOTNiNmNhNzlhZWYifQ==pearId=magic-pear-metadata-identifier" TargetMode="External"/><Relationship Id="rId4" Type="http://schemas.openxmlformats.org/officeDocument/2006/relationships/image" Target="../media/image27.png"/></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5.jpg"/><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8.xml"/><Relationship Id="rId1" Type="http://schemas.openxmlformats.org/officeDocument/2006/relationships/slideLayout" Target="../slideLayouts/slideLayout12.xml"/><Relationship Id="rId5" Type="http://schemas.openxmlformats.org/officeDocument/2006/relationships/image" Target="../media/image75.jpg"/><Relationship Id="rId4" Type="http://schemas.openxmlformats.org/officeDocument/2006/relationships/image" Target="../media/image74.png"/></Relationships>
</file>

<file path=ppt/slides/_rels/slide61.xml.rels><?xml version="1.0" encoding="UTF-8" standalone="yes"?>
<Relationships xmlns="http://schemas.openxmlformats.org/package/2006/relationships"><Relationship Id="rId3" Type="http://schemas.openxmlformats.org/officeDocument/2006/relationships/hyperlink" Target="http://www.youtube.com/watch?v=jI9tSvkuVQQ" TargetMode="External"/><Relationship Id="rId2" Type="http://schemas.openxmlformats.org/officeDocument/2006/relationships/notesSlide" Target="../notesSlides/notesSlide59.xml"/><Relationship Id="rId1" Type="http://schemas.openxmlformats.org/officeDocument/2006/relationships/slideLayout" Target="../slideLayouts/slideLayout12.xml"/><Relationship Id="rId4" Type="http://schemas.openxmlformats.org/officeDocument/2006/relationships/image" Target="../media/image76.jpg"/></Relationships>
</file>

<file path=ppt/slides/_rels/slide62.xml.rels><?xml version="1.0" encoding="UTF-8" standalone="yes"?>
<Relationships xmlns="http://schemas.openxmlformats.org/package/2006/relationships"><Relationship Id="rId8" Type="http://schemas.openxmlformats.org/officeDocument/2006/relationships/image" Target="../media/image82.jpg"/><Relationship Id="rId3" Type="http://schemas.openxmlformats.org/officeDocument/2006/relationships/image" Target="../media/image77.jpg"/><Relationship Id="rId7" Type="http://schemas.openxmlformats.org/officeDocument/2006/relationships/image" Target="../media/image81.jpg"/><Relationship Id="rId2" Type="http://schemas.openxmlformats.org/officeDocument/2006/relationships/notesSlide" Target="../notesSlides/notesSlide60.xml"/><Relationship Id="rId1" Type="http://schemas.openxmlformats.org/officeDocument/2006/relationships/slideLayout" Target="../slideLayouts/slideLayout12.xml"/><Relationship Id="rId6" Type="http://schemas.openxmlformats.org/officeDocument/2006/relationships/image" Target="../media/image80.png"/><Relationship Id="rId5" Type="http://schemas.openxmlformats.org/officeDocument/2006/relationships/image" Target="../media/image79.jpg"/><Relationship Id="rId4" Type="http://schemas.openxmlformats.org/officeDocument/2006/relationships/image" Target="../media/image78.png"/><Relationship Id="rId9" Type="http://schemas.openxmlformats.org/officeDocument/2006/relationships/image" Target="../media/image83.jpg"/></Relationships>
</file>

<file path=ppt/slides/_rels/slide63.xml.rels><?xml version="1.0" encoding="UTF-8" standalone="yes"?>
<Relationships xmlns="http://schemas.openxmlformats.org/package/2006/relationships"><Relationship Id="rId8" Type="http://schemas.openxmlformats.org/officeDocument/2006/relationships/image" Target="../media/image89.jp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notesSlide" Target="../notesSlides/notesSlide61.xml"/><Relationship Id="rId1" Type="http://schemas.openxmlformats.org/officeDocument/2006/relationships/slideLayout" Target="../slideLayouts/slideLayout12.xml"/><Relationship Id="rId6" Type="http://schemas.openxmlformats.org/officeDocument/2006/relationships/image" Target="../media/image87.jpg"/><Relationship Id="rId5" Type="http://schemas.openxmlformats.org/officeDocument/2006/relationships/image" Target="../media/image86.jpg"/><Relationship Id="rId4" Type="http://schemas.openxmlformats.org/officeDocument/2006/relationships/image" Target="../media/image85.jpg"/></Relationships>
</file>

<file path=ppt/slides/_rels/slide64.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notesSlide" Target="../notesSlides/notesSlide62.xml"/><Relationship Id="rId1" Type="http://schemas.openxmlformats.org/officeDocument/2006/relationships/slideLayout" Target="../slideLayouts/slideLayout12.xml"/><Relationship Id="rId5" Type="http://schemas.openxmlformats.org/officeDocument/2006/relationships/image" Target="../media/image92.jpg"/><Relationship Id="rId4" Type="http://schemas.openxmlformats.org/officeDocument/2006/relationships/image" Target="../media/image91.png"/></Relationships>
</file>

<file path=ppt/slides/_rels/slide65.xml.rels><?xml version="1.0" encoding="UTF-8" standalone="yes"?>
<Relationships xmlns="http://schemas.openxmlformats.org/package/2006/relationships"><Relationship Id="rId3"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mh0dHBzOi8vIiwiYW5zd2VycyI6WyJEZSBhYXAiLCJEZSBrbGVpbmUgc3RlZW4iLCJEZSBrb21rb21tZXIiLCJEZSBkcnVpdmVuIl19pearId=magic-pear-shape-identifier" TargetMode="External"/><Relationship Id="rId2" Type="http://schemas.openxmlformats.org/officeDocument/2006/relationships/notesSlide" Target="../notesSlides/notesSlide63.xml"/><Relationship Id="rId1" Type="http://schemas.openxmlformats.org/officeDocument/2006/relationships/slideLayout" Target="../slideLayouts/slideLayout12.xml"/><Relationship Id="rId5" Type="http://schemas.openxmlformats.org/officeDocument/2006/relationships/hyperlink" Target="http://dontchangethislink.peardeckmagic.zone/?eyJ0eXBlIjoiZ29vZ2xlLXNsaWRlcy1hZGRvbi1yZXNwb25zZS1mb290ZXIiLCJsYXN0RWRpdGVkQnkiOiIxMTEwNTg0NjU4MjA5MjI1MTc5NTQiLCJwcmVzZW50YXRpb25JZCI6IjFsODNoczNDNGFKYlg4V1VYa3RoWUZoanhFTGFKenFGWlEwUGZtaVB1M204IiwiY29udGVudElkIjoiY3VzdG9tLXJlc3BvbnNlLW11bHRpcGxlQ2hvaWNlIiwic2xpZGVJZCI6Imc1NDkwNzZiMTI4XzBfMTU0IiwiY29udGVudEluc3RhbmNlSWQiOiIxbDgzaHMzQzRhSmJYOFdVWGt0aFlGaGp4RUxhSnpxRlpRMFBmbWlQdTNtOC8xNGM5MDgwYy0yNzZiLTRmNGQtYWYyOC01MDU2MjJjMDIzNzQifQ==pearId=magic-pear-metadata-identifier" TargetMode="External"/><Relationship Id="rId4" Type="http://schemas.openxmlformats.org/officeDocument/2006/relationships/image" Target="../media/image27.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5"/>
          <p:cNvSpPr/>
          <p:nvPr/>
        </p:nvSpPr>
        <p:spPr>
          <a:xfrm>
            <a:off x="611187" y="1869281"/>
            <a:ext cx="7772400" cy="85725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Times New Roman"/>
              <a:buNone/>
            </a:pPr>
            <a:r>
              <a:rPr lang="en" sz="4400" b="0" i="0" u="none" strike="noStrike" cap="none">
                <a:solidFill>
                  <a:srgbClr val="000000"/>
                </a:solidFill>
                <a:latin typeface="Arial"/>
                <a:ea typeface="Arial"/>
                <a:cs typeface="Arial"/>
                <a:sym typeface="Arial"/>
              </a:rPr>
              <a:t>Lesson 8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4"/>
          <p:cNvSpPr/>
          <p:nvPr/>
        </p:nvSpPr>
        <p:spPr>
          <a:xfrm>
            <a:off x="611187" y="1869281"/>
            <a:ext cx="7772400" cy="85725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Times New Roman"/>
              <a:buNone/>
            </a:pPr>
            <a:r>
              <a:rPr lang="en" sz="4400" b="0" i="0" u="none" strike="noStrike" cap="none">
                <a:solidFill>
                  <a:srgbClr val="000000"/>
                </a:solidFill>
                <a:latin typeface="Arial"/>
                <a:ea typeface="Arial"/>
                <a:cs typeface="Arial"/>
                <a:sym typeface="Arial"/>
              </a:rPr>
              <a:t>Lesson 8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35;p82"/>
          <p:cNvSpPr/>
          <p:nvPr/>
        </p:nvSpPr>
        <p:spPr>
          <a:xfrm>
            <a:off x="685800" y="250031"/>
            <a:ext cx="7772400" cy="4321969"/>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341312" marR="0" lvl="0" indent="-339723" algn="l" rtl="0">
              <a:lnSpc>
                <a:spcPct val="100000"/>
              </a:lnSpc>
              <a:spcBef>
                <a:spcPts val="0"/>
              </a:spcBef>
              <a:spcAft>
                <a:spcPts val="0"/>
              </a:spcAft>
              <a:buClr>
                <a:srgbClr val="000000"/>
              </a:buClr>
              <a:buSzPts val="2800"/>
              <a:buFont typeface="Times New Roman"/>
              <a:buNone/>
            </a:pPr>
            <a:r>
              <a:rPr lang="en" sz="1800" b="1" i="0" u="none" strike="noStrike" cap="none" dirty="0">
                <a:solidFill>
                  <a:srgbClr val="000000"/>
                </a:solidFill>
                <a:latin typeface="Arial"/>
                <a:ea typeface="Arial"/>
                <a:cs typeface="Arial"/>
                <a:sym typeface="Arial"/>
              </a:rPr>
              <a:t>Overview III.1.2. Core aspects of OC procedure:</a:t>
            </a:r>
            <a:endParaRPr sz="1800" b="1" i="0" u="none" strike="noStrike" cap="none" dirty="0">
              <a:solidFill>
                <a:srgbClr val="000000"/>
              </a:solidFill>
              <a:latin typeface="Arial"/>
              <a:ea typeface="Arial"/>
              <a:cs typeface="Arial"/>
              <a:sym typeface="Arial"/>
            </a:endParaRPr>
          </a:p>
          <a:p>
            <a:pPr marL="341312" marR="0" lvl="0" indent="-339723" algn="l" rtl="0">
              <a:lnSpc>
                <a:spcPct val="100000"/>
              </a:lnSpc>
              <a:spcBef>
                <a:spcPts val="700"/>
              </a:spcBef>
              <a:spcAft>
                <a:spcPts val="0"/>
              </a:spcAft>
              <a:buClr>
                <a:srgbClr val="000000"/>
              </a:buClr>
              <a:buSzPts val="2800"/>
              <a:buFont typeface="Times New Roman"/>
              <a:buNone/>
            </a:pPr>
            <a:r>
              <a:rPr lang="en" sz="1800" b="0" i="0" u="none" strike="noStrike" cap="none" dirty="0">
                <a:solidFill>
                  <a:srgbClr val="666666"/>
                </a:solidFill>
                <a:latin typeface="Arial"/>
                <a:ea typeface="Arial"/>
                <a:cs typeface="Arial"/>
                <a:sym typeface="Arial"/>
              </a:rPr>
              <a:t>III.1.2.1. Nature of the </a:t>
            </a:r>
            <a:r>
              <a:rPr lang="en" sz="1800" b="0" i="0" u="none" strike="noStrike" cap="none" dirty="0" smtClean="0">
                <a:solidFill>
                  <a:srgbClr val="666666"/>
                </a:solidFill>
                <a:latin typeface="Arial"/>
                <a:ea typeface="Arial"/>
                <a:cs typeface="Arial"/>
                <a:sym typeface="Arial"/>
              </a:rPr>
              <a:t>relation:</a:t>
            </a:r>
            <a:endParaRPr sz="1800" b="0" i="0" u="none" strike="noStrike" cap="none" dirty="0">
              <a:solidFill>
                <a:srgbClr val="666666"/>
              </a:solidFill>
              <a:latin typeface="Arial"/>
              <a:ea typeface="Arial"/>
              <a:cs typeface="Arial"/>
              <a:sym typeface="Arial"/>
            </a:endParaRPr>
          </a:p>
          <a:p>
            <a:pPr marL="341312" marR="0" lvl="0" indent="-339723" algn="l" rtl="0">
              <a:lnSpc>
                <a:spcPct val="100000"/>
              </a:lnSpc>
              <a:spcBef>
                <a:spcPts val="700"/>
              </a:spcBef>
              <a:spcAft>
                <a:spcPts val="0"/>
              </a:spcAft>
              <a:buClr>
                <a:srgbClr val="000000"/>
              </a:buClr>
              <a:buSzPts val="2800"/>
              <a:buFont typeface="Times New Roman"/>
              <a:buNone/>
            </a:pPr>
            <a:r>
              <a:rPr lang="en" sz="1800" b="0" i="0" u="none" strike="noStrike" cap="none" dirty="0">
                <a:solidFill>
                  <a:srgbClr val="FF0000"/>
                </a:solidFill>
                <a:latin typeface="Arial"/>
                <a:ea typeface="Arial"/>
                <a:cs typeface="Arial"/>
                <a:sym typeface="Arial"/>
              </a:rPr>
              <a:t>	(a) contingency more important than contiguity</a:t>
            </a:r>
            <a:endParaRPr sz="1800" b="0" i="0" u="none" strike="noStrike" cap="none" dirty="0">
              <a:solidFill>
                <a:srgbClr val="FF0000"/>
              </a:solidFill>
              <a:latin typeface="Arial"/>
              <a:ea typeface="Arial"/>
              <a:cs typeface="Arial"/>
              <a:sym typeface="Arial"/>
            </a:endParaRPr>
          </a:p>
          <a:p>
            <a:pPr marL="341312" marR="0" lvl="0" indent="-339723" algn="l" rtl="0">
              <a:lnSpc>
                <a:spcPct val="100000"/>
              </a:lnSpc>
              <a:spcBef>
                <a:spcPts val="700"/>
              </a:spcBef>
              <a:spcAft>
                <a:spcPts val="0"/>
              </a:spcAft>
              <a:buClr>
                <a:srgbClr val="000000"/>
              </a:buClr>
              <a:buSzPts val="2800"/>
              <a:buFont typeface="Times New Roman"/>
              <a:buNone/>
            </a:pPr>
            <a:r>
              <a:rPr lang="en" sz="1800" b="0" i="0" u="none" strike="noStrike" cap="none" dirty="0">
                <a:solidFill>
                  <a:srgbClr val="666666"/>
                </a:solidFill>
                <a:latin typeface="Arial"/>
                <a:ea typeface="Arial"/>
                <a:cs typeface="Arial"/>
                <a:sym typeface="Arial"/>
              </a:rPr>
              <a:t>	(b) conditional </a:t>
            </a:r>
            <a:r>
              <a:rPr lang="en" sz="1800" b="0" i="0" u="none" strike="noStrike" cap="none" dirty="0" smtClean="0">
                <a:solidFill>
                  <a:srgbClr val="666666"/>
                </a:solidFill>
                <a:latin typeface="Arial"/>
                <a:ea typeface="Arial"/>
                <a:cs typeface="Arial"/>
                <a:sym typeface="Arial"/>
              </a:rPr>
              <a:t>contingency</a:t>
            </a:r>
            <a:endParaRPr sz="1800" b="0" i="0" u="none" strike="noStrike" cap="none" dirty="0">
              <a:solidFill>
                <a:srgbClr val="666666"/>
              </a:solidFill>
              <a:latin typeface="Arial"/>
              <a:ea typeface="Arial"/>
              <a:cs typeface="Arial"/>
              <a:sym typeface="Arial"/>
            </a:endParaRPr>
          </a:p>
          <a:p>
            <a:pPr marL="341312" marR="0" lvl="0" indent="-339723" algn="l" rtl="0">
              <a:lnSpc>
                <a:spcPct val="100000"/>
              </a:lnSpc>
              <a:spcBef>
                <a:spcPts val="700"/>
              </a:spcBef>
              <a:spcAft>
                <a:spcPts val="0"/>
              </a:spcAft>
              <a:buClr>
                <a:srgbClr val="000000"/>
              </a:buClr>
              <a:buSzPts val="2800"/>
              <a:buFont typeface="Times New Roman"/>
              <a:buNone/>
            </a:pPr>
            <a:r>
              <a:rPr lang="en" sz="1800" b="0" i="0" u="none" strike="noStrike" cap="none" dirty="0">
                <a:solidFill>
                  <a:srgbClr val="666666"/>
                </a:solidFill>
                <a:latin typeface="Arial"/>
                <a:ea typeface="Arial"/>
                <a:cs typeface="Arial"/>
                <a:sym typeface="Arial"/>
              </a:rPr>
              <a:t>	(c) schedules of </a:t>
            </a:r>
            <a:r>
              <a:rPr lang="en" sz="1800" b="0" i="0" u="none" strike="noStrike" cap="none" dirty="0" smtClean="0">
                <a:solidFill>
                  <a:srgbClr val="666666"/>
                </a:solidFill>
                <a:latin typeface="Arial"/>
                <a:ea typeface="Arial"/>
                <a:cs typeface="Arial"/>
                <a:sym typeface="Arial"/>
              </a:rPr>
              <a:t>reinforcement</a:t>
            </a:r>
            <a:endParaRPr sz="1800" b="0" i="0" u="none" strike="noStrike" cap="none" dirty="0">
              <a:solidFill>
                <a:srgbClr val="666666"/>
              </a:solidFill>
              <a:latin typeface="Arial"/>
              <a:ea typeface="Arial"/>
              <a:cs typeface="Arial"/>
              <a:sym typeface="Arial"/>
            </a:endParaRPr>
          </a:p>
          <a:p>
            <a:pPr marL="341312" marR="0" lvl="0" indent="-339723" algn="l" rtl="0">
              <a:lnSpc>
                <a:spcPct val="100000"/>
              </a:lnSpc>
              <a:spcBef>
                <a:spcPts val="700"/>
              </a:spcBef>
              <a:spcAft>
                <a:spcPts val="0"/>
              </a:spcAft>
              <a:buClr>
                <a:srgbClr val="000000"/>
              </a:buClr>
              <a:buSzPts val="2800"/>
              <a:buFont typeface="Times New Roman"/>
              <a:buNone/>
            </a:pPr>
            <a:r>
              <a:rPr lang="en" sz="1800" b="0" i="0" u="none" strike="noStrike" cap="none" dirty="0">
                <a:solidFill>
                  <a:srgbClr val="666666"/>
                </a:solidFill>
                <a:latin typeface="Arial"/>
                <a:ea typeface="Arial"/>
                <a:cs typeface="Arial"/>
                <a:sym typeface="Arial"/>
              </a:rPr>
              <a:t>	(d) indirect </a:t>
            </a:r>
            <a:r>
              <a:rPr lang="en" sz="1800" b="0" i="0" u="none" strike="noStrike" cap="none" dirty="0" smtClean="0">
                <a:solidFill>
                  <a:srgbClr val="666666"/>
                </a:solidFill>
                <a:latin typeface="Arial"/>
                <a:ea typeface="Arial"/>
                <a:cs typeface="Arial"/>
                <a:sym typeface="Arial"/>
              </a:rPr>
              <a:t>relations</a:t>
            </a:r>
            <a:endParaRPr sz="1800" b="0" i="0" u="none" strike="noStrike" cap="none" dirty="0">
              <a:solidFill>
                <a:srgbClr val="666666"/>
              </a:solidFill>
              <a:latin typeface="Arial"/>
              <a:ea typeface="Arial"/>
              <a:cs typeface="Arial"/>
              <a:sym typeface="Arial"/>
            </a:endParaRPr>
          </a:p>
          <a:p>
            <a:pPr marL="341312" marR="0" lvl="0" indent="-339723" algn="l" rtl="0">
              <a:lnSpc>
                <a:spcPct val="100000"/>
              </a:lnSpc>
              <a:spcBef>
                <a:spcPts val="700"/>
              </a:spcBef>
              <a:spcAft>
                <a:spcPts val="0"/>
              </a:spcAft>
              <a:buClr>
                <a:srgbClr val="000000"/>
              </a:buClr>
              <a:buSzPts val="2800"/>
              <a:buFont typeface="Times New Roman"/>
              <a:buNone/>
            </a:pPr>
            <a:r>
              <a:rPr lang="en" sz="1800" b="0" i="0" u="none" strike="noStrike" cap="none" dirty="0">
                <a:solidFill>
                  <a:srgbClr val="666666"/>
                </a:solidFill>
                <a:latin typeface="Arial"/>
                <a:ea typeface="Arial"/>
                <a:cs typeface="Arial"/>
                <a:sym typeface="Arial"/>
              </a:rPr>
              <a:t>III.1.2.2. Changes in the nature of the </a:t>
            </a:r>
            <a:r>
              <a:rPr lang="en" sz="1800" b="0" i="0" u="none" strike="noStrike" cap="none" dirty="0" smtClean="0">
                <a:solidFill>
                  <a:srgbClr val="666666"/>
                </a:solidFill>
                <a:latin typeface="Arial"/>
                <a:ea typeface="Arial"/>
                <a:cs typeface="Arial"/>
                <a:sym typeface="Arial"/>
              </a:rPr>
              <a:t>relation</a:t>
            </a:r>
            <a:endParaRPr sz="1800" b="0" i="0" u="none" strike="noStrike" cap="none" dirty="0">
              <a:solidFill>
                <a:srgbClr val="666666"/>
              </a:solidFill>
              <a:latin typeface="Arial"/>
              <a:ea typeface="Arial"/>
              <a:cs typeface="Arial"/>
              <a:sym typeface="Arial"/>
            </a:endParaRPr>
          </a:p>
          <a:p>
            <a:pPr marL="341312" lvl="0" indent="-339723">
              <a:spcBef>
                <a:spcPts val="700"/>
              </a:spcBef>
              <a:buSzPts val="2800"/>
            </a:pPr>
            <a:r>
              <a:rPr lang="en" sz="1800" b="0" i="0" u="none" strike="noStrike" cap="none" dirty="0">
                <a:solidFill>
                  <a:schemeClr val="tx1">
                    <a:lumMod val="50000"/>
                    <a:lumOff val="50000"/>
                  </a:schemeClr>
                </a:solidFill>
                <a:latin typeface="Arial"/>
                <a:ea typeface="Arial"/>
                <a:cs typeface="Arial"/>
                <a:sym typeface="Arial"/>
              </a:rPr>
              <a:t>	(a) no </a:t>
            </a:r>
            <a:r>
              <a:rPr lang="en" sz="1800" b="0" i="0" u="none" strike="noStrike" cap="none" dirty="0" smtClean="0">
                <a:solidFill>
                  <a:schemeClr val="tx1">
                    <a:lumMod val="50000"/>
                    <a:lumOff val="50000"/>
                  </a:schemeClr>
                </a:solidFill>
                <a:latin typeface="Arial"/>
                <a:ea typeface="Arial"/>
                <a:cs typeface="Arial"/>
                <a:sym typeface="Arial"/>
              </a:rPr>
              <a:t>relation followed </a:t>
            </a:r>
            <a:r>
              <a:rPr lang="en" sz="1800" b="0" i="0" u="none" strike="noStrike" cap="none" dirty="0">
                <a:solidFill>
                  <a:schemeClr val="tx1">
                    <a:lumMod val="50000"/>
                    <a:lumOff val="50000"/>
                  </a:schemeClr>
                </a:solidFill>
                <a:latin typeface="Arial"/>
                <a:ea typeface="Arial"/>
                <a:cs typeface="Arial"/>
                <a:sym typeface="Arial"/>
              </a:rPr>
              <a:t>by </a:t>
            </a:r>
            <a:r>
              <a:rPr lang="en" sz="1800" dirty="0">
                <a:solidFill>
                  <a:schemeClr val="tx1">
                    <a:lumMod val="50000"/>
                    <a:lumOff val="50000"/>
                  </a:schemeClr>
                </a:solidFill>
              </a:rPr>
              <a:t>relation </a:t>
            </a:r>
            <a:endParaRPr sz="1800" b="0" i="0" u="none" strike="noStrike" cap="none" dirty="0">
              <a:solidFill>
                <a:schemeClr val="tx1">
                  <a:lumMod val="50000"/>
                  <a:lumOff val="50000"/>
                </a:schemeClr>
              </a:solidFill>
              <a:sym typeface="Arial"/>
            </a:endParaRPr>
          </a:p>
          <a:p>
            <a:pPr marL="341312" lvl="0" indent="-339723">
              <a:spcBef>
                <a:spcPts val="700"/>
              </a:spcBef>
              <a:buSzPts val="2800"/>
            </a:pPr>
            <a:r>
              <a:rPr lang="en" sz="1800" b="0" i="0" u="none" strike="noStrike" cap="none" dirty="0">
                <a:solidFill>
                  <a:srgbClr val="666666"/>
                </a:solidFill>
                <a:latin typeface="Arial"/>
                <a:ea typeface="Arial"/>
                <a:cs typeface="Arial"/>
                <a:sym typeface="Arial"/>
              </a:rPr>
              <a:t>	(b) </a:t>
            </a:r>
            <a:r>
              <a:rPr lang="en" sz="1800" dirty="0">
                <a:solidFill>
                  <a:srgbClr val="666666"/>
                </a:solidFill>
              </a:rPr>
              <a:t>relation followed </a:t>
            </a:r>
            <a:r>
              <a:rPr lang="en" sz="1800" b="0" i="0" u="none" strike="noStrike" cap="none" dirty="0">
                <a:solidFill>
                  <a:srgbClr val="666666"/>
                </a:solidFill>
                <a:latin typeface="Arial"/>
                <a:ea typeface="Arial"/>
                <a:cs typeface="Arial"/>
                <a:sym typeface="Arial"/>
              </a:rPr>
              <a:t>by no </a:t>
            </a:r>
            <a:r>
              <a:rPr lang="en" sz="1800" dirty="0">
                <a:solidFill>
                  <a:srgbClr val="666666"/>
                </a:solidFill>
              </a:rPr>
              <a:t>relation </a:t>
            </a:r>
            <a:endParaRPr sz="1800" b="0" i="0" u="none" strike="noStrike" cap="none" dirty="0">
              <a:solidFill>
                <a:srgbClr val="666666"/>
              </a:solidFill>
              <a:latin typeface="Arial"/>
              <a:ea typeface="Arial"/>
              <a:cs typeface="Arial"/>
              <a:sym typeface="Arial"/>
            </a:endParaRPr>
          </a:p>
          <a:p>
            <a:pPr marL="341312" marR="0" lvl="0" indent="-339723" algn="l" rtl="0">
              <a:lnSpc>
                <a:spcPct val="100000"/>
              </a:lnSpc>
              <a:spcBef>
                <a:spcPts val="700"/>
              </a:spcBef>
              <a:spcAft>
                <a:spcPts val="0"/>
              </a:spcAft>
              <a:buClr>
                <a:srgbClr val="FF0000"/>
              </a:buClr>
              <a:buSzPts val="2800"/>
              <a:buFont typeface="Times New Roman"/>
              <a:buNone/>
            </a:pPr>
            <a:r>
              <a:rPr lang="en" sz="1800" i="0" u="none" strike="noStrike" cap="none" dirty="0">
                <a:solidFill>
                  <a:schemeClr val="bg1">
                    <a:lumMod val="50000"/>
                  </a:schemeClr>
                </a:solidFill>
                <a:latin typeface="Arial"/>
                <a:ea typeface="Arial"/>
                <a:cs typeface="Arial"/>
                <a:sym typeface="Arial"/>
              </a:rPr>
              <a:t>	(c) context dependent</a:t>
            </a:r>
            <a:endParaRPr sz="1800" i="0" u="none" strike="noStrike" cap="none" dirty="0">
              <a:solidFill>
                <a:schemeClr val="bg1">
                  <a:lumMod val="50000"/>
                </a:schemeClr>
              </a:solidFill>
              <a:latin typeface="Arial"/>
              <a:ea typeface="Arial"/>
              <a:cs typeface="Arial"/>
              <a:sym typeface="Arial"/>
            </a:endParaRPr>
          </a:p>
          <a:p>
            <a:pPr marL="341312" marR="0" lvl="0" indent="-339723" algn="l" rtl="0">
              <a:lnSpc>
                <a:spcPct val="100000"/>
              </a:lnSpc>
              <a:spcBef>
                <a:spcPts val="700"/>
              </a:spcBef>
              <a:spcAft>
                <a:spcPts val="0"/>
              </a:spcAft>
              <a:buClr>
                <a:srgbClr val="FF0000"/>
              </a:buClr>
              <a:buSzPts val="2800"/>
              <a:buFont typeface="Times New Roman"/>
              <a:buNone/>
            </a:pPr>
            <a:endParaRPr sz="1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F0000"/>
              </a:solidFill>
              <a:latin typeface="Arial"/>
              <a:ea typeface="Arial"/>
              <a:cs typeface="Arial"/>
              <a:sym typeface="Arial"/>
            </a:endParaRPr>
          </a:p>
        </p:txBody>
      </p:sp>
    </p:spTree>
    <p:extLst>
      <p:ext uri="{BB962C8B-B14F-4D97-AF65-F5344CB8AC3E}">
        <p14:creationId xmlns:p14="http://schemas.microsoft.com/office/powerpoint/2010/main" val="3381409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5"/>
          <p:cNvSpPr/>
          <p:nvPr/>
        </p:nvSpPr>
        <p:spPr>
          <a:xfrm>
            <a:off x="685800" y="285750"/>
            <a:ext cx="8062912" cy="1907381"/>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608012" marR="0" lvl="0" indent="-608012" algn="l" rtl="0">
              <a:lnSpc>
                <a:spcPct val="80000"/>
              </a:lnSpc>
              <a:spcBef>
                <a:spcPts val="0"/>
              </a:spcBef>
              <a:spcAft>
                <a:spcPts val="0"/>
              </a:spcAft>
              <a:buClr>
                <a:srgbClr val="000000"/>
              </a:buClr>
              <a:buSzPts val="2800"/>
              <a:buFont typeface="Times New Roman"/>
              <a:buNone/>
            </a:pPr>
            <a:r>
              <a:rPr lang="en" sz="1800" b="0" i="0" u="sng" strike="noStrike" cap="none" dirty="0">
                <a:solidFill>
                  <a:srgbClr val="000000"/>
                </a:solidFill>
                <a:latin typeface="Arial"/>
                <a:ea typeface="Arial"/>
                <a:cs typeface="Arial"/>
                <a:sym typeface="Arial"/>
              </a:rPr>
              <a:t>II.1.2. Key aspects of the </a:t>
            </a:r>
            <a:r>
              <a:rPr lang="en" sz="1800" b="0" i="0" u="sng" strike="noStrike" cap="none" dirty="0" smtClean="0">
                <a:solidFill>
                  <a:srgbClr val="000000"/>
                </a:solidFill>
                <a:latin typeface="Arial"/>
                <a:ea typeface="Arial"/>
                <a:cs typeface="Arial"/>
                <a:sym typeface="Arial"/>
              </a:rPr>
              <a:t>Operant Conditioning (OC) procedure</a:t>
            </a:r>
            <a:endParaRPr sz="1800" b="0" i="0" u="none" strike="noStrike" cap="none" dirty="0">
              <a:solidFill>
                <a:srgbClr val="000000"/>
              </a:solidFill>
              <a:latin typeface="Arial"/>
              <a:ea typeface="Arial"/>
              <a:cs typeface="Arial"/>
              <a:sym typeface="Arial"/>
            </a:endParaRPr>
          </a:p>
          <a:p>
            <a:pPr marL="608012" marR="0" lvl="0" indent="-608012" algn="l" rtl="0">
              <a:lnSpc>
                <a:spcPct val="80000"/>
              </a:lnSpc>
              <a:spcBef>
                <a:spcPts val="700"/>
              </a:spcBef>
              <a:spcAft>
                <a:spcPts val="0"/>
              </a:spcAft>
              <a:buClr>
                <a:srgbClr val="000000"/>
              </a:buClr>
              <a:buSzPts val="2800"/>
              <a:buFont typeface="Times New Roman"/>
              <a:buNone/>
            </a:pPr>
            <a:r>
              <a:rPr lang="en" sz="1800" b="0" i="0" u="none" strike="noStrike" cap="none" dirty="0">
                <a:solidFill>
                  <a:srgbClr val="000000"/>
                </a:solidFill>
                <a:latin typeface="Arial"/>
                <a:ea typeface="Arial"/>
                <a:cs typeface="Arial"/>
                <a:sym typeface="Arial"/>
              </a:rPr>
              <a:t>OC procedure = Specific Sd: </a:t>
            </a:r>
            <a:r>
              <a:rPr lang="en" sz="1800" b="0" i="0" u="none" strike="noStrike" cap="none" dirty="0" smtClean="0">
                <a:solidFill>
                  <a:srgbClr val="000000"/>
                </a:solidFill>
                <a:latin typeface="Arial"/>
                <a:ea typeface="Arial"/>
                <a:cs typeface="Arial"/>
                <a:sym typeface="Arial"/>
              </a:rPr>
              <a:t>Present R-Sr relation in </a:t>
            </a:r>
            <a:r>
              <a:rPr lang="en" sz="1800" b="0" i="0" u="none" strike="noStrike" cap="none" dirty="0">
                <a:solidFill>
                  <a:srgbClr val="000000"/>
                </a:solidFill>
                <a:latin typeface="Arial"/>
                <a:ea typeface="Arial"/>
                <a:cs typeface="Arial"/>
                <a:sym typeface="Arial"/>
              </a:rPr>
              <a:t>certain way</a:t>
            </a:r>
            <a:endParaRPr sz="1800" b="0" i="0" u="none" strike="noStrike" cap="none" dirty="0">
              <a:solidFill>
                <a:srgbClr val="000000"/>
              </a:solidFill>
              <a:latin typeface="Arial"/>
              <a:ea typeface="Arial"/>
              <a:cs typeface="Arial"/>
              <a:sym typeface="Arial"/>
            </a:endParaRPr>
          </a:p>
          <a:p>
            <a:pPr marL="608012" marR="0" lvl="0" indent="-608012" algn="l" rtl="0">
              <a:lnSpc>
                <a:spcPct val="80000"/>
              </a:lnSpc>
              <a:spcBef>
                <a:spcPts val="700"/>
              </a:spcBef>
              <a:spcAft>
                <a:spcPts val="0"/>
              </a:spcAft>
              <a:buClr>
                <a:srgbClr val="000000"/>
              </a:buClr>
              <a:buSzPts val="2800"/>
              <a:buFont typeface="Times New Roman"/>
              <a:buNone/>
            </a:pPr>
            <a:r>
              <a:rPr lang="en" sz="1800" b="0" i="0" u="none" strike="noStrike" cap="none" dirty="0">
                <a:solidFill>
                  <a:srgbClr val="000000"/>
                </a:solidFill>
                <a:latin typeface="Arial"/>
                <a:ea typeface="Arial"/>
                <a:cs typeface="Arial"/>
                <a:sym typeface="Arial"/>
              </a:rPr>
              <a:t>=&gt; What do </a:t>
            </a:r>
            <a:r>
              <a:rPr lang="en" sz="1800" b="0" i="0" u="none" strike="noStrike" cap="none" dirty="0" smtClean="0">
                <a:solidFill>
                  <a:srgbClr val="000000"/>
                </a:solidFill>
                <a:latin typeface="Arial"/>
                <a:ea typeface="Arial"/>
                <a:cs typeface="Arial"/>
                <a:sym typeface="Arial"/>
              </a:rPr>
              <a:t>we mean </a:t>
            </a:r>
            <a:r>
              <a:rPr lang="en" sz="1800" b="0" i="0" u="none" strike="noStrike" cap="none" dirty="0">
                <a:solidFill>
                  <a:srgbClr val="000000"/>
                </a:solidFill>
                <a:latin typeface="Arial"/>
                <a:ea typeface="Arial"/>
                <a:cs typeface="Arial"/>
                <a:sym typeface="Arial"/>
              </a:rPr>
              <a:t>by </a:t>
            </a:r>
            <a:r>
              <a:rPr lang="en" sz="1800" b="0" i="0" u="none" strike="noStrike" cap="none" dirty="0" smtClean="0">
                <a:solidFill>
                  <a:srgbClr val="000000"/>
                </a:solidFill>
                <a:latin typeface="Arial"/>
                <a:ea typeface="Arial"/>
                <a:cs typeface="Arial"/>
                <a:sym typeface="Arial"/>
              </a:rPr>
              <a:t>‘relation</a:t>
            </a:r>
            <a:r>
              <a:rPr lang="en" sz="1800" dirty="0" smtClean="0"/>
              <a:t>’</a:t>
            </a:r>
            <a:r>
              <a:rPr lang="en" sz="1800" b="0" i="0" u="none" strike="noStrike" cap="none" dirty="0" smtClean="0">
                <a:solidFill>
                  <a:srgbClr val="000000"/>
                </a:solidFill>
                <a:latin typeface="Arial"/>
                <a:ea typeface="Arial"/>
                <a:cs typeface="Arial"/>
                <a:sym typeface="Arial"/>
              </a:rPr>
              <a:t>? </a:t>
            </a:r>
            <a:r>
              <a:rPr lang="en" sz="1800" b="0" i="0" u="none" strike="noStrike" cap="none" dirty="0">
                <a:solidFill>
                  <a:srgbClr val="000000"/>
                </a:solidFill>
                <a:latin typeface="Arial"/>
                <a:ea typeface="Arial"/>
                <a:cs typeface="Arial"/>
                <a:sym typeface="Arial"/>
              </a:rPr>
              <a:t>= core </a:t>
            </a:r>
            <a:r>
              <a:rPr lang="en" sz="1800" b="0" i="0" u="none" strike="noStrike" cap="none" dirty="0" smtClean="0">
                <a:solidFill>
                  <a:srgbClr val="000000"/>
                </a:solidFill>
                <a:latin typeface="Arial"/>
                <a:ea typeface="Arial"/>
                <a:cs typeface="Arial"/>
                <a:sym typeface="Arial"/>
              </a:rPr>
              <a:t>property</a:t>
            </a:r>
            <a:endParaRPr sz="1800" b="0" i="0" u="none" strike="noStrike" cap="none" dirty="0">
              <a:solidFill>
                <a:srgbClr val="000000"/>
              </a:solidFill>
              <a:latin typeface="Arial"/>
              <a:ea typeface="Arial"/>
              <a:cs typeface="Arial"/>
              <a:sym typeface="Arial"/>
            </a:endParaRPr>
          </a:p>
          <a:p>
            <a:pPr marL="608012" marR="0" lvl="0" indent="-608012" algn="l" rtl="0">
              <a:lnSpc>
                <a:spcPct val="80000"/>
              </a:lnSpc>
              <a:spcBef>
                <a:spcPts val="700"/>
              </a:spcBef>
              <a:spcAft>
                <a:spcPts val="0"/>
              </a:spcAft>
              <a:buClr>
                <a:srgbClr val="000000"/>
              </a:buClr>
              <a:buSzPts val="2800"/>
              <a:buFont typeface="Times New Roman"/>
              <a:buNone/>
            </a:pPr>
            <a:r>
              <a:rPr lang="en" sz="1800" b="0" i="0" u="none" strike="noStrike" cap="none" dirty="0">
                <a:solidFill>
                  <a:srgbClr val="000000"/>
                </a:solidFill>
                <a:latin typeface="Arial"/>
                <a:ea typeface="Arial"/>
                <a:cs typeface="Arial"/>
                <a:sym typeface="Arial"/>
              </a:rPr>
              <a:t>=&gt; How to </a:t>
            </a:r>
            <a:r>
              <a:rPr lang="en" sz="1800" b="0" i="0" u="none" strike="noStrike" cap="none" dirty="0" smtClean="0">
                <a:solidFill>
                  <a:srgbClr val="000000"/>
                </a:solidFill>
                <a:latin typeface="Arial"/>
                <a:ea typeface="Arial"/>
                <a:cs typeface="Arial"/>
                <a:sym typeface="Arial"/>
              </a:rPr>
              <a:t>present and </a:t>
            </a:r>
            <a:r>
              <a:rPr lang="en" sz="1800" b="0" i="0" u="none" strike="noStrike" cap="none" dirty="0">
                <a:solidFill>
                  <a:srgbClr val="000000"/>
                </a:solidFill>
                <a:latin typeface="Arial"/>
                <a:ea typeface="Arial"/>
                <a:cs typeface="Arial"/>
                <a:sym typeface="Arial"/>
              </a:rPr>
              <a:t>measure? = </a:t>
            </a:r>
            <a:r>
              <a:rPr lang="en" sz="1800" b="0" i="0" u="none" strike="noStrike" cap="none" dirty="0" smtClean="0">
                <a:solidFill>
                  <a:srgbClr val="000000"/>
                </a:solidFill>
                <a:latin typeface="Arial"/>
                <a:ea typeface="Arial"/>
                <a:cs typeface="Arial"/>
                <a:sym typeface="Arial"/>
              </a:rPr>
              <a:t>boundary condition</a:t>
            </a:r>
            <a:endParaRPr sz="1800" b="0" i="0" u="none" strike="noStrike" cap="none" dirty="0">
              <a:solidFill>
                <a:srgbClr val="000000"/>
              </a:solidFill>
              <a:latin typeface="Arial"/>
              <a:ea typeface="Arial"/>
              <a:cs typeface="Arial"/>
              <a:sym typeface="Arial"/>
            </a:endParaRPr>
          </a:p>
        </p:txBody>
      </p:sp>
      <p:sp>
        <p:nvSpPr>
          <p:cNvPr id="320" name="Google Shape;320;p35"/>
          <p:cNvSpPr/>
          <p:nvPr/>
        </p:nvSpPr>
        <p:spPr>
          <a:xfrm>
            <a:off x="685800" y="2442047"/>
            <a:ext cx="8062902" cy="2143098"/>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608012" marR="0" lvl="0" indent="-608012" algn="l" rtl="0">
              <a:lnSpc>
                <a:spcPct val="80000"/>
              </a:lnSpc>
              <a:spcBef>
                <a:spcPts val="0"/>
              </a:spcBef>
              <a:spcAft>
                <a:spcPts val="0"/>
              </a:spcAft>
              <a:buClr>
                <a:srgbClr val="000000"/>
              </a:buClr>
              <a:buSzPts val="2800"/>
              <a:buFont typeface="Times New Roman"/>
              <a:buNone/>
            </a:pPr>
            <a:r>
              <a:rPr lang="en" sz="1800" b="0" i="1" u="none" strike="noStrike" cap="none" dirty="0">
                <a:solidFill>
                  <a:srgbClr val="000000"/>
                </a:solidFill>
                <a:latin typeface="Arial"/>
                <a:ea typeface="Arial"/>
                <a:cs typeface="Arial"/>
                <a:sym typeface="Arial"/>
              </a:rPr>
              <a:t>II.1.2.1. The nature of the </a:t>
            </a:r>
            <a:r>
              <a:rPr lang="en" sz="1800" b="0" i="1" u="none" strike="noStrike" cap="none" dirty="0" smtClean="0">
                <a:solidFill>
                  <a:srgbClr val="000000"/>
                </a:solidFill>
                <a:latin typeface="Arial"/>
                <a:ea typeface="Arial"/>
                <a:cs typeface="Arial"/>
                <a:sym typeface="Arial"/>
              </a:rPr>
              <a:t>relation.</a:t>
            </a:r>
            <a:endParaRPr sz="1800" b="0" i="0" u="none" strike="noStrike" cap="none" dirty="0">
              <a:solidFill>
                <a:srgbClr val="000000"/>
              </a:solidFill>
              <a:latin typeface="Arial"/>
              <a:ea typeface="Arial"/>
              <a:cs typeface="Arial"/>
              <a:sym typeface="Arial"/>
            </a:endParaRPr>
          </a:p>
          <a:p>
            <a:pPr marL="608012" marR="0" lvl="0" indent="-608012" algn="l" rtl="0">
              <a:lnSpc>
                <a:spcPct val="80000"/>
              </a:lnSpc>
              <a:spcBef>
                <a:spcPts val="700"/>
              </a:spcBef>
              <a:spcAft>
                <a:spcPts val="0"/>
              </a:spcAft>
              <a:buClr>
                <a:srgbClr val="000000"/>
              </a:buClr>
              <a:buSzPts val="2800"/>
              <a:buFont typeface="Times New Roman"/>
              <a:buNone/>
            </a:pPr>
            <a:r>
              <a:rPr lang="en" sz="1800" b="0" i="0" u="none" strike="noStrike" cap="none" dirty="0">
                <a:solidFill>
                  <a:srgbClr val="000000"/>
                </a:solidFill>
                <a:latin typeface="Arial"/>
                <a:ea typeface="Arial"/>
                <a:cs typeface="Arial"/>
                <a:sym typeface="Arial"/>
              </a:rPr>
              <a:t>(a) </a:t>
            </a:r>
            <a:r>
              <a:rPr lang="en" sz="1800" b="1" i="0" u="none" strike="noStrike" cap="none" dirty="0">
                <a:solidFill>
                  <a:srgbClr val="FF0000"/>
                </a:solidFill>
                <a:latin typeface="Arial"/>
                <a:ea typeface="Arial"/>
                <a:cs typeface="Arial"/>
                <a:sym typeface="Arial"/>
              </a:rPr>
              <a:t>Contingency is more important than contiguity</a:t>
            </a:r>
            <a:endParaRPr sz="1800" b="1" i="0" u="none" strike="noStrike" cap="none" dirty="0">
              <a:solidFill>
                <a:srgbClr val="FF0000"/>
              </a:solidFill>
              <a:latin typeface="Arial"/>
              <a:ea typeface="Arial"/>
              <a:cs typeface="Arial"/>
              <a:sym typeface="Arial"/>
            </a:endParaRPr>
          </a:p>
          <a:p>
            <a:pPr marL="608012" marR="0" lvl="0" indent="-608012" algn="l" rtl="0">
              <a:lnSpc>
                <a:spcPct val="80000"/>
              </a:lnSpc>
              <a:spcBef>
                <a:spcPts val="700"/>
              </a:spcBef>
              <a:spcAft>
                <a:spcPts val="0"/>
              </a:spcAft>
              <a:buClr>
                <a:srgbClr val="000000"/>
              </a:buClr>
              <a:buSzPts val="2800"/>
              <a:buFont typeface="Times New Roman"/>
              <a:buNone/>
            </a:pPr>
            <a:r>
              <a:rPr lang="en" sz="1800" b="0" i="0" u="none" strike="noStrike" cap="none" dirty="0">
                <a:solidFill>
                  <a:srgbClr val="000000"/>
                </a:solidFill>
                <a:latin typeface="Arial"/>
                <a:ea typeface="Arial"/>
                <a:cs typeface="Arial"/>
                <a:sym typeface="Arial"/>
              </a:rPr>
              <a:t>       - </a:t>
            </a:r>
            <a:r>
              <a:rPr lang="en" sz="1800" b="0" i="0" u="sng" strike="noStrike" cap="none" dirty="0">
                <a:solidFill>
                  <a:srgbClr val="000000"/>
                </a:solidFill>
                <a:latin typeface="Arial"/>
                <a:ea typeface="Arial"/>
                <a:cs typeface="Arial"/>
                <a:sym typeface="Arial"/>
              </a:rPr>
              <a:t>degree of </a:t>
            </a:r>
            <a:r>
              <a:rPr lang="en" sz="1800" b="0" i="0" u="none" strike="noStrike" cap="none" dirty="0">
                <a:solidFill>
                  <a:srgbClr val="000000"/>
                </a:solidFill>
                <a:latin typeface="Arial"/>
                <a:ea typeface="Arial"/>
                <a:cs typeface="Arial"/>
                <a:sym typeface="Arial"/>
              </a:rPr>
              <a:t>contingency R-Sr: p(Sr/R) - p(Sr/~R)</a:t>
            </a:r>
            <a:endParaRPr sz="1800" b="0" i="0" u="none" strike="noStrike" cap="none" dirty="0">
              <a:solidFill>
                <a:srgbClr val="000000"/>
              </a:solidFill>
              <a:latin typeface="Arial"/>
              <a:ea typeface="Arial"/>
              <a:cs typeface="Arial"/>
              <a:sym typeface="Arial"/>
            </a:endParaRPr>
          </a:p>
          <a:p>
            <a:pPr marL="608012" marR="0" lvl="0" indent="-608012" algn="l" rtl="0">
              <a:lnSpc>
                <a:spcPct val="80000"/>
              </a:lnSpc>
              <a:spcBef>
                <a:spcPts val="700"/>
              </a:spcBef>
              <a:spcAft>
                <a:spcPts val="0"/>
              </a:spcAft>
              <a:buClr>
                <a:srgbClr val="000000"/>
              </a:buClr>
              <a:buSzPts val="2800"/>
              <a:buFont typeface="Times New Roman"/>
              <a:buNone/>
            </a:pPr>
            <a:r>
              <a:rPr lang="en" sz="1800" b="0" i="0" u="none" strike="noStrike" cap="none" dirty="0">
                <a:solidFill>
                  <a:srgbClr val="000000"/>
                </a:solidFill>
                <a:latin typeface="Arial"/>
                <a:ea typeface="Arial"/>
                <a:cs typeface="Arial"/>
                <a:sym typeface="Arial"/>
              </a:rPr>
              <a:t>	    e.g. Hammond (1980):</a:t>
            </a:r>
            <a:endParaRPr sz="1800" b="0" i="0" u="none" strike="noStrike" cap="none" dirty="0">
              <a:solidFill>
                <a:srgbClr val="000000"/>
              </a:solidFill>
              <a:latin typeface="Arial"/>
              <a:ea typeface="Arial"/>
              <a:cs typeface="Arial"/>
              <a:sym typeface="Arial"/>
            </a:endParaRPr>
          </a:p>
          <a:p>
            <a:pPr marL="608012" marR="0" lvl="0" indent="-608012" algn="l" rtl="0">
              <a:lnSpc>
                <a:spcPct val="80000"/>
              </a:lnSpc>
              <a:spcBef>
                <a:spcPts val="700"/>
              </a:spcBef>
              <a:spcAft>
                <a:spcPts val="0"/>
              </a:spcAft>
              <a:buClr>
                <a:srgbClr val="000000"/>
              </a:buClr>
              <a:buSzPts val="2800"/>
              <a:buFont typeface="Times New Roman"/>
              <a:buNone/>
            </a:pPr>
            <a:r>
              <a:rPr lang="en" sz="1800" b="0" i="0" u="none" strike="noStrike" cap="none" dirty="0">
                <a:solidFill>
                  <a:srgbClr val="000000"/>
                </a:solidFill>
                <a:latin typeface="Arial"/>
                <a:ea typeface="Arial"/>
                <a:cs typeface="Arial"/>
                <a:sym typeface="Arial"/>
              </a:rPr>
              <a:t>		* no effect if p(Sr/R) - p(Sr/~R) = 0</a:t>
            </a:r>
            <a:endParaRPr sz="1800" b="0" i="0" u="none" strike="noStrike" cap="none" dirty="0">
              <a:solidFill>
                <a:srgbClr val="000000"/>
              </a:solidFill>
              <a:latin typeface="Arial"/>
              <a:ea typeface="Arial"/>
              <a:cs typeface="Arial"/>
              <a:sym typeface="Arial"/>
            </a:endParaRPr>
          </a:p>
          <a:p>
            <a:pPr marL="608012" marR="0" lvl="0" indent="-608012" algn="l" rtl="0">
              <a:lnSpc>
                <a:spcPct val="80000"/>
              </a:lnSpc>
              <a:spcBef>
                <a:spcPts val="700"/>
              </a:spcBef>
              <a:spcAft>
                <a:spcPts val="0"/>
              </a:spcAft>
              <a:buClr>
                <a:srgbClr val="000000"/>
              </a:buClr>
              <a:buSzPts val="2800"/>
              <a:buFont typeface="Times New Roman"/>
              <a:buNone/>
            </a:pPr>
            <a:r>
              <a:rPr lang="en" sz="1800" b="0" i="0" u="none" strike="noStrike" cap="none" dirty="0">
                <a:solidFill>
                  <a:srgbClr val="000000"/>
                </a:solidFill>
                <a:latin typeface="Arial"/>
                <a:ea typeface="Arial"/>
                <a:cs typeface="Arial"/>
                <a:sym typeface="Arial"/>
              </a:rPr>
              <a:t>		effect if p(Sr/R) - p(Sr/~R) = 0.05</a:t>
            </a:r>
            <a:endParaRPr sz="18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36"/>
          <p:cNvPicPr preferRelativeResize="0"/>
          <p:nvPr/>
        </p:nvPicPr>
        <p:blipFill rotWithShape="1">
          <a:blip r:embed="rId3">
            <a:alphaModFix/>
          </a:blip>
          <a:srcRect t="10212" b="22048"/>
          <a:stretch/>
        </p:blipFill>
        <p:spPr>
          <a:xfrm>
            <a:off x="882650" y="956072"/>
            <a:ext cx="6769100" cy="2316956"/>
          </a:xfrm>
          <a:prstGeom prst="rect">
            <a:avLst/>
          </a:prstGeom>
          <a:noFill/>
          <a:ln>
            <a:noFill/>
          </a:ln>
        </p:spPr>
      </p:pic>
      <p:sp>
        <p:nvSpPr>
          <p:cNvPr id="328" name="Google Shape;328;p36"/>
          <p:cNvSpPr/>
          <p:nvPr/>
        </p:nvSpPr>
        <p:spPr>
          <a:xfrm>
            <a:off x="1381125" y="3327797"/>
            <a:ext cx="1584325" cy="298846"/>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en" sz="2000" b="1" i="0" u="none" strike="noStrike" cap="none">
                <a:solidFill>
                  <a:srgbClr val="FF0000"/>
                </a:solidFill>
                <a:latin typeface="Times New Roman"/>
                <a:ea typeface="Times New Roman"/>
                <a:cs typeface="Times New Roman"/>
                <a:sym typeface="Times New Roman"/>
              </a:rPr>
              <a:t>Contingency</a:t>
            </a:r>
            <a:endParaRPr sz="1400" b="0" i="0" u="none" strike="noStrike" cap="none">
              <a:solidFill>
                <a:srgbClr val="000000"/>
              </a:solidFill>
              <a:latin typeface="Arial"/>
              <a:ea typeface="Arial"/>
              <a:cs typeface="Arial"/>
              <a:sym typeface="Arial"/>
            </a:endParaRPr>
          </a:p>
        </p:txBody>
      </p:sp>
      <p:sp>
        <p:nvSpPr>
          <p:cNvPr id="329" name="Google Shape;329;p36"/>
          <p:cNvSpPr/>
          <p:nvPr/>
        </p:nvSpPr>
        <p:spPr>
          <a:xfrm>
            <a:off x="5602287" y="3325415"/>
            <a:ext cx="2447925" cy="298846"/>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en" sz="2000" b="1" i="0" u="none" strike="noStrike" cap="none">
                <a:solidFill>
                  <a:srgbClr val="FF0000"/>
                </a:solidFill>
                <a:latin typeface="Times New Roman"/>
                <a:ea typeface="Times New Roman"/>
                <a:cs typeface="Times New Roman"/>
                <a:sym typeface="Times New Roman"/>
              </a:rPr>
              <a:t>No Contingency</a:t>
            </a:r>
            <a:endParaRPr sz="1400" b="0" i="0" u="none" strike="noStrike" cap="none">
              <a:solidFill>
                <a:srgbClr val="000000"/>
              </a:solidFill>
              <a:latin typeface="Arial"/>
              <a:ea typeface="Arial"/>
              <a:cs typeface="Arial"/>
              <a:sym typeface="Arial"/>
            </a:endParaRPr>
          </a:p>
        </p:txBody>
      </p:sp>
      <p:pic>
        <p:nvPicPr>
          <p:cNvPr id="330" name="Google Shape;330;p36"/>
          <p:cNvPicPr preferRelativeResize="0"/>
          <p:nvPr/>
        </p:nvPicPr>
        <p:blipFill rotWithShape="1">
          <a:blip r:embed="rId4">
            <a:alphaModFix/>
          </a:blip>
          <a:srcRect/>
          <a:stretch/>
        </p:blipFill>
        <p:spPr>
          <a:xfrm>
            <a:off x="869950" y="3812381"/>
            <a:ext cx="766763" cy="1027509"/>
          </a:xfrm>
          <a:prstGeom prst="rect">
            <a:avLst/>
          </a:prstGeom>
          <a:noFill/>
          <a:ln>
            <a:noFill/>
          </a:ln>
        </p:spPr>
      </p:pic>
      <p:sp>
        <p:nvSpPr>
          <p:cNvPr id="331" name="Google Shape;331;p36"/>
          <p:cNvSpPr/>
          <p:nvPr/>
        </p:nvSpPr>
        <p:spPr>
          <a:xfrm>
            <a:off x="1979612" y="4258865"/>
            <a:ext cx="504825" cy="134540"/>
          </a:xfrm>
          <a:custGeom>
            <a:avLst/>
            <a:gdLst/>
            <a:ahLst/>
            <a:cxnLst/>
            <a:rect l="l" t="t" r="r" b="b"/>
            <a:pathLst>
              <a:path w="21600" h="21600" extrusionOk="0">
                <a:moveTo>
                  <a:pt x="0" y="5400"/>
                </a:moveTo>
                <a:lnTo>
                  <a:pt x="17762" y="5400"/>
                </a:lnTo>
                <a:lnTo>
                  <a:pt x="17762" y="0"/>
                </a:lnTo>
                <a:lnTo>
                  <a:pt x="21600" y="10800"/>
                </a:lnTo>
                <a:lnTo>
                  <a:pt x="17762" y="21600"/>
                </a:lnTo>
                <a:lnTo>
                  <a:pt x="17762" y="16200"/>
                </a:lnTo>
                <a:lnTo>
                  <a:pt x="0" y="16200"/>
                </a:lnTo>
                <a:lnTo>
                  <a:pt x="0" y="5400"/>
                </a:lnTo>
                <a:close/>
              </a:path>
            </a:pathLst>
          </a:custGeom>
          <a:solidFill>
            <a:srgbClr val="FF0000"/>
          </a:solidFill>
          <a:ln w="25550" cap="flat" cmpd="sng">
            <a:solidFill>
              <a:srgbClr val="FF0000"/>
            </a:solidFill>
            <a:prstDash val="solid"/>
            <a:miter lim="524288"/>
            <a:headEnd type="none" w="sm" len="sm"/>
            <a:tailEnd type="none" w="sm" len="sm"/>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32" name="Google Shape;332;p36"/>
          <p:cNvPicPr preferRelativeResize="0"/>
          <p:nvPr/>
        </p:nvPicPr>
        <p:blipFill rotWithShape="1">
          <a:blip r:embed="rId5">
            <a:alphaModFix/>
          </a:blip>
          <a:srcRect/>
          <a:stretch/>
        </p:blipFill>
        <p:spPr>
          <a:xfrm>
            <a:off x="2638425" y="4133850"/>
            <a:ext cx="789384" cy="520303"/>
          </a:xfrm>
          <a:prstGeom prst="rect">
            <a:avLst/>
          </a:prstGeom>
          <a:noFill/>
          <a:ln>
            <a:noFill/>
          </a:ln>
        </p:spPr>
      </p:pic>
      <p:pic>
        <p:nvPicPr>
          <p:cNvPr id="333" name="Google Shape;333;p36"/>
          <p:cNvPicPr preferRelativeResize="0"/>
          <p:nvPr/>
        </p:nvPicPr>
        <p:blipFill rotWithShape="1">
          <a:blip r:embed="rId5">
            <a:alphaModFix/>
          </a:blip>
          <a:srcRect/>
          <a:stretch/>
        </p:blipFill>
        <p:spPr>
          <a:xfrm>
            <a:off x="6300787" y="3755231"/>
            <a:ext cx="789384" cy="520303"/>
          </a:xfrm>
          <a:prstGeom prst="rect">
            <a:avLst/>
          </a:prstGeom>
          <a:noFill/>
          <a:ln>
            <a:noFill/>
          </a:ln>
        </p:spPr>
      </p:pic>
      <p:sp>
        <p:nvSpPr>
          <p:cNvPr id="334" name="Google Shape;334;p36"/>
          <p:cNvSpPr/>
          <p:nvPr/>
        </p:nvSpPr>
        <p:spPr>
          <a:xfrm>
            <a:off x="684212" y="3706415"/>
            <a:ext cx="3167062" cy="1350169"/>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w="25550" cap="flat" cmpd="sng">
            <a:solidFill>
              <a:srgbClr val="000000"/>
            </a:solidFill>
            <a:prstDash val="solid"/>
            <a:miter lim="524288"/>
            <a:headEnd type="none" w="sm" len="sm"/>
            <a:tailEnd type="none" w="sm" len="sm"/>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5" name="Google Shape;335;p36"/>
          <p:cNvSpPr/>
          <p:nvPr/>
        </p:nvSpPr>
        <p:spPr>
          <a:xfrm>
            <a:off x="4067175" y="3327797"/>
            <a:ext cx="1535112" cy="300038"/>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FFFFF"/>
          </a:solidFill>
          <a:ln w="25550" cap="flat" cmpd="sng">
            <a:solidFill>
              <a:srgbClr val="FFFFFF"/>
            </a:solidFill>
            <a:prstDash val="solid"/>
            <a:miter lim="524288"/>
            <a:headEnd type="none" w="sm" len="sm"/>
            <a:tailEnd type="none" w="sm" len="sm"/>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6" name="Google Shape;336;p36"/>
          <p:cNvSpPr/>
          <p:nvPr/>
        </p:nvSpPr>
        <p:spPr>
          <a:xfrm>
            <a:off x="2411412" y="1491853"/>
            <a:ext cx="1439862" cy="917972"/>
          </a:xfrm>
          <a:custGeom>
            <a:avLst/>
            <a:gdLst/>
            <a:ahLst/>
            <a:cxnLst/>
            <a:rect l="l" t="t" r="r" b="b"/>
            <a:pathLst>
              <a:path w="21600" h="21600" extrusionOk="0">
                <a:moveTo>
                  <a:pt x="10800" y="0"/>
                </a:moveTo>
                <a:lnTo>
                  <a:pt x="10800" y="-1"/>
                </a:lnTo>
                <a:cubicBezTo>
                  <a:pt x="4835" y="-1"/>
                  <a:pt x="-1" y="4835"/>
                  <a:pt x="-1" y="10799"/>
                </a:cubicBezTo>
                <a:cubicBezTo>
                  <a:pt x="0" y="16764"/>
                  <a:pt x="4835" y="21600"/>
                  <a:pt x="10800" y="21600"/>
                </a:cubicBezTo>
                <a:cubicBezTo>
                  <a:pt x="16764" y="21600"/>
                  <a:pt x="21600" y="16764"/>
                  <a:pt x="21600" y="10800"/>
                </a:cubicBezTo>
                <a:cubicBezTo>
                  <a:pt x="21600" y="4835"/>
                  <a:pt x="16764" y="0"/>
                  <a:pt x="10800" y="0"/>
                </a:cubicBezTo>
                <a:close/>
              </a:path>
            </a:pathLst>
          </a:custGeom>
          <a:noFill/>
          <a:ln w="25550" cap="flat" cmpd="sng">
            <a:solidFill>
              <a:srgbClr val="FF0000"/>
            </a:solidFill>
            <a:prstDash val="solid"/>
            <a:miter lim="524288"/>
            <a:headEnd type="none" w="sm" len="sm"/>
            <a:tailEnd type="none" w="sm" len="sm"/>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7" name="Google Shape;337;p36"/>
          <p:cNvSpPr/>
          <p:nvPr/>
        </p:nvSpPr>
        <p:spPr>
          <a:xfrm>
            <a:off x="5913437" y="2260996"/>
            <a:ext cx="1439862" cy="917972"/>
          </a:xfrm>
          <a:custGeom>
            <a:avLst/>
            <a:gdLst/>
            <a:ahLst/>
            <a:cxnLst/>
            <a:rect l="l" t="t" r="r" b="b"/>
            <a:pathLst>
              <a:path w="21600" h="21600" extrusionOk="0">
                <a:moveTo>
                  <a:pt x="10800" y="0"/>
                </a:moveTo>
                <a:lnTo>
                  <a:pt x="10800" y="-1"/>
                </a:lnTo>
                <a:cubicBezTo>
                  <a:pt x="4835" y="-1"/>
                  <a:pt x="-1" y="4835"/>
                  <a:pt x="-1" y="10799"/>
                </a:cubicBezTo>
                <a:cubicBezTo>
                  <a:pt x="0" y="16764"/>
                  <a:pt x="4835" y="21600"/>
                  <a:pt x="10800" y="21600"/>
                </a:cubicBezTo>
                <a:cubicBezTo>
                  <a:pt x="16764" y="21600"/>
                  <a:pt x="21600" y="16764"/>
                  <a:pt x="21600" y="10800"/>
                </a:cubicBezTo>
                <a:cubicBezTo>
                  <a:pt x="21600" y="4835"/>
                  <a:pt x="16764" y="0"/>
                  <a:pt x="10800" y="0"/>
                </a:cubicBezTo>
                <a:close/>
              </a:path>
            </a:pathLst>
          </a:custGeom>
          <a:noFill/>
          <a:ln w="25550" cap="flat" cmpd="sng">
            <a:solidFill>
              <a:srgbClr val="FF0000"/>
            </a:solidFill>
            <a:prstDash val="solid"/>
            <a:miter lim="524288"/>
            <a:headEnd type="none" w="sm" len="sm"/>
            <a:tailEnd type="none" w="sm" len="sm"/>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38" name="Google Shape;338;p36"/>
          <p:cNvPicPr preferRelativeResize="0"/>
          <p:nvPr/>
        </p:nvPicPr>
        <p:blipFill rotWithShape="1">
          <a:blip r:embed="rId6">
            <a:alphaModFix/>
          </a:blip>
          <a:srcRect/>
          <a:stretch/>
        </p:blipFill>
        <p:spPr>
          <a:xfrm>
            <a:off x="762901" y="3851671"/>
            <a:ext cx="1062723" cy="1009650"/>
          </a:xfrm>
          <a:prstGeom prst="rect">
            <a:avLst/>
          </a:prstGeom>
          <a:noFill/>
          <a:ln>
            <a:noFill/>
          </a:ln>
        </p:spPr>
      </p:pic>
      <p:pic>
        <p:nvPicPr>
          <p:cNvPr id="339" name="Google Shape;339;p36"/>
          <p:cNvPicPr preferRelativeResize="0"/>
          <p:nvPr/>
        </p:nvPicPr>
        <p:blipFill rotWithShape="1">
          <a:blip r:embed="rId7">
            <a:alphaModFix/>
          </a:blip>
          <a:srcRect/>
          <a:stretch/>
        </p:blipFill>
        <p:spPr>
          <a:xfrm>
            <a:off x="2638425" y="3895128"/>
            <a:ext cx="996554" cy="996554"/>
          </a:xfrm>
          <a:prstGeom prst="rect">
            <a:avLst/>
          </a:prstGeom>
          <a:noFill/>
          <a:ln>
            <a:noFill/>
          </a:ln>
        </p:spPr>
      </p:pic>
      <p:pic>
        <p:nvPicPr>
          <p:cNvPr id="340" name="Google Shape;340;p36"/>
          <p:cNvPicPr preferRelativeResize="0"/>
          <p:nvPr/>
        </p:nvPicPr>
        <p:blipFill rotWithShape="1">
          <a:blip r:embed="rId7">
            <a:alphaModFix/>
          </a:blip>
          <a:srcRect/>
          <a:stretch/>
        </p:blipFill>
        <p:spPr>
          <a:xfrm>
            <a:off x="6300587" y="3706415"/>
            <a:ext cx="996554" cy="99655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7"/>
          <p:cNvSpPr txBox="1"/>
          <p:nvPr/>
        </p:nvSpPr>
        <p:spPr>
          <a:xfrm>
            <a:off x="4235294" y="2279689"/>
            <a:ext cx="1463100" cy="416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b="0" i="0" u="none" strike="noStrike" cap="none" dirty="0" smtClean="0">
                <a:solidFill>
                  <a:srgbClr val="000000"/>
                </a:solidFill>
                <a:latin typeface="Arial"/>
                <a:ea typeface="Arial"/>
                <a:cs typeface="Arial"/>
                <a:sym typeface="Arial"/>
              </a:rPr>
              <a:t>Reinforcement</a:t>
            </a:r>
            <a:endParaRPr b="0" i="0" u="none" strike="noStrike" cap="none" dirty="0">
              <a:solidFill>
                <a:srgbClr val="000000"/>
              </a:solidFill>
              <a:latin typeface="Arial"/>
              <a:ea typeface="Arial"/>
              <a:cs typeface="Arial"/>
              <a:sym typeface="Arial"/>
            </a:endParaRPr>
          </a:p>
        </p:txBody>
      </p:sp>
      <p:sp>
        <p:nvSpPr>
          <p:cNvPr id="348" name="Google Shape;348;p37"/>
          <p:cNvSpPr/>
          <p:nvPr/>
        </p:nvSpPr>
        <p:spPr>
          <a:xfrm>
            <a:off x="134051" y="753475"/>
            <a:ext cx="3633374" cy="558846"/>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0" marR="0" lvl="0" indent="0" algn="l" rtl="0">
              <a:lnSpc>
                <a:spcPct val="90000"/>
              </a:lnSpc>
              <a:spcBef>
                <a:spcPts val="700"/>
              </a:spcBef>
              <a:spcAft>
                <a:spcPts val="0"/>
              </a:spcAft>
              <a:buClr>
                <a:srgbClr val="000000"/>
              </a:buClr>
              <a:buSzPts val="2800"/>
              <a:buFont typeface="Times New Roman"/>
              <a:buNone/>
            </a:pPr>
            <a:r>
              <a:rPr lang="en" sz="1800" b="0" i="0" u="none" strike="noStrike" cap="none">
                <a:solidFill>
                  <a:srgbClr val="000000"/>
                </a:solidFill>
                <a:latin typeface="Arial"/>
                <a:ea typeface="Arial"/>
                <a:cs typeface="Arial"/>
                <a:sym typeface="Arial"/>
              </a:rPr>
              <a:t>               R-Sr Contingency</a:t>
            </a:r>
            <a:endParaRPr sz="1800" b="0" i="0" u="none" strike="noStrike" cap="none">
              <a:solidFill>
                <a:srgbClr val="000000"/>
              </a:solidFill>
              <a:latin typeface="Arial"/>
              <a:ea typeface="Arial"/>
              <a:cs typeface="Arial"/>
              <a:sym typeface="Arial"/>
            </a:endParaRPr>
          </a:p>
        </p:txBody>
      </p:sp>
      <p:grpSp>
        <p:nvGrpSpPr>
          <p:cNvPr id="349" name="Google Shape;349;p37"/>
          <p:cNvGrpSpPr/>
          <p:nvPr/>
        </p:nvGrpSpPr>
        <p:grpSpPr>
          <a:xfrm>
            <a:off x="123425" y="753475"/>
            <a:ext cx="8427725" cy="3444575"/>
            <a:chOff x="123425" y="753475"/>
            <a:chExt cx="8427725" cy="3444575"/>
          </a:xfrm>
        </p:grpSpPr>
        <p:cxnSp>
          <p:nvCxnSpPr>
            <p:cNvPr id="350" name="Google Shape;350;p37"/>
            <p:cNvCxnSpPr/>
            <p:nvPr/>
          </p:nvCxnSpPr>
          <p:spPr>
            <a:xfrm>
              <a:off x="8530175" y="769050"/>
              <a:ext cx="15600" cy="3412500"/>
            </a:xfrm>
            <a:prstGeom prst="straightConnector1">
              <a:avLst/>
            </a:prstGeom>
            <a:noFill/>
            <a:ln w="9525" cap="flat" cmpd="sng">
              <a:solidFill>
                <a:srgbClr val="000000"/>
              </a:solidFill>
              <a:prstDash val="solid"/>
              <a:miter lim="800000"/>
              <a:headEnd type="none" w="sm" len="sm"/>
              <a:tailEnd type="none" w="sm" len="sm"/>
            </a:ln>
          </p:spPr>
        </p:cxnSp>
        <p:grpSp>
          <p:nvGrpSpPr>
            <p:cNvPr id="351" name="Google Shape;351;p37"/>
            <p:cNvGrpSpPr/>
            <p:nvPr/>
          </p:nvGrpSpPr>
          <p:grpSpPr>
            <a:xfrm>
              <a:off x="123425" y="753475"/>
              <a:ext cx="8427725" cy="3444575"/>
              <a:chOff x="123425" y="753475"/>
              <a:chExt cx="8427725" cy="3444575"/>
            </a:xfrm>
          </p:grpSpPr>
          <p:cxnSp>
            <p:nvCxnSpPr>
              <p:cNvPr id="352" name="Google Shape;352;p37"/>
              <p:cNvCxnSpPr/>
              <p:nvPr/>
            </p:nvCxnSpPr>
            <p:spPr>
              <a:xfrm>
                <a:off x="127000" y="754950"/>
                <a:ext cx="8417100" cy="7200"/>
              </a:xfrm>
              <a:prstGeom prst="straightConnector1">
                <a:avLst/>
              </a:prstGeom>
              <a:noFill/>
              <a:ln w="9525" cap="flat" cmpd="sng">
                <a:solidFill>
                  <a:srgbClr val="000000"/>
                </a:solidFill>
                <a:prstDash val="solid"/>
                <a:miter lim="800000"/>
                <a:headEnd type="none" w="sm" len="sm"/>
                <a:tailEnd type="none" w="sm" len="sm"/>
              </a:ln>
            </p:spPr>
          </p:cxnSp>
          <p:cxnSp>
            <p:nvCxnSpPr>
              <p:cNvPr id="353" name="Google Shape;353;p37"/>
              <p:cNvCxnSpPr/>
              <p:nvPr/>
            </p:nvCxnSpPr>
            <p:spPr>
              <a:xfrm rot="10800000" flipH="1">
                <a:off x="134050" y="1305425"/>
                <a:ext cx="8417100" cy="6900"/>
              </a:xfrm>
              <a:prstGeom prst="straightConnector1">
                <a:avLst/>
              </a:prstGeom>
              <a:noFill/>
              <a:ln w="9525" cap="flat" cmpd="sng">
                <a:solidFill>
                  <a:srgbClr val="000000"/>
                </a:solidFill>
                <a:prstDash val="solid"/>
                <a:miter lim="800000"/>
                <a:headEnd type="none" w="sm" len="sm"/>
                <a:tailEnd type="none" w="sm" len="sm"/>
              </a:ln>
            </p:spPr>
          </p:cxnSp>
          <p:cxnSp>
            <p:nvCxnSpPr>
              <p:cNvPr id="354" name="Google Shape;354;p37"/>
              <p:cNvCxnSpPr/>
              <p:nvPr/>
            </p:nvCxnSpPr>
            <p:spPr>
              <a:xfrm rot="10800000" flipH="1">
                <a:off x="162400" y="2843475"/>
                <a:ext cx="8375100" cy="2100"/>
              </a:xfrm>
              <a:prstGeom prst="straightConnector1">
                <a:avLst/>
              </a:prstGeom>
              <a:noFill/>
              <a:ln w="9525" cap="flat" cmpd="sng">
                <a:solidFill>
                  <a:srgbClr val="000000"/>
                </a:solidFill>
                <a:prstDash val="solid"/>
                <a:miter lim="800000"/>
                <a:headEnd type="none" w="sm" len="sm"/>
                <a:tailEnd type="none" w="sm" len="sm"/>
              </a:ln>
            </p:spPr>
          </p:cxnSp>
          <p:cxnSp>
            <p:nvCxnSpPr>
              <p:cNvPr id="355" name="Google Shape;355;p37"/>
              <p:cNvCxnSpPr/>
              <p:nvPr/>
            </p:nvCxnSpPr>
            <p:spPr>
              <a:xfrm rot="10800000" flipH="1">
                <a:off x="155225" y="4183950"/>
                <a:ext cx="8389200" cy="14100"/>
              </a:xfrm>
              <a:prstGeom prst="straightConnector1">
                <a:avLst/>
              </a:prstGeom>
              <a:noFill/>
              <a:ln w="9525" cap="flat" cmpd="sng">
                <a:solidFill>
                  <a:srgbClr val="000000"/>
                </a:solidFill>
                <a:prstDash val="solid"/>
                <a:miter lim="800000"/>
                <a:headEnd type="none" w="sm" len="sm"/>
                <a:tailEnd type="none" w="sm" len="sm"/>
              </a:ln>
            </p:spPr>
          </p:cxnSp>
          <p:cxnSp>
            <p:nvCxnSpPr>
              <p:cNvPr id="356" name="Google Shape;356;p37"/>
              <p:cNvCxnSpPr/>
              <p:nvPr/>
            </p:nvCxnSpPr>
            <p:spPr>
              <a:xfrm>
                <a:off x="3795900" y="769050"/>
                <a:ext cx="14100" cy="3429000"/>
              </a:xfrm>
              <a:prstGeom prst="straightConnector1">
                <a:avLst/>
              </a:prstGeom>
              <a:noFill/>
              <a:ln w="9525" cap="flat" cmpd="sng">
                <a:solidFill>
                  <a:srgbClr val="000000"/>
                </a:solidFill>
                <a:prstDash val="solid"/>
                <a:miter lim="800000"/>
                <a:headEnd type="none" w="sm" len="sm"/>
                <a:tailEnd type="none" w="sm" len="sm"/>
              </a:ln>
            </p:spPr>
          </p:cxnSp>
          <p:cxnSp>
            <p:nvCxnSpPr>
              <p:cNvPr id="357" name="Google Shape;357;p37"/>
              <p:cNvCxnSpPr/>
              <p:nvPr/>
            </p:nvCxnSpPr>
            <p:spPr>
              <a:xfrm>
                <a:off x="6519325" y="1298225"/>
                <a:ext cx="4200" cy="2899800"/>
              </a:xfrm>
              <a:prstGeom prst="straightConnector1">
                <a:avLst/>
              </a:prstGeom>
              <a:noFill/>
              <a:ln w="9525" cap="flat" cmpd="sng">
                <a:solidFill>
                  <a:srgbClr val="000000"/>
                </a:solidFill>
                <a:prstDash val="solid"/>
                <a:miter lim="800000"/>
                <a:headEnd type="none" w="sm" len="sm"/>
                <a:tailEnd type="none" w="sm" len="sm"/>
              </a:ln>
            </p:spPr>
          </p:cxnSp>
          <p:cxnSp>
            <p:nvCxnSpPr>
              <p:cNvPr id="358" name="Google Shape;358;p37"/>
              <p:cNvCxnSpPr/>
              <p:nvPr/>
            </p:nvCxnSpPr>
            <p:spPr>
              <a:xfrm>
                <a:off x="123425" y="753475"/>
                <a:ext cx="10500" cy="3430500"/>
              </a:xfrm>
              <a:prstGeom prst="straightConnector1">
                <a:avLst/>
              </a:prstGeom>
              <a:noFill/>
              <a:ln w="9525" cap="flat" cmpd="sng">
                <a:solidFill>
                  <a:srgbClr val="000000"/>
                </a:solidFill>
                <a:prstDash val="solid"/>
                <a:miter lim="800000"/>
                <a:headEnd type="none" w="sm" len="sm"/>
                <a:tailEnd type="none" w="sm" len="sm"/>
              </a:ln>
            </p:spPr>
          </p:cxnSp>
        </p:grpSp>
      </p:grpSp>
      <p:sp>
        <p:nvSpPr>
          <p:cNvPr id="359" name="Google Shape;359;p37"/>
          <p:cNvSpPr txBox="1"/>
          <p:nvPr/>
        </p:nvSpPr>
        <p:spPr>
          <a:xfrm>
            <a:off x="141000" y="176400"/>
            <a:ext cx="8389200" cy="482100"/>
          </a:xfrm>
          <a:prstGeom prst="rect">
            <a:avLst/>
          </a:prstGeom>
          <a:noFill/>
          <a:ln>
            <a:noFill/>
          </a:ln>
        </p:spPr>
        <p:txBody>
          <a:bodyPr spcFirstLastPara="1" wrap="square" lIns="91425" tIns="91425" rIns="91425" bIns="91425" anchor="t" anchorCtr="0">
            <a:noAutofit/>
          </a:bodyPr>
          <a:lstStyle/>
          <a:p>
            <a:pPr marL="608012" marR="0" lvl="0" indent="-608012" algn="ctr" rtl="0">
              <a:lnSpc>
                <a:spcPct val="90000"/>
              </a:lnSpc>
              <a:spcBef>
                <a:spcPts val="0"/>
              </a:spcBef>
              <a:spcAft>
                <a:spcPts val="0"/>
              </a:spcAft>
              <a:buClr>
                <a:srgbClr val="000000"/>
              </a:buClr>
              <a:buSzPts val="1800"/>
              <a:buFont typeface="Arial"/>
              <a:buNone/>
            </a:pPr>
            <a:r>
              <a:rPr lang="en" sz="1800" b="0" i="0" u="none" strike="noStrike" cap="none">
                <a:solidFill>
                  <a:schemeClr val="dk1"/>
                </a:solidFill>
                <a:latin typeface="Arial"/>
                <a:ea typeface="Arial"/>
                <a:cs typeface="Arial"/>
                <a:sym typeface="Arial"/>
              </a:rPr>
              <a:t>Four different types of contingencies</a:t>
            </a:r>
            <a:endParaRPr sz="1800" b="0" i="0" u="none" strike="noStrike" cap="none">
              <a:solidFill>
                <a:srgbClr val="000000"/>
              </a:solidFill>
              <a:latin typeface="Arial"/>
              <a:ea typeface="Arial"/>
              <a:cs typeface="Arial"/>
              <a:sym typeface="Arial"/>
            </a:endParaRPr>
          </a:p>
        </p:txBody>
      </p:sp>
      <p:sp>
        <p:nvSpPr>
          <p:cNvPr id="360" name="Google Shape;360;p37"/>
          <p:cNvSpPr txBox="1"/>
          <p:nvPr/>
        </p:nvSpPr>
        <p:spPr>
          <a:xfrm>
            <a:off x="4441624" y="3692725"/>
            <a:ext cx="1236905" cy="416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b="0" i="0" u="none" strike="noStrike" cap="none" dirty="0" smtClean="0">
                <a:solidFill>
                  <a:srgbClr val="000000"/>
                </a:solidFill>
                <a:latin typeface="Arial"/>
                <a:ea typeface="Arial"/>
                <a:cs typeface="Arial"/>
                <a:sym typeface="Arial"/>
              </a:rPr>
              <a:t>Punishment</a:t>
            </a:r>
            <a:endParaRPr b="0" i="0" u="none" strike="noStrike" cap="none" dirty="0">
              <a:solidFill>
                <a:srgbClr val="000000"/>
              </a:solidFill>
              <a:latin typeface="Arial"/>
              <a:ea typeface="Arial"/>
              <a:cs typeface="Arial"/>
              <a:sym typeface="Arial"/>
            </a:endParaRPr>
          </a:p>
        </p:txBody>
      </p:sp>
      <p:sp>
        <p:nvSpPr>
          <p:cNvPr id="361" name="Google Shape;361;p37"/>
          <p:cNvSpPr txBox="1"/>
          <p:nvPr/>
        </p:nvSpPr>
        <p:spPr>
          <a:xfrm>
            <a:off x="6799099" y="2218975"/>
            <a:ext cx="1223811" cy="416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b="0" i="0" u="none" strike="noStrike" cap="none" dirty="0" smtClean="0">
                <a:solidFill>
                  <a:srgbClr val="000000"/>
                </a:solidFill>
                <a:latin typeface="Arial"/>
                <a:ea typeface="Arial"/>
                <a:cs typeface="Arial"/>
                <a:sym typeface="Arial"/>
              </a:rPr>
              <a:t>Punishment</a:t>
            </a:r>
            <a:endParaRPr b="0" i="0" u="none" strike="noStrike" cap="none" dirty="0">
              <a:solidFill>
                <a:srgbClr val="000000"/>
              </a:solidFill>
              <a:latin typeface="Arial"/>
              <a:ea typeface="Arial"/>
              <a:cs typeface="Arial"/>
              <a:sym typeface="Arial"/>
            </a:endParaRPr>
          </a:p>
        </p:txBody>
      </p:sp>
      <p:sp>
        <p:nvSpPr>
          <p:cNvPr id="362" name="Google Shape;362;p37"/>
          <p:cNvSpPr txBox="1"/>
          <p:nvPr/>
        </p:nvSpPr>
        <p:spPr>
          <a:xfrm>
            <a:off x="6762325" y="3645100"/>
            <a:ext cx="1507500" cy="41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b="0" i="0" u="none" strike="noStrike" cap="none" dirty="0" smtClean="0">
                <a:solidFill>
                  <a:schemeClr val="dk1"/>
                </a:solidFill>
                <a:latin typeface="Arial"/>
                <a:ea typeface="Arial"/>
                <a:cs typeface="Arial"/>
                <a:sym typeface="Arial"/>
              </a:rPr>
              <a:t>Reinforcement</a:t>
            </a:r>
            <a:endParaRPr b="0" i="0" u="none" strike="noStrike" cap="none" dirty="0">
              <a:solidFill>
                <a:srgbClr val="000000"/>
              </a:solidFill>
              <a:latin typeface="Arial"/>
              <a:ea typeface="Arial"/>
              <a:cs typeface="Arial"/>
              <a:sym typeface="Arial"/>
            </a:endParaRPr>
          </a:p>
        </p:txBody>
      </p:sp>
      <p:sp>
        <p:nvSpPr>
          <p:cNvPr id="363" name="Google Shape;363;p37"/>
          <p:cNvSpPr/>
          <p:nvPr/>
        </p:nvSpPr>
        <p:spPr>
          <a:xfrm>
            <a:off x="5909600" y="2367463"/>
            <a:ext cx="175200" cy="268200"/>
          </a:xfrm>
          <a:prstGeom prst="up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37"/>
          <p:cNvSpPr/>
          <p:nvPr/>
        </p:nvSpPr>
        <p:spPr>
          <a:xfrm>
            <a:off x="8192775" y="3728863"/>
            <a:ext cx="175200" cy="268200"/>
          </a:xfrm>
          <a:prstGeom prst="up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37"/>
          <p:cNvSpPr/>
          <p:nvPr/>
        </p:nvSpPr>
        <p:spPr>
          <a:xfrm>
            <a:off x="8072800" y="2337643"/>
            <a:ext cx="175200" cy="268200"/>
          </a:xfrm>
          <a:prstGeom prst="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37"/>
          <p:cNvSpPr/>
          <p:nvPr/>
        </p:nvSpPr>
        <p:spPr>
          <a:xfrm>
            <a:off x="5890025" y="3766963"/>
            <a:ext cx="175200" cy="268200"/>
          </a:xfrm>
          <a:prstGeom prst="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67" name="Google Shape;367;p37"/>
          <p:cNvGrpSpPr/>
          <p:nvPr/>
        </p:nvGrpSpPr>
        <p:grpSpPr>
          <a:xfrm>
            <a:off x="192750" y="1383775"/>
            <a:ext cx="3297932" cy="1032025"/>
            <a:chOff x="192750" y="1383775"/>
            <a:chExt cx="3297932" cy="1032025"/>
          </a:xfrm>
        </p:grpSpPr>
        <p:cxnSp>
          <p:nvCxnSpPr>
            <p:cNvPr id="368" name="Google Shape;368;p37"/>
            <p:cNvCxnSpPr/>
            <p:nvPr/>
          </p:nvCxnSpPr>
          <p:spPr>
            <a:xfrm>
              <a:off x="1262435" y="2220197"/>
              <a:ext cx="512400" cy="600"/>
            </a:xfrm>
            <a:prstGeom prst="straightConnector1">
              <a:avLst/>
            </a:prstGeom>
            <a:noFill/>
            <a:ln w="54000" cap="flat" cmpd="sng">
              <a:solidFill>
                <a:srgbClr val="FF0000"/>
              </a:solidFill>
              <a:prstDash val="solid"/>
              <a:miter lim="800000"/>
              <a:headEnd type="none" w="sm" len="sm"/>
              <a:tailEnd type="stealth" w="med" len="med"/>
            </a:ln>
          </p:spPr>
        </p:cxnSp>
        <p:sp>
          <p:nvSpPr>
            <p:cNvPr id="369" name="Google Shape;369;p37"/>
            <p:cNvSpPr txBox="1"/>
            <p:nvPr/>
          </p:nvSpPr>
          <p:spPr>
            <a:xfrm>
              <a:off x="192750" y="1383775"/>
              <a:ext cx="939000" cy="41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600" b="0" i="0" u="none" strike="noStrike" cap="none" dirty="0">
                  <a:solidFill>
                    <a:srgbClr val="000000"/>
                  </a:solidFill>
                  <a:latin typeface="Arial"/>
                  <a:ea typeface="Arial"/>
                  <a:cs typeface="Arial"/>
                  <a:sym typeface="Arial"/>
                </a:rPr>
                <a:t>Positive </a:t>
              </a:r>
              <a:endParaRPr sz="1600" b="0" i="0" u="none" strike="noStrike" cap="none" dirty="0">
                <a:solidFill>
                  <a:srgbClr val="000000"/>
                </a:solidFill>
                <a:latin typeface="Arial"/>
                <a:ea typeface="Arial"/>
                <a:cs typeface="Arial"/>
                <a:sym typeface="Arial"/>
              </a:endParaRPr>
            </a:p>
          </p:txBody>
        </p:sp>
        <p:sp>
          <p:nvSpPr>
            <p:cNvPr id="370" name="Google Shape;370;p37"/>
            <p:cNvSpPr/>
            <p:nvPr/>
          </p:nvSpPr>
          <p:spPr>
            <a:xfrm>
              <a:off x="1893770" y="2015690"/>
              <a:ext cx="159691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2000" b="0" i="0" u="none" strike="noStrike" cap="none">
                  <a:solidFill>
                    <a:srgbClr val="000000"/>
                  </a:solidFill>
                  <a:latin typeface="Arial"/>
                  <a:ea typeface="Arial"/>
                  <a:cs typeface="Arial"/>
                  <a:sym typeface="Arial"/>
                </a:rPr>
                <a:t>Sr present </a:t>
              </a:r>
              <a:endParaRPr/>
            </a:p>
          </p:txBody>
        </p:sp>
        <p:sp>
          <p:nvSpPr>
            <p:cNvPr id="371" name="Google Shape;371;p37"/>
            <p:cNvSpPr/>
            <p:nvPr/>
          </p:nvSpPr>
          <p:spPr>
            <a:xfrm>
              <a:off x="721909" y="2015690"/>
              <a:ext cx="370614"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2000" b="0" i="0" u="none" strike="noStrike" cap="none">
                  <a:solidFill>
                    <a:srgbClr val="000000"/>
                  </a:solidFill>
                  <a:latin typeface="Arial"/>
                  <a:ea typeface="Arial"/>
                  <a:cs typeface="Arial"/>
                  <a:sym typeface="Arial"/>
                </a:rPr>
                <a:t>R</a:t>
              </a:r>
              <a:endParaRPr sz="2000" b="0" i="0" u="none" strike="noStrike" cap="none">
                <a:solidFill>
                  <a:srgbClr val="000000"/>
                </a:solidFill>
                <a:latin typeface="Arial"/>
                <a:ea typeface="Arial"/>
                <a:cs typeface="Arial"/>
                <a:sym typeface="Arial"/>
              </a:endParaRPr>
            </a:p>
          </p:txBody>
        </p:sp>
      </p:grpSp>
      <p:grpSp>
        <p:nvGrpSpPr>
          <p:cNvPr id="372" name="Google Shape;372;p37"/>
          <p:cNvGrpSpPr/>
          <p:nvPr/>
        </p:nvGrpSpPr>
        <p:grpSpPr>
          <a:xfrm>
            <a:off x="154125" y="2926550"/>
            <a:ext cx="3188029" cy="983348"/>
            <a:chOff x="154125" y="2926550"/>
            <a:chExt cx="3188029" cy="983348"/>
          </a:xfrm>
        </p:grpSpPr>
        <p:cxnSp>
          <p:nvCxnSpPr>
            <p:cNvPr id="373" name="Google Shape;373;p37"/>
            <p:cNvCxnSpPr/>
            <p:nvPr/>
          </p:nvCxnSpPr>
          <p:spPr>
            <a:xfrm>
              <a:off x="1244571" y="3727509"/>
              <a:ext cx="446100" cy="1200"/>
            </a:xfrm>
            <a:prstGeom prst="straightConnector1">
              <a:avLst/>
            </a:prstGeom>
            <a:noFill/>
            <a:ln w="54000" cap="flat" cmpd="sng">
              <a:solidFill>
                <a:srgbClr val="FF0000"/>
              </a:solidFill>
              <a:prstDash val="solid"/>
              <a:miter lim="800000"/>
              <a:headEnd type="none" w="sm" len="sm"/>
              <a:tailEnd type="stealth" w="med" len="med"/>
            </a:ln>
          </p:spPr>
        </p:cxnSp>
        <p:sp>
          <p:nvSpPr>
            <p:cNvPr id="374" name="Google Shape;374;p37"/>
            <p:cNvSpPr txBox="1"/>
            <p:nvPr/>
          </p:nvSpPr>
          <p:spPr>
            <a:xfrm>
              <a:off x="154125" y="2926550"/>
              <a:ext cx="1111500" cy="41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Negative</a:t>
              </a:r>
              <a:endParaRPr sz="1800" b="0" i="0" u="none" strike="noStrike" cap="none">
                <a:solidFill>
                  <a:srgbClr val="000000"/>
                </a:solidFill>
                <a:latin typeface="Arial"/>
                <a:ea typeface="Arial"/>
                <a:cs typeface="Arial"/>
                <a:sym typeface="Arial"/>
              </a:endParaRPr>
            </a:p>
          </p:txBody>
        </p:sp>
        <p:sp>
          <p:nvSpPr>
            <p:cNvPr id="375" name="Google Shape;375;p37"/>
            <p:cNvSpPr/>
            <p:nvPr/>
          </p:nvSpPr>
          <p:spPr>
            <a:xfrm>
              <a:off x="1960044" y="3455843"/>
              <a:ext cx="1382110"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2000" b="0" i="0" u="none" strike="noStrike" cap="none">
                  <a:solidFill>
                    <a:srgbClr val="000000"/>
                  </a:solidFill>
                  <a:latin typeface="Arial"/>
                  <a:ea typeface="Arial"/>
                  <a:cs typeface="Arial"/>
                  <a:sym typeface="Arial"/>
                </a:rPr>
                <a:t>Sr absent</a:t>
              </a:r>
              <a:endParaRPr sz="2000" b="0" i="0" u="none" strike="noStrike" cap="none">
                <a:solidFill>
                  <a:srgbClr val="000000"/>
                </a:solidFill>
                <a:latin typeface="Arial"/>
                <a:ea typeface="Arial"/>
                <a:cs typeface="Arial"/>
                <a:sym typeface="Arial"/>
              </a:endParaRPr>
            </a:p>
          </p:txBody>
        </p:sp>
        <p:sp>
          <p:nvSpPr>
            <p:cNvPr id="376" name="Google Shape;376;p37"/>
            <p:cNvSpPr/>
            <p:nvPr/>
          </p:nvSpPr>
          <p:spPr>
            <a:xfrm>
              <a:off x="727018" y="3509788"/>
              <a:ext cx="370614"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2000" b="0" i="0" u="none" strike="noStrike" cap="none">
                  <a:solidFill>
                    <a:srgbClr val="000000"/>
                  </a:solidFill>
                  <a:latin typeface="Arial"/>
                  <a:ea typeface="Arial"/>
                  <a:cs typeface="Arial"/>
                  <a:sym typeface="Arial"/>
                </a:rPr>
                <a:t>R</a:t>
              </a:r>
              <a:endParaRPr sz="2000" b="0" i="0" u="none" strike="noStrike" cap="none">
                <a:solidFill>
                  <a:srgbClr val="000000"/>
                </a:solidFill>
                <a:latin typeface="Arial"/>
                <a:ea typeface="Arial"/>
                <a:cs typeface="Arial"/>
                <a:sym typeface="Arial"/>
              </a:endParaRPr>
            </a:p>
          </p:txBody>
        </p:sp>
      </p:grpSp>
      <p:grpSp>
        <p:nvGrpSpPr>
          <p:cNvPr id="377" name="Google Shape;377;p37"/>
          <p:cNvGrpSpPr/>
          <p:nvPr/>
        </p:nvGrpSpPr>
        <p:grpSpPr>
          <a:xfrm>
            <a:off x="6799088" y="1710924"/>
            <a:ext cx="1658061" cy="530410"/>
            <a:chOff x="6799088" y="1557816"/>
            <a:chExt cx="1658061" cy="530410"/>
          </a:xfrm>
        </p:grpSpPr>
        <p:sp>
          <p:nvSpPr>
            <p:cNvPr id="378" name="Google Shape;378;p37"/>
            <p:cNvSpPr txBox="1"/>
            <p:nvPr/>
          </p:nvSpPr>
          <p:spPr>
            <a:xfrm>
              <a:off x="6799088" y="1594463"/>
              <a:ext cx="1111500" cy="41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Negative</a:t>
              </a:r>
              <a:endParaRPr sz="1800" b="0" i="0" u="none" strike="noStrike" cap="none">
                <a:solidFill>
                  <a:srgbClr val="000000"/>
                </a:solidFill>
                <a:latin typeface="Arial"/>
                <a:ea typeface="Arial"/>
                <a:cs typeface="Arial"/>
                <a:sym typeface="Arial"/>
              </a:endParaRPr>
            </a:p>
          </p:txBody>
        </p:sp>
        <p:pic>
          <p:nvPicPr>
            <p:cNvPr id="379" name="Google Shape;379;p37" descr="Front+punch Stock Vectors, Images &amp; Vector Art | Shutterstock"/>
            <p:cNvPicPr preferRelativeResize="0"/>
            <p:nvPr/>
          </p:nvPicPr>
          <p:blipFill rotWithShape="1">
            <a:blip r:embed="rId3">
              <a:alphaModFix/>
            </a:blip>
            <a:srcRect l="7312" t="4047" r="4300" b="14881"/>
            <a:stretch/>
          </p:blipFill>
          <p:spPr>
            <a:xfrm>
              <a:off x="7816919" y="1557816"/>
              <a:ext cx="640231" cy="530410"/>
            </a:xfrm>
            <a:prstGeom prst="rect">
              <a:avLst/>
            </a:prstGeom>
            <a:noFill/>
            <a:ln>
              <a:noFill/>
            </a:ln>
          </p:spPr>
        </p:pic>
      </p:grpSp>
      <p:sp>
        <p:nvSpPr>
          <p:cNvPr id="380" name="Google Shape;380;p37"/>
          <p:cNvSpPr/>
          <p:nvPr/>
        </p:nvSpPr>
        <p:spPr>
          <a:xfrm>
            <a:off x="3896170" y="845719"/>
            <a:ext cx="4647930"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 sz="1800" b="0" i="0" u="none" strike="noStrike" cap="none">
                <a:solidFill>
                  <a:srgbClr val="000000"/>
                </a:solidFill>
                <a:latin typeface="Arial"/>
                <a:ea typeface="Arial"/>
                <a:cs typeface="Arial"/>
                <a:sym typeface="Arial"/>
              </a:rPr>
              <a:t>Valence Sr</a:t>
            </a:r>
            <a:endParaRPr sz="1800" b="0" i="0" u="none" strike="noStrike" cap="none">
              <a:solidFill>
                <a:srgbClr val="000000"/>
              </a:solidFill>
              <a:latin typeface="Arial"/>
              <a:ea typeface="Arial"/>
              <a:cs typeface="Arial"/>
              <a:sym typeface="Arial"/>
            </a:endParaRPr>
          </a:p>
        </p:txBody>
      </p:sp>
      <p:pic>
        <p:nvPicPr>
          <p:cNvPr id="381" name="Google Shape;381;p37"/>
          <p:cNvPicPr preferRelativeResize="0"/>
          <p:nvPr/>
        </p:nvPicPr>
        <p:blipFill rotWithShape="1">
          <a:blip r:embed="rId4">
            <a:alphaModFix/>
          </a:blip>
          <a:srcRect/>
          <a:stretch/>
        </p:blipFill>
        <p:spPr>
          <a:xfrm>
            <a:off x="568450" y="1990180"/>
            <a:ext cx="603647" cy="482203"/>
          </a:xfrm>
          <a:prstGeom prst="rect">
            <a:avLst/>
          </a:prstGeom>
          <a:noFill/>
          <a:ln>
            <a:noFill/>
          </a:ln>
        </p:spPr>
      </p:pic>
      <p:pic>
        <p:nvPicPr>
          <p:cNvPr id="382" name="Google Shape;382;p37"/>
          <p:cNvPicPr preferRelativeResize="0"/>
          <p:nvPr/>
        </p:nvPicPr>
        <p:blipFill rotWithShape="1">
          <a:blip r:embed="rId4">
            <a:alphaModFix/>
          </a:blip>
          <a:srcRect/>
          <a:stretch/>
        </p:blipFill>
        <p:spPr>
          <a:xfrm>
            <a:off x="537958" y="3477699"/>
            <a:ext cx="603647" cy="482203"/>
          </a:xfrm>
          <a:prstGeom prst="rect">
            <a:avLst/>
          </a:prstGeom>
          <a:noFill/>
          <a:ln>
            <a:noFill/>
          </a:ln>
        </p:spPr>
      </p:pic>
      <p:grpSp>
        <p:nvGrpSpPr>
          <p:cNvPr id="383" name="Google Shape;383;p37"/>
          <p:cNvGrpSpPr/>
          <p:nvPr/>
        </p:nvGrpSpPr>
        <p:grpSpPr>
          <a:xfrm>
            <a:off x="4383000" y="3173433"/>
            <a:ext cx="1726150" cy="429169"/>
            <a:chOff x="4614125" y="1554208"/>
            <a:chExt cx="1726150" cy="429169"/>
          </a:xfrm>
        </p:grpSpPr>
        <p:sp>
          <p:nvSpPr>
            <p:cNvPr id="384" name="Google Shape;384;p37"/>
            <p:cNvSpPr txBox="1"/>
            <p:nvPr/>
          </p:nvSpPr>
          <p:spPr>
            <a:xfrm>
              <a:off x="4614125" y="1554208"/>
              <a:ext cx="939000" cy="41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600" b="0" i="0" u="none" strike="noStrike" cap="none" dirty="0">
                  <a:solidFill>
                    <a:srgbClr val="000000"/>
                  </a:solidFill>
                  <a:latin typeface="Arial"/>
                  <a:ea typeface="Arial"/>
                  <a:cs typeface="Arial"/>
                  <a:sym typeface="Arial"/>
                </a:rPr>
                <a:t>Positive </a:t>
              </a:r>
              <a:endParaRPr sz="1600" b="0" i="0" u="none" strike="noStrike" cap="none" dirty="0">
                <a:solidFill>
                  <a:srgbClr val="000000"/>
                </a:solidFill>
                <a:latin typeface="Arial"/>
                <a:ea typeface="Arial"/>
                <a:cs typeface="Arial"/>
                <a:sym typeface="Arial"/>
              </a:endParaRPr>
            </a:p>
          </p:txBody>
        </p:sp>
        <p:pic>
          <p:nvPicPr>
            <p:cNvPr id="385" name="Google Shape;385;p37" descr="Coins Euro Stock Vectors, Images &amp; Vector Art | Shutterstock"/>
            <p:cNvPicPr preferRelativeResize="0"/>
            <p:nvPr/>
          </p:nvPicPr>
          <p:blipFill rotWithShape="1">
            <a:blip r:embed="rId5">
              <a:alphaModFix/>
            </a:blip>
            <a:srcRect l="1259" t="10118" r="1706" b="17738"/>
            <a:stretch/>
          </p:blipFill>
          <p:spPr>
            <a:xfrm>
              <a:off x="5598032" y="1566896"/>
              <a:ext cx="742243" cy="416481"/>
            </a:xfrm>
            <a:prstGeom prst="rect">
              <a:avLst/>
            </a:prstGeom>
            <a:noFill/>
            <a:ln>
              <a:noFill/>
            </a:ln>
          </p:spPr>
        </p:pic>
      </p:grpSp>
      <p:grpSp>
        <p:nvGrpSpPr>
          <p:cNvPr id="386" name="Google Shape;386;p37"/>
          <p:cNvGrpSpPr/>
          <p:nvPr/>
        </p:nvGrpSpPr>
        <p:grpSpPr>
          <a:xfrm>
            <a:off x="6762325" y="3122458"/>
            <a:ext cx="1658061" cy="530410"/>
            <a:chOff x="6799088" y="1557816"/>
            <a:chExt cx="1658061" cy="530410"/>
          </a:xfrm>
        </p:grpSpPr>
        <p:sp>
          <p:nvSpPr>
            <p:cNvPr id="387" name="Google Shape;387;p37"/>
            <p:cNvSpPr txBox="1"/>
            <p:nvPr/>
          </p:nvSpPr>
          <p:spPr>
            <a:xfrm>
              <a:off x="6799088" y="1594463"/>
              <a:ext cx="1111500" cy="41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rgbClr val="000000"/>
                  </a:solidFill>
                  <a:latin typeface="Arial"/>
                  <a:ea typeface="Arial"/>
                  <a:cs typeface="Arial"/>
                  <a:sym typeface="Arial"/>
                </a:rPr>
                <a:t>Negative</a:t>
              </a:r>
              <a:endParaRPr sz="1800" b="0" i="0" u="none" strike="noStrike" cap="none" dirty="0">
                <a:solidFill>
                  <a:srgbClr val="000000"/>
                </a:solidFill>
                <a:latin typeface="Arial"/>
                <a:ea typeface="Arial"/>
                <a:cs typeface="Arial"/>
                <a:sym typeface="Arial"/>
              </a:endParaRPr>
            </a:p>
          </p:txBody>
        </p:sp>
        <p:pic>
          <p:nvPicPr>
            <p:cNvPr id="388" name="Google Shape;388;p37" descr="Front+punch Stock Vectors, Images &amp; Vector Art | Shutterstock"/>
            <p:cNvPicPr preferRelativeResize="0"/>
            <p:nvPr/>
          </p:nvPicPr>
          <p:blipFill rotWithShape="1">
            <a:blip r:embed="rId3">
              <a:alphaModFix/>
            </a:blip>
            <a:srcRect l="7312" t="4047" r="4300" b="14881"/>
            <a:stretch/>
          </p:blipFill>
          <p:spPr>
            <a:xfrm>
              <a:off x="7816919" y="1557816"/>
              <a:ext cx="640231" cy="530410"/>
            </a:xfrm>
            <a:prstGeom prst="rect">
              <a:avLst/>
            </a:prstGeom>
            <a:noFill/>
            <a:ln>
              <a:noFill/>
            </a:ln>
          </p:spPr>
        </p:pic>
      </p:grpSp>
      <p:pic>
        <p:nvPicPr>
          <p:cNvPr id="389" name="Google Shape;389;p37" descr="Coins Euro Stock Vectors, Images &amp; Vector Art | Shutterstock"/>
          <p:cNvPicPr preferRelativeResize="0"/>
          <p:nvPr/>
        </p:nvPicPr>
        <p:blipFill rotWithShape="1">
          <a:blip r:embed="rId5">
            <a:alphaModFix/>
          </a:blip>
          <a:srcRect l="1259" t="10118" r="1706" b="17738"/>
          <a:stretch/>
        </p:blipFill>
        <p:spPr>
          <a:xfrm>
            <a:off x="1980868" y="1711092"/>
            <a:ext cx="1456580" cy="817304"/>
          </a:xfrm>
          <a:prstGeom prst="rect">
            <a:avLst/>
          </a:prstGeom>
          <a:noFill/>
          <a:ln>
            <a:noFill/>
          </a:ln>
        </p:spPr>
      </p:pic>
      <p:pic>
        <p:nvPicPr>
          <p:cNvPr id="390" name="Google Shape;390;p37" descr="Front+punch Stock Vectors, Images &amp; Vector Art | Shutterstock"/>
          <p:cNvPicPr preferRelativeResize="0"/>
          <p:nvPr/>
        </p:nvPicPr>
        <p:blipFill rotWithShape="1">
          <a:blip r:embed="rId3">
            <a:alphaModFix/>
          </a:blip>
          <a:srcRect l="-4622" t="4047" r="-14738" b="14881"/>
          <a:stretch/>
        </p:blipFill>
        <p:spPr>
          <a:xfrm>
            <a:off x="1880178" y="1590300"/>
            <a:ext cx="1763113" cy="1081639"/>
          </a:xfrm>
          <a:prstGeom prst="rect">
            <a:avLst/>
          </a:prstGeom>
          <a:noFill/>
          <a:ln>
            <a:noFill/>
          </a:ln>
        </p:spPr>
      </p:pic>
      <p:pic>
        <p:nvPicPr>
          <p:cNvPr id="391" name="Google Shape;391;p37" descr="Coins Euro Stock Vectors, Images &amp; Vector Art | Shutterstock"/>
          <p:cNvPicPr preferRelativeResize="0"/>
          <p:nvPr/>
        </p:nvPicPr>
        <p:blipFill rotWithShape="1">
          <a:blip r:embed="rId5">
            <a:alphaModFix/>
          </a:blip>
          <a:srcRect l="1259" t="10118" r="1706" b="17738"/>
          <a:stretch/>
        </p:blipFill>
        <p:spPr>
          <a:xfrm>
            <a:off x="1991945" y="3159105"/>
            <a:ext cx="1475117" cy="827705"/>
          </a:xfrm>
          <a:prstGeom prst="rect">
            <a:avLst/>
          </a:prstGeom>
          <a:noFill/>
          <a:ln>
            <a:noFill/>
          </a:ln>
        </p:spPr>
      </p:pic>
      <p:sp>
        <p:nvSpPr>
          <p:cNvPr id="392" name="Google Shape;392;p37"/>
          <p:cNvSpPr/>
          <p:nvPr/>
        </p:nvSpPr>
        <p:spPr>
          <a:xfrm>
            <a:off x="3896563" y="1379810"/>
            <a:ext cx="433132"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 1</a:t>
            </a:r>
            <a:endParaRPr sz="1400" b="0" i="0" u="none" strike="noStrike" cap="none">
              <a:solidFill>
                <a:srgbClr val="000000"/>
              </a:solidFill>
              <a:latin typeface="Arial"/>
              <a:ea typeface="Arial"/>
              <a:cs typeface="Arial"/>
              <a:sym typeface="Arial"/>
            </a:endParaRPr>
          </a:p>
        </p:txBody>
      </p:sp>
      <p:grpSp>
        <p:nvGrpSpPr>
          <p:cNvPr id="393" name="Google Shape;393;p37"/>
          <p:cNvGrpSpPr/>
          <p:nvPr/>
        </p:nvGrpSpPr>
        <p:grpSpPr>
          <a:xfrm>
            <a:off x="4383000" y="1736151"/>
            <a:ext cx="1726150" cy="429169"/>
            <a:chOff x="4614125" y="1554208"/>
            <a:chExt cx="1726150" cy="429169"/>
          </a:xfrm>
        </p:grpSpPr>
        <p:sp>
          <p:nvSpPr>
            <p:cNvPr id="394" name="Google Shape;394;p37"/>
            <p:cNvSpPr txBox="1"/>
            <p:nvPr/>
          </p:nvSpPr>
          <p:spPr>
            <a:xfrm>
              <a:off x="4614125" y="1554208"/>
              <a:ext cx="939000" cy="41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600" b="0" i="0" u="none" strike="noStrike" cap="none" dirty="0">
                  <a:solidFill>
                    <a:srgbClr val="000000"/>
                  </a:solidFill>
                  <a:latin typeface="Arial"/>
                  <a:ea typeface="Arial"/>
                  <a:cs typeface="Arial"/>
                  <a:sym typeface="Arial"/>
                </a:rPr>
                <a:t>Positive </a:t>
              </a:r>
              <a:endParaRPr sz="1600" b="0" i="0" u="none" strike="noStrike" cap="none" dirty="0">
                <a:solidFill>
                  <a:srgbClr val="000000"/>
                </a:solidFill>
                <a:latin typeface="Arial"/>
                <a:ea typeface="Arial"/>
                <a:cs typeface="Arial"/>
                <a:sym typeface="Arial"/>
              </a:endParaRPr>
            </a:p>
          </p:txBody>
        </p:sp>
        <p:pic>
          <p:nvPicPr>
            <p:cNvPr id="395" name="Google Shape;395;p37" descr="Coins Euro Stock Vectors, Images &amp; Vector Art | Shutterstock"/>
            <p:cNvPicPr preferRelativeResize="0"/>
            <p:nvPr/>
          </p:nvPicPr>
          <p:blipFill rotWithShape="1">
            <a:blip r:embed="rId5">
              <a:alphaModFix/>
            </a:blip>
            <a:srcRect l="1259" t="10118" r="1706" b="17738"/>
            <a:stretch/>
          </p:blipFill>
          <p:spPr>
            <a:xfrm>
              <a:off x="5631800" y="1566896"/>
              <a:ext cx="708475" cy="416481"/>
            </a:xfrm>
            <a:prstGeom prst="rect">
              <a:avLst/>
            </a:prstGeom>
            <a:noFill/>
            <a:ln>
              <a:noFill/>
            </a:ln>
          </p:spPr>
        </p:pic>
      </p:grpSp>
      <p:sp>
        <p:nvSpPr>
          <p:cNvPr id="396" name="Google Shape;396;p37"/>
          <p:cNvSpPr/>
          <p:nvPr/>
        </p:nvSpPr>
        <p:spPr>
          <a:xfrm>
            <a:off x="6597657" y="1379058"/>
            <a:ext cx="433132"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 2</a:t>
            </a:r>
            <a:endParaRPr sz="1400" b="0" i="0" u="none" strike="noStrike" cap="none">
              <a:solidFill>
                <a:srgbClr val="000000"/>
              </a:solidFill>
              <a:latin typeface="Arial"/>
              <a:ea typeface="Arial"/>
              <a:cs typeface="Arial"/>
              <a:sym typeface="Arial"/>
            </a:endParaRPr>
          </a:p>
        </p:txBody>
      </p:sp>
      <p:sp>
        <p:nvSpPr>
          <p:cNvPr id="397" name="Google Shape;397;p37"/>
          <p:cNvSpPr/>
          <p:nvPr/>
        </p:nvSpPr>
        <p:spPr>
          <a:xfrm>
            <a:off x="3848400" y="2940448"/>
            <a:ext cx="433132"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 3</a:t>
            </a:r>
            <a:endParaRPr sz="1400" b="0" i="0" u="none" strike="noStrike" cap="none">
              <a:solidFill>
                <a:srgbClr val="000000"/>
              </a:solidFill>
              <a:latin typeface="Arial"/>
              <a:ea typeface="Arial"/>
              <a:cs typeface="Arial"/>
              <a:sym typeface="Arial"/>
            </a:endParaRPr>
          </a:p>
        </p:txBody>
      </p:sp>
      <p:sp>
        <p:nvSpPr>
          <p:cNvPr id="398" name="Google Shape;398;p37"/>
          <p:cNvSpPr/>
          <p:nvPr/>
        </p:nvSpPr>
        <p:spPr>
          <a:xfrm>
            <a:off x="6561908" y="2922084"/>
            <a:ext cx="433132"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 4</a:t>
            </a:r>
            <a:endParaRPr sz="1400" b="0" i="0" u="none" strike="noStrike" cap="none">
              <a:solidFill>
                <a:srgbClr val="000000"/>
              </a:solidFill>
              <a:latin typeface="Arial"/>
              <a:ea typeface="Arial"/>
              <a:cs typeface="Arial"/>
              <a:sym typeface="Arial"/>
            </a:endParaRPr>
          </a:p>
        </p:txBody>
      </p:sp>
      <p:pic>
        <p:nvPicPr>
          <p:cNvPr id="399" name="Google Shape;399;p37" descr="Front+punch Stock Vectors, Images &amp; Vector Art | Shutterstock"/>
          <p:cNvPicPr preferRelativeResize="0"/>
          <p:nvPr/>
        </p:nvPicPr>
        <p:blipFill rotWithShape="1">
          <a:blip r:embed="rId3">
            <a:alphaModFix/>
          </a:blip>
          <a:srcRect l="-4622" t="4047" r="-14738" b="14881"/>
          <a:stretch/>
        </p:blipFill>
        <p:spPr>
          <a:xfrm>
            <a:off x="1908767" y="2951373"/>
            <a:ext cx="1763113" cy="1081639"/>
          </a:xfrm>
          <a:prstGeom prst="rect">
            <a:avLst/>
          </a:prstGeom>
          <a:noFill/>
          <a:ln>
            <a:noFill/>
          </a:ln>
        </p:spPr>
      </p:pic>
      <p:grpSp>
        <p:nvGrpSpPr>
          <p:cNvPr id="400" name="Google Shape;400;p37"/>
          <p:cNvGrpSpPr/>
          <p:nvPr/>
        </p:nvGrpSpPr>
        <p:grpSpPr>
          <a:xfrm>
            <a:off x="1142120" y="2904014"/>
            <a:ext cx="8328463" cy="2129603"/>
            <a:chOff x="1142120" y="2904014"/>
            <a:chExt cx="8328463" cy="2129603"/>
          </a:xfrm>
        </p:grpSpPr>
        <p:sp>
          <p:nvSpPr>
            <p:cNvPr id="401" name="Google Shape;401;p37"/>
            <p:cNvSpPr/>
            <p:nvPr/>
          </p:nvSpPr>
          <p:spPr>
            <a:xfrm>
              <a:off x="6561682" y="2904014"/>
              <a:ext cx="469107" cy="352452"/>
            </a:xfrm>
            <a:prstGeom prst="roundRect">
              <a:avLst>
                <a:gd name="adj" fmla="val 16667"/>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02" name="Google Shape;402;p37"/>
            <p:cNvGrpSpPr/>
            <p:nvPr/>
          </p:nvGrpSpPr>
          <p:grpSpPr>
            <a:xfrm>
              <a:off x="1263231" y="4291788"/>
              <a:ext cx="8207352" cy="706172"/>
              <a:chOff x="330148" y="4417253"/>
              <a:chExt cx="8207352" cy="706172"/>
            </a:xfrm>
          </p:grpSpPr>
          <p:sp>
            <p:nvSpPr>
              <p:cNvPr id="403" name="Google Shape;403;p37"/>
              <p:cNvSpPr/>
              <p:nvPr/>
            </p:nvSpPr>
            <p:spPr>
              <a:xfrm>
                <a:off x="330148" y="4594005"/>
                <a:ext cx="8207352" cy="5294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0" marR="0" lvl="0" indent="0" algn="l" rtl="0">
                  <a:lnSpc>
                    <a:spcPct val="90000"/>
                  </a:lnSpc>
                  <a:spcBef>
                    <a:spcPts val="700"/>
                  </a:spcBef>
                  <a:spcAft>
                    <a:spcPts val="0"/>
                  </a:spcAft>
                  <a:buClr>
                    <a:srgbClr val="000000"/>
                  </a:buClr>
                  <a:buSzPts val="2800"/>
                  <a:buFont typeface="Times New Roman"/>
                  <a:buNone/>
                </a:pPr>
                <a:r>
                  <a:rPr lang="en" sz="1800" b="0" i="1" u="none" strike="noStrike" cap="none" dirty="0">
                    <a:solidFill>
                      <a:srgbClr val="000000"/>
                    </a:solidFill>
                    <a:latin typeface="Arial"/>
                    <a:ea typeface="Arial"/>
                    <a:cs typeface="Arial"/>
                    <a:sym typeface="Arial"/>
                  </a:rPr>
                  <a:t>Escape </a:t>
                </a:r>
                <a:r>
                  <a:rPr lang="en" sz="1800" b="0" i="0" u="none" strike="noStrike" cap="none" dirty="0">
                    <a:solidFill>
                      <a:srgbClr val="000000"/>
                    </a:solidFill>
                    <a:latin typeface="Arial"/>
                    <a:ea typeface="Arial"/>
                    <a:cs typeface="Arial"/>
                    <a:sym typeface="Arial"/>
                  </a:rPr>
                  <a:t>(stop Sr) or </a:t>
                </a:r>
                <a:r>
                  <a:rPr lang="en" sz="1800" b="0" i="1" u="none" strike="noStrike" cap="none" dirty="0">
                    <a:solidFill>
                      <a:srgbClr val="000000"/>
                    </a:solidFill>
                    <a:latin typeface="Arial"/>
                    <a:ea typeface="Arial"/>
                    <a:cs typeface="Arial"/>
                    <a:sym typeface="Arial"/>
                  </a:rPr>
                  <a:t>avoidance </a:t>
                </a:r>
                <a:r>
                  <a:rPr lang="en" sz="1800" b="0" i="0" u="none" strike="noStrike" cap="none" dirty="0">
                    <a:solidFill>
                      <a:srgbClr val="000000"/>
                    </a:solidFill>
                    <a:latin typeface="Arial"/>
                    <a:ea typeface="Arial"/>
                    <a:cs typeface="Arial"/>
                    <a:sym typeface="Arial"/>
                  </a:rPr>
                  <a:t>(reduction </a:t>
                </a:r>
                <a:r>
                  <a:rPr lang="en" sz="1800" b="0" i="0" u="none" strike="noStrike" cap="none" dirty="0" smtClean="0">
                    <a:solidFill>
                      <a:srgbClr val="000000"/>
                    </a:solidFill>
                    <a:latin typeface="Arial"/>
                    <a:ea typeface="Arial"/>
                    <a:cs typeface="Arial"/>
                    <a:sym typeface="Arial"/>
                  </a:rPr>
                  <a:t>in chance of Sr</a:t>
                </a:r>
                <a:r>
                  <a:rPr lang="en" sz="1800" b="0" i="0" u="none" strike="noStrike" cap="none" dirty="0">
                    <a:solidFill>
                      <a:srgbClr val="000000"/>
                    </a:solidFill>
                    <a:latin typeface="Arial"/>
                    <a:ea typeface="Arial"/>
                    <a:cs typeface="Arial"/>
                    <a:sym typeface="Arial"/>
                  </a:rPr>
                  <a:t>)</a:t>
                </a:r>
                <a:endParaRPr sz="1800" b="0" i="0" u="none" strike="noStrike" cap="none" dirty="0">
                  <a:solidFill>
                    <a:srgbClr val="000000"/>
                  </a:solidFill>
                  <a:latin typeface="Arial"/>
                  <a:ea typeface="Arial"/>
                  <a:cs typeface="Arial"/>
                  <a:sym typeface="Arial"/>
                </a:endParaRPr>
              </a:p>
            </p:txBody>
          </p:sp>
          <p:pic>
            <p:nvPicPr>
              <p:cNvPr id="404" name="Google Shape;404;p37"/>
              <p:cNvPicPr preferRelativeResize="0"/>
              <p:nvPr/>
            </p:nvPicPr>
            <p:blipFill rotWithShape="1">
              <a:blip r:embed="rId6">
                <a:alphaModFix/>
              </a:blip>
              <a:srcRect b="8508"/>
              <a:stretch/>
            </p:blipFill>
            <p:spPr>
              <a:xfrm>
                <a:off x="6344189" y="4417253"/>
                <a:ext cx="512400" cy="648092"/>
              </a:xfrm>
              <a:prstGeom prst="rect">
                <a:avLst/>
              </a:prstGeom>
              <a:noFill/>
              <a:ln>
                <a:noFill/>
              </a:ln>
            </p:spPr>
          </p:pic>
        </p:grpSp>
        <p:sp>
          <p:nvSpPr>
            <p:cNvPr id="405" name="Google Shape;405;p37"/>
            <p:cNvSpPr/>
            <p:nvPr/>
          </p:nvSpPr>
          <p:spPr>
            <a:xfrm>
              <a:off x="1142120" y="4292897"/>
              <a:ext cx="6731705" cy="740720"/>
            </a:xfrm>
            <a:prstGeom prst="roundRect">
              <a:avLst>
                <a:gd name="adj" fmla="val 16667"/>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06" name="Google Shape;406;p37"/>
            <p:cNvCxnSpPr/>
            <p:nvPr/>
          </p:nvCxnSpPr>
          <p:spPr>
            <a:xfrm flipH="1">
              <a:off x="6762325" y="3239386"/>
              <a:ext cx="16149" cy="1061927"/>
            </a:xfrm>
            <a:prstGeom prst="straightConnector1">
              <a:avLst/>
            </a:prstGeom>
            <a:noFill/>
            <a:ln w="9525" cap="flat" cmpd="sng">
              <a:solidFill>
                <a:srgbClr val="FF0000"/>
              </a:solidFill>
              <a:prstDash val="solid"/>
              <a:round/>
              <a:headEnd type="none" w="sm" len="sm"/>
              <a:tailEnd type="none" w="sm" len="sm"/>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9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1"/>
                                          </p:stCondLst>
                                        </p:cTn>
                                        <p:tgtEl>
                                          <p:spTgt spid="389"/>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39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6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9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6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1"/>
                                          </p:stCondLst>
                                        </p:cTn>
                                        <p:tgtEl>
                                          <p:spTgt spid="390"/>
                                        </p:tgtEl>
                                        <p:attrNameLst>
                                          <p:attrName>style.visibility</p:attrName>
                                        </p:attrNameLst>
                                      </p:cBhvr>
                                      <p:to>
                                        <p:strVal val="hidden"/>
                                      </p:to>
                                    </p:set>
                                  </p:childTnLst>
                                </p:cTn>
                              </p:par>
                              <p:par>
                                <p:cTn id="67" presetID="1" presetClass="entr" presetSubtype="0" fill="hold" nodeType="withEffect">
                                  <p:stCondLst>
                                    <p:cond delay="0"/>
                                  </p:stCondLst>
                                  <p:childTnLst>
                                    <p:set>
                                      <p:cBhvr>
                                        <p:cTn id="68" dur="1" fill="hold">
                                          <p:stCondLst>
                                            <p:cond delay="0"/>
                                          </p:stCondLst>
                                        </p:cTn>
                                        <p:tgtEl>
                                          <p:spTgt spid="38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9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1"/>
                                          </p:stCondLst>
                                        </p:cTn>
                                        <p:tgtEl>
                                          <p:spTgt spid="391"/>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8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9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36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36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399"/>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1"/>
                                          </p:stCondLst>
                                        </p:cTn>
                                        <p:tgtEl>
                                          <p:spTgt spid="399"/>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398"/>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38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364"/>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362"/>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4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8"/>
          <p:cNvSpPr txBox="1"/>
          <p:nvPr/>
        </p:nvSpPr>
        <p:spPr>
          <a:xfrm>
            <a:off x="179387" y="465534"/>
            <a:ext cx="7200900" cy="1890712"/>
          </a:xfrm>
          <a:prstGeom prst="rect">
            <a:avLst/>
          </a:prstGeom>
          <a:no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4" name="Google Shape;414;p38"/>
          <p:cNvSpPr/>
          <p:nvPr/>
        </p:nvSpPr>
        <p:spPr>
          <a:xfrm>
            <a:off x="323850" y="103584"/>
            <a:ext cx="8640762" cy="198239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608012" marR="0" lvl="0" indent="-608012" algn="l" rtl="0">
              <a:lnSpc>
                <a:spcPct val="90000"/>
              </a:lnSpc>
              <a:spcBef>
                <a:spcPts val="0"/>
              </a:spcBef>
              <a:spcAft>
                <a:spcPts val="0"/>
              </a:spcAft>
              <a:buClr>
                <a:srgbClr val="000000"/>
              </a:buClr>
              <a:buSzPts val="2400"/>
              <a:buFont typeface="Times New Roman"/>
              <a:buNone/>
            </a:pPr>
            <a:r>
              <a:rPr lang="en" sz="1800" b="0" i="0" u="none" strike="noStrike" cap="none" dirty="0">
                <a:solidFill>
                  <a:srgbClr val="000000"/>
                </a:solidFill>
                <a:latin typeface="Arial"/>
                <a:ea typeface="Arial"/>
                <a:cs typeface="Arial"/>
                <a:sym typeface="Arial"/>
              </a:rPr>
              <a:t>(b) Conditional </a:t>
            </a:r>
            <a:r>
              <a:rPr lang="en" sz="1800" b="0" i="0" u="none" strike="noStrike" cap="none" dirty="0" smtClean="0">
                <a:solidFill>
                  <a:srgbClr val="000000"/>
                </a:solidFill>
                <a:latin typeface="Arial"/>
                <a:ea typeface="Arial"/>
                <a:cs typeface="Arial"/>
                <a:sym typeface="Arial"/>
              </a:rPr>
              <a:t>contingency</a:t>
            </a:r>
            <a:endParaRPr sz="1800" b="0" i="0" u="none" strike="noStrike" cap="none" dirty="0">
              <a:solidFill>
                <a:srgbClr val="000000"/>
              </a:solidFill>
              <a:latin typeface="Arial"/>
              <a:ea typeface="Arial"/>
              <a:cs typeface="Arial"/>
              <a:sym typeface="Arial"/>
            </a:endParaRPr>
          </a:p>
          <a:p>
            <a:pPr marL="608012" marR="0" lvl="0" indent="-608012" algn="l" rtl="0">
              <a:lnSpc>
                <a:spcPct val="90000"/>
              </a:lnSpc>
              <a:spcBef>
                <a:spcPts val="0"/>
              </a:spcBef>
              <a:spcAft>
                <a:spcPts val="0"/>
              </a:spcAft>
              <a:buClr>
                <a:schemeClr val="dk1"/>
              </a:buClr>
              <a:buSzPts val="3200"/>
              <a:buFont typeface="Calibri"/>
              <a:buNone/>
            </a:pPr>
            <a:endParaRPr sz="1800" b="1" i="0" u="none" strike="noStrike" cap="none" dirty="0">
              <a:solidFill>
                <a:srgbClr val="FF0000"/>
              </a:solidFill>
              <a:latin typeface="Arial"/>
              <a:ea typeface="Arial"/>
              <a:cs typeface="Arial"/>
              <a:sym typeface="Arial"/>
            </a:endParaRPr>
          </a:p>
          <a:p>
            <a:pPr marL="608012" marR="0" lvl="0" indent="-608012" algn="l" rtl="0">
              <a:lnSpc>
                <a:spcPct val="90000"/>
              </a:lnSpc>
              <a:spcBef>
                <a:spcPts val="0"/>
              </a:spcBef>
              <a:spcAft>
                <a:spcPts val="0"/>
              </a:spcAft>
              <a:buClr>
                <a:srgbClr val="FF0000"/>
              </a:buClr>
              <a:buSzPts val="3200"/>
              <a:buFont typeface="Times New Roman"/>
              <a:buNone/>
            </a:pPr>
            <a:r>
              <a:rPr lang="en" sz="1800" b="1" i="0" u="none" strike="noStrike" cap="none" dirty="0">
                <a:solidFill>
                  <a:srgbClr val="FF0000"/>
                </a:solidFill>
                <a:latin typeface="Arial"/>
                <a:ea typeface="Arial"/>
                <a:cs typeface="Arial"/>
                <a:sym typeface="Arial"/>
              </a:rPr>
              <a:t>Group </a:t>
            </a:r>
            <a:r>
              <a:rPr lang="en" sz="1800" b="1" i="0" u="none" strike="noStrike" cap="none" dirty="0" smtClean="0">
                <a:solidFill>
                  <a:srgbClr val="FF0000"/>
                </a:solidFill>
                <a:latin typeface="Arial"/>
                <a:ea typeface="Arial"/>
                <a:cs typeface="Arial"/>
                <a:sym typeface="Arial"/>
              </a:rPr>
              <a:t>1</a:t>
            </a:r>
            <a:endParaRPr sz="1800" b="0" i="0" u="none" strike="noStrike" cap="none" dirty="0" smtClean="0">
              <a:solidFill>
                <a:srgbClr val="000000"/>
              </a:solidFill>
              <a:latin typeface="Arial"/>
              <a:ea typeface="Arial"/>
              <a:cs typeface="Arial"/>
              <a:sym typeface="Arial"/>
            </a:endParaRPr>
          </a:p>
          <a:p>
            <a:pPr marL="608012" marR="0" lvl="0" indent="-608012" algn="l" rtl="0">
              <a:lnSpc>
                <a:spcPct val="90000"/>
              </a:lnSpc>
              <a:spcBef>
                <a:spcPts val="0"/>
              </a:spcBef>
              <a:spcAft>
                <a:spcPts val="0"/>
              </a:spcAft>
              <a:buClr>
                <a:srgbClr val="000000"/>
              </a:buClr>
              <a:buSzPts val="3200"/>
              <a:buFont typeface="Times New Roman"/>
              <a:buNone/>
            </a:pPr>
            <a:r>
              <a:rPr lang="en" sz="1800" b="0" i="0" u="none" strike="noStrike" cap="none" dirty="0" smtClean="0">
                <a:solidFill>
                  <a:srgbClr val="000000"/>
                </a:solidFill>
                <a:latin typeface="Arial"/>
                <a:ea typeface="Arial"/>
                <a:cs typeface="Arial"/>
                <a:sym typeface="Arial"/>
              </a:rPr>
              <a:t>		*Phase 1:</a:t>
            </a:r>
            <a:endParaRPr sz="1800" b="0" i="0" u="none" strike="noStrike" cap="none" dirty="0" smtClean="0">
              <a:solidFill>
                <a:srgbClr val="000000"/>
              </a:solidFill>
              <a:latin typeface="Arial"/>
              <a:ea typeface="Arial"/>
              <a:cs typeface="Arial"/>
              <a:sym typeface="Arial"/>
            </a:endParaRPr>
          </a:p>
          <a:p>
            <a:pPr marL="608012" marR="0" lvl="0" indent="-608012" algn="l" rtl="0">
              <a:lnSpc>
                <a:spcPct val="90000"/>
              </a:lnSpc>
              <a:spcBef>
                <a:spcPts val="0"/>
              </a:spcBef>
              <a:spcAft>
                <a:spcPts val="0"/>
              </a:spcAft>
              <a:buClr>
                <a:srgbClr val="000000"/>
              </a:buClr>
              <a:buSzPts val="3200"/>
              <a:buFont typeface="Times New Roman"/>
              <a:buNone/>
            </a:pPr>
            <a:r>
              <a:rPr lang="en" sz="1800" b="0" i="0" u="none" strike="noStrike" cap="none" dirty="0">
                <a:solidFill>
                  <a:srgbClr val="000000"/>
                </a:solidFill>
                <a:latin typeface="Arial"/>
                <a:ea typeface="Arial"/>
                <a:cs typeface="Arial"/>
                <a:sym typeface="Arial"/>
              </a:rPr>
              <a:t>	  	</a:t>
            </a:r>
            <a:endParaRPr sz="1800" b="0" i="0" u="none" strike="noStrike" cap="none" dirty="0">
              <a:solidFill>
                <a:srgbClr val="000000"/>
              </a:solidFill>
              <a:latin typeface="Arial"/>
              <a:ea typeface="Arial"/>
              <a:cs typeface="Arial"/>
              <a:sym typeface="Arial"/>
            </a:endParaRPr>
          </a:p>
          <a:p>
            <a:pPr marL="608012" marR="0" lvl="0" indent="-608012" algn="l" rtl="0">
              <a:lnSpc>
                <a:spcPct val="90000"/>
              </a:lnSpc>
              <a:spcBef>
                <a:spcPts val="0"/>
              </a:spcBef>
              <a:spcAft>
                <a:spcPts val="0"/>
              </a:spcAft>
              <a:buClr>
                <a:srgbClr val="000000"/>
              </a:buClr>
              <a:buSzPts val="3200"/>
              <a:buFont typeface="Times New Roman"/>
              <a:buNone/>
            </a:pPr>
            <a:r>
              <a:rPr lang="en" sz="1800" b="0" i="0" u="none" strike="noStrike" cap="none" dirty="0">
                <a:solidFill>
                  <a:srgbClr val="000000"/>
                </a:solidFill>
                <a:latin typeface="Arial"/>
                <a:ea typeface="Arial"/>
                <a:cs typeface="Arial"/>
                <a:sym typeface="Arial"/>
              </a:rPr>
              <a:t> 	      </a:t>
            </a:r>
            <a:r>
              <a:rPr lang="en" sz="1800" b="0" i="0" u="none" strike="noStrike" cap="none" dirty="0" smtClean="0">
                <a:solidFill>
                  <a:srgbClr val="000000"/>
                </a:solidFill>
                <a:latin typeface="Arial"/>
                <a:ea typeface="Arial"/>
                <a:cs typeface="Arial"/>
                <a:sym typeface="Arial"/>
              </a:rPr>
              <a:t>*Phase </a:t>
            </a:r>
            <a:r>
              <a:rPr lang="en" sz="1800" b="0" i="0" u="none" strike="noStrike" cap="none" dirty="0">
                <a:solidFill>
                  <a:srgbClr val="000000"/>
                </a:solidFill>
                <a:latin typeface="Arial"/>
                <a:ea typeface="Arial"/>
                <a:cs typeface="Arial"/>
                <a:sym typeface="Arial"/>
              </a:rPr>
              <a:t>2:</a:t>
            </a:r>
            <a:endParaRPr sz="1800" b="0" i="0" u="none" strike="noStrike" cap="none" dirty="0">
              <a:solidFill>
                <a:srgbClr val="000000"/>
              </a:solidFill>
              <a:latin typeface="Arial"/>
              <a:ea typeface="Arial"/>
              <a:cs typeface="Arial"/>
              <a:sym typeface="Arial"/>
            </a:endParaRPr>
          </a:p>
        </p:txBody>
      </p:sp>
      <p:pic>
        <p:nvPicPr>
          <p:cNvPr id="415" name="Google Shape;415;p38"/>
          <p:cNvPicPr preferRelativeResize="0"/>
          <p:nvPr/>
        </p:nvPicPr>
        <p:blipFill rotWithShape="1">
          <a:blip r:embed="rId3">
            <a:alphaModFix/>
          </a:blip>
          <a:srcRect/>
          <a:stretch/>
        </p:blipFill>
        <p:spPr>
          <a:xfrm>
            <a:off x="3779837" y="735806"/>
            <a:ext cx="516731" cy="684609"/>
          </a:xfrm>
          <a:prstGeom prst="rect">
            <a:avLst/>
          </a:prstGeom>
          <a:noFill/>
          <a:ln>
            <a:noFill/>
          </a:ln>
        </p:spPr>
      </p:pic>
      <p:pic>
        <p:nvPicPr>
          <p:cNvPr id="416" name="Google Shape;416;p38"/>
          <p:cNvPicPr preferRelativeResize="0"/>
          <p:nvPr/>
        </p:nvPicPr>
        <p:blipFill rotWithShape="1">
          <a:blip r:embed="rId4">
            <a:alphaModFix/>
          </a:blip>
          <a:srcRect/>
          <a:stretch/>
        </p:blipFill>
        <p:spPr>
          <a:xfrm>
            <a:off x="5289550" y="784622"/>
            <a:ext cx="501253" cy="433387"/>
          </a:xfrm>
          <a:prstGeom prst="rect">
            <a:avLst/>
          </a:prstGeom>
          <a:noFill/>
          <a:ln>
            <a:noFill/>
          </a:ln>
        </p:spPr>
      </p:pic>
      <p:cxnSp>
        <p:nvCxnSpPr>
          <p:cNvPr id="417" name="Google Shape;417;p38"/>
          <p:cNvCxnSpPr/>
          <p:nvPr/>
        </p:nvCxnSpPr>
        <p:spPr>
          <a:xfrm>
            <a:off x="4662487" y="1062038"/>
            <a:ext cx="446087" cy="1190"/>
          </a:xfrm>
          <a:prstGeom prst="straightConnector1">
            <a:avLst/>
          </a:prstGeom>
          <a:noFill/>
          <a:ln w="54000" cap="flat" cmpd="sng">
            <a:solidFill>
              <a:srgbClr val="FF0000"/>
            </a:solidFill>
            <a:prstDash val="solid"/>
            <a:miter lim="800000"/>
            <a:headEnd type="none" w="sm" len="sm"/>
            <a:tailEnd type="stealth" w="med" len="med"/>
          </a:ln>
        </p:spPr>
      </p:cxnSp>
      <p:pic>
        <p:nvPicPr>
          <p:cNvPr id="418" name="Google Shape;418;p38" descr="Image result for lighting bolt"/>
          <p:cNvPicPr preferRelativeResize="0"/>
          <p:nvPr/>
        </p:nvPicPr>
        <p:blipFill rotWithShape="1">
          <a:blip r:embed="rId5">
            <a:alphaModFix/>
          </a:blip>
          <a:srcRect/>
          <a:stretch/>
        </p:blipFill>
        <p:spPr>
          <a:xfrm>
            <a:off x="5280025" y="1408509"/>
            <a:ext cx="516731" cy="590550"/>
          </a:xfrm>
          <a:prstGeom prst="rect">
            <a:avLst/>
          </a:prstGeom>
          <a:noFill/>
          <a:ln>
            <a:noFill/>
          </a:ln>
        </p:spPr>
      </p:pic>
      <p:cxnSp>
        <p:nvCxnSpPr>
          <p:cNvPr id="419" name="Google Shape;419;p38"/>
          <p:cNvCxnSpPr/>
          <p:nvPr/>
        </p:nvCxnSpPr>
        <p:spPr>
          <a:xfrm>
            <a:off x="4716462" y="1703784"/>
            <a:ext cx="446087" cy="1190"/>
          </a:xfrm>
          <a:prstGeom prst="straightConnector1">
            <a:avLst/>
          </a:prstGeom>
          <a:noFill/>
          <a:ln w="54000" cap="flat" cmpd="sng">
            <a:solidFill>
              <a:srgbClr val="FF0000"/>
            </a:solidFill>
            <a:prstDash val="solid"/>
            <a:miter lim="800000"/>
            <a:headEnd type="none" w="sm" len="sm"/>
            <a:tailEnd type="stealth" w="med" len="med"/>
          </a:ln>
        </p:spPr>
      </p:cxnSp>
      <p:pic>
        <p:nvPicPr>
          <p:cNvPr id="420" name="Google Shape;420;p38"/>
          <p:cNvPicPr preferRelativeResize="0"/>
          <p:nvPr/>
        </p:nvPicPr>
        <p:blipFill rotWithShape="1">
          <a:blip r:embed="rId3">
            <a:alphaModFix/>
          </a:blip>
          <a:srcRect/>
          <a:stretch/>
        </p:blipFill>
        <p:spPr>
          <a:xfrm>
            <a:off x="3779837" y="1534715"/>
            <a:ext cx="516731" cy="684609"/>
          </a:xfrm>
          <a:prstGeom prst="rect">
            <a:avLst/>
          </a:prstGeom>
          <a:noFill/>
          <a:ln>
            <a:noFill/>
          </a:ln>
        </p:spPr>
      </p:pic>
      <p:pic>
        <p:nvPicPr>
          <p:cNvPr id="421" name="Google Shape;421;p38"/>
          <p:cNvPicPr preferRelativeResize="0"/>
          <p:nvPr/>
        </p:nvPicPr>
        <p:blipFill rotWithShape="1">
          <a:blip r:embed="rId3">
            <a:alphaModFix/>
          </a:blip>
          <a:srcRect/>
          <a:stretch/>
        </p:blipFill>
        <p:spPr>
          <a:xfrm>
            <a:off x="3779837" y="2409825"/>
            <a:ext cx="516731" cy="684609"/>
          </a:xfrm>
          <a:prstGeom prst="rect">
            <a:avLst/>
          </a:prstGeom>
          <a:noFill/>
          <a:ln>
            <a:noFill/>
          </a:ln>
        </p:spPr>
      </p:pic>
      <p:pic>
        <p:nvPicPr>
          <p:cNvPr id="422" name="Google Shape;422;p38"/>
          <p:cNvPicPr preferRelativeResize="0"/>
          <p:nvPr/>
        </p:nvPicPr>
        <p:blipFill rotWithShape="1">
          <a:blip r:embed="rId4">
            <a:alphaModFix/>
          </a:blip>
          <a:srcRect/>
          <a:stretch/>
        </p:blipFill>
        <p:spPr>
          <a:xfrm>
            <a:off x="5289550" y="2458640"/>
            <a:ext cx="501253" cy="433387"/>
          </a:xfrm>
          <a:prstGeom prst="rect">
            <a:avLst/>
          </a:prstGeom>
          <a:noFill/>
          <a:ln>
            <a:noFill/>
          </a:ln>
        </p:spPr>
      </p:pic>
      <p:cxnSp>
        <p:nvCxnSpPr>
          <p:cNvPr id="423" name="Google Shape;423;p38"/>
          <p:cNvCxnSpPr/>
          <p:nvPr/>
        </p:nvCxnSpPr>
        <p:spPr>
          <a:xfrm>
            <a:off x="4662487" y="2736056"/>
            <a:ext cx="446087" cy="1190"/>
          </a:xfrm>
          <a:prstGeom prst="straightConnector1">
            <a:avLst/>
          </a:prstGeom>
          <a:noFill/>
          <a:ln w="54000" cap="flat" cmpd="sng">
            <a:solidFill>
              <a:srgbClr val="FF0000"/>
            </a:solidFill>
            <a:prstDash val="solid"/>
            <a:miter lim="800000"/>
            <a:headEnd type="none" w="sm" len="sm"/>
            <a:tailEnd type="stealth" w="med" len="med"/>
          </a:ln>
        </p:spPr>
      </p:cxnSp>
      <p:pic>
        <p:nvPicPr>
          <p:cNvPr id="424" name="Google Shape;424;p38" descr="Image result for lighting bolt"/>
          <p:cNvPicPr preferRelativeResize="0"/>
          <p:nvPr/>
        </p:nvPicPr>
        <p:blipFill rotWithShape="1">
          <a:blip r:embed="rId5">
            <a:alphaModFix/>
          </a:blip>
          <a:srcRect/>
          <a:stretch/>
        </p:blipFill>
        <p:spPr>
          <a:xfrm>
            <a:off x="5268912" y="3094434"/>
            <a:ext cx="516731" cy="590550"/>
          </a:xfrm>
          <a:prstGeom prst="rect">
            <a:avLst/>
          </a:prstGeom>
          <a:noFill/>
          <a:ln>
            <a:noFill/>
          </a:ln>
        </p:spPr>
      </p:pic>
      <p:cxnSp>
        <p:nvCxnSpPr>
          <p:cNvPr id="425" name="Google Shape;425;p38"/>
          <p:cNvCxnSpPr/>
          <p:nvPr/>
        </p:nvCxnSpPr>
        <p:spPr>
          <a:xfrm>
            <a:off x="4705350" y="3389709"/>
            <a:ext cx="446087" cy="1190"/>
          </a:xfrm>
          <a:prstGeom prst="straightConnector1">
            <a:avLst/>
          </a:prstGeom>
          <a:noFill/>
          <a:ln w="54000" cap="flat" cmpd="sng">
            <a:solidFill>
              <a:srgbClr val="FF0000"/>
            </a:solidFill>
            <a:prstDash val="solid"/>
            <a:miter lim="800000"/>
            <a:headEnd type="none" w="sm" len="sm"/>
            <a:tailEnd type="stealth" w="med" len="med"/>
          </a:ln>
        </p:spPr>
      </p:cxnSp>
      <p:pic>
        <p:nvPicPr>
          <p:cNvPr id="426" name="Google Shape;426;p38"/>
          <p:cNvPicPr preferRelativeResize="0"/>
          <p:nvPr/>
        </p:nvPicPr>
        <p:blipFill rotWithShape="1">
          <a:blip r:embed="rId6">
            <a:alphaModFix/>
          </a:blip>
          <a:srcRect/>
          <a:stretch/>
        </p:blipFill>
        <p:spPr>
          <a:xfrm>
            <a:off x="3635375" y="3123009"/>
            <a:ext cx="475059" cy="561975"/>
          </a:xfrm>
          <a:prstGeom prst="rect">
            <a:avLst/>
          </a:prstGeom>
          <a:noFill/>
          <a:ln>
            <a:noFill/>
          </a:ln>
        </p:spPr>
      </p:pic>
      <p:pic>
        <p:nvPicPr>
          <p:cNvPr id="427" name="Google Shape;427;p38"/>
          <p:cNvPicPr preferRelativeResize="0"/>
          <p:nvPr/>
        </p:nvPicPr>
        <p:blipFill rotWithShape="1">
          <a:blip r:embed="rId3">
            <a:alphaModFix/>
          </a:blip>
          <a:srcRect/>
          <a:stretch/>
        </p:blipFill>
        <p:spPr>
          <a:xfrm>
            <a:off x="3884612" y="3813572"/>
            <a:ext cx="516731" cy="684609"/>
          </a:xfrm>
          <a:prstGeom prst="rect">
            <a:avLst/>
          </a:prstGeom>
          <a:noFill/>
          <a:ln>
            <a:noFill/>
          </a:ln>
        </p:spPr>
      </p:pic>
      <p:cxnSp>
        <p:nvCxnSpPr>
          <p:cNvPr id="428" name="Google Shape;428;p38"/>
          <p:cNvCxnSpPr/>
          <p:nvPr/>
        </p:nvCxnSpPr>
        <p:spPr>
          <a:xfrm>
            <a:off x="4716462" y="4155281"/>
            <a:ext cx="446087" cy="1190"/>
          </a:xfrm>
          <a:prstGeom prst="straightConnector1">
            <a:avLst/>
          </a:prstGeom>
          <a:noFill/>
          <a:ln w="54000" cap="flat" cmpd="sng">
            <a:solidFill>
              <a:srgbClr val="FF0000"/>
            </a:solidFill>
            <a:prstDash val="solid"/>
            <a:miter lim="800000"/>
            <a:headEnd type="none" w="sm" len="sm"/>
            <a:tailEnd type="stealth" w="med" len="med"/>
          </a:ln>
        </p:spPr>
      </p:cxnSp>
      <p:pic>
        <p:nvPicPr>
          <p:cNvPr id="429" name="Google Shape;429;p38"/>
          <p:cNvPicPr preferRelativeResize="0"/>
          <p:nvPr/>
        </p:nvPicPr>
        <p:blipFill rotWithShape="1">
          <a:blip r:embed="rId6">
            <a:alphaModFix/>
          </a:blip>
          <a:srcRect/>
          <a:stretch/>
        </p:blipFill>
        <p:spPr>
          <a:xfrm>
            <a:off x="5324475" y="3875484"/>
            <a:ext cx="475059" cy="561975"/>
          </a:xfrm>
          <a:prstGeom prst="rect">
            <a:avLst/>
          </a:prstGeom>
          <a:noFill/>
          <a:ln>
            <a:noFill/>
          </a:ln>
        </p:spPr>
      </p:pic>
      <p:cxnSp>
        <p:nvCxnSpPr>
          <p:cNvPr id="430" name="Google Shape;430;p38"/>
          <p:cNvCxnSpPr/>
          <p:nvPr/>
        </p:nvCxnSpPr>
        <p:spPr>
          <a:xfrm>
            <a:off x="6156325" y="4156472"/>
            <a:ext cx="446087" cy="1190"/>
          </a:xfrm>
          <a:prstGeom prst="straightConnector1">
            <a:avLst/>
          </a:prstGeom>
          <a:noFill/>
          <a:ln w="54000" cap="flat" cmpd="sng">
            <a:solidFill>
              <a:srgbClr val="FF0000"/>
            </a:solidFill>
            <a:prstDash val="solid"/>
            <a:miter lim="800000"/>
            <a:headEnd type="none" w="sm" len="sm"/>
            <a:tailEnd type="stealth" w="med" len="med"/>
          </a:ln>
        </p:spPr>
      </p:cxnSp>
      <p:pic>
        <p:nvPicPr>
          <p:cNvPr id="431" name="Google Shape;431;p38" descr="Image result for lighting bolt"/>
          <p:cNvPicPr preferRelativeResize="0"/>
          <p:nvPr/>
        </p:nvPicPr>
        <p:blipFill rotWithShape="1">
          <a:blip r:embed="rId5">
            <a:alphaModFix/>
          </a:blip>
          <a:srcRect/>
          <a:stretch/>
        </p:blipFill>
        <p:spPr>
          <a:xfrm>
            <a:off x="6602412" y="3907631"/>
            <a:ext cx="517922" cy="590550"/>
          </a:xfrm>
          <a:prstGeom prst="rect">
            <a:avLst/>
          </a:prstGeom>
          <a:noFill/>
          <a:ln>
            <a:noFill/>
          </a:ln>
        </p:spPr>
      </p:pic>
      <p:sp>
        <p:nvSpPr>
          <p:cNvPr id="432" name="Google Shape;432;p38"/>
          <p:cNvSpPr txBox="1"/>
          <p:nvPr/>
        </p:nvSpPr>
        <p:spPr>
          <a:xfrm>
            <a:off x="188912" y="2419350"/>
            <a:ext cx="7191375" cy="2205037"/>
          </a:xfrm>
          <a:prstGeom prst="rect">
            <a:avLst/>
          </a:prstGeom>
          <a:no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33" name="Google Shape;433;p38" descr="Image result for cartoon rat"/>
          <p:cNvPicPr preferRelativeResize="0"/>
          <p:nvPr/>
        </p:nvPicPr>
        <p:blipFill rotWithShape="1">
          <a:blip r:embed="rId7">
            <a:alphaModFix/>
          </a:blip>
          <a:srcRect/>
          <a:stretch/>
        </p:blipFill>
        <p:spPr>
          <a:xfrm>
            <a:off x="7596187" y="862013"/>
            <a:ext cx="1091803" cy="1091803"/>
          </a:xfrm>
          <a:prstGeom prst="rect">
            <a:avLst/>
          </a:prstGeom>
          <a:noFill/>
          <a:ln>
            <a:noFill/>
          </a:ln>
        </p:spPr>
      </p:pic>
      <p:pic>
        <p:nvPicPr>
          <p:cNvPr id="434" name="Google Shape;434;p38" descr="Image result for cartoon rat"/>
          <p:cNvPicPr preferRelativeResize="0"/>
          <p:nvPr/>
        </p:nvPicPr>
        <p:blipFill rotWithShape="1">
          <a:blip r:embed="rId8">
            <a:alphaModFix/>
          </a:blip>
          <a:srcRect/>
          <a:stretch/>
        </p:blipFill>
        <p:spPr>
          <a:xfrm>
            <a:off x="7613650" y="2981325"/>
            <a:ext cx="1078706" cy="1079897"/>
          </a:xfrm>
          <a:prstGeom prst="rect">
            <a:avLst/>
          </a:prstGeom>
          <a:noFill/>
          <a:ln>
            <a:noFill/>
          </a:ln>
        </p:spPr>
      </p:pic>
      <p:sp>
        <p:nvSpPr>
          <p:cNvPr id="435" name="Google Shape;435;p38"/>
          <p:cNvSpPr txBox="1"/>
          <p:nvPr/>
        </p:nvSpPr>
        <p:spPr>
          <a:xfrm>
            <a:off x="287337" y="2625328"/>
            <a:ext cx="4572000" cy="187285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0000"/>
              </a:buClr>
              <a:buSzPts val="3200"/>
              <a:buFont typeface="Times New Roman"/>
              <a:buNone/>
            </a:pPr>
            <a:r>
              <a:rPr lang="en" sz="1800" b="1" i="0" u="none" strike="noStrike" cap="none" dirty="0">
                <a:solidFill>
                  <a:srgbClr val="FF0000"/>
                </a:solidFill>
                <a:latin typeface="Arial"/>
                <a:ea typeface="Arial"/>
                <a:cs typeface="Arial"/>
                <a:sym typeface="Arial"/>
              </a:rPr>
              <a:t>Group 2 </a:t>
            </a:r>
            <a:r>
              <a:rPr lang="en" sz="1800" b="0" i="0" u="none" strike="noStrike" cap="none" dirty="0" smtClean="0">
                <a:solidFill>
                  <a:srgbClr val="000000"/>
                </a:solidFill>
                <a:latin typeface="Arial"/>
                <a:ea typeface="Arial"/>
                <a:cs typeface="Arial"/>
                <a:sym typeface="Arial"/>
              </a:rPr>
              <a:t>*Phase </a:t>
            </a:r>
            <a:r>
              <a:rPr lang="en" sz="1800" b="0" i="0" u="none" strike="noStrike" cap="none" dirty="0">
                <a:solidFill>
                  <a:srgbClr val="000000"/>
                </a:solidFill>
                <a:latin typeface="Arial"/>
                <a:ea typeface="Arial"/>
                <a:cs typeface="Arial"/>
                <a:sym typeface="Arial"/>
              </a:rPr>
              <a:t>1: </a:t>
            </a:r>
            <a:endParaRPr sz="18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3200"/>
              <a:buFont typeface="Calibri"/>
              <a:buNone/>
            </a:pPr>
            <a:endParaRPr sz="18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3200"/>
              <a:buFont typeface="Calibri"/>
              <a:buNone/>
            </a:pPr>
            <a:endParaRPr sz="18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3200"/>
              <a:buFont typeface="Times New Roman"/>
              <a:buNone/>
            </a:pPr>
            <a:r>
              <a:rPr lang="en" sz="1800" b="0" i="0" u="none" strike="noStrike" cap="none" dirty="0">
                <a:solidFill>
                  <a:srgbClr val="000000"/>
                </a:solidFill>
                <a:latin typeface="Arial"/>
                <a:ea typeface="Arial"/>
                <a:cs typeface="Arial"/>
                <a:sym typeface="Arial"/>
              </a:rPr>
              <a:t>	</a:t>
            </a:r>
            <a:endParaRPr sz="18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3200"/>
              <a:buFont typeface="Times New Roman"/>
              <a:buNone/>
            </a:pPr>
            <a:r>
              <a:rPr lang="en" sz="1800" b="0" i="0" u="none" strike="noStrike" cap="none" dirty="0">
                <a:solidFill>
                  <a:srgbClr val="000000"/>
                </a:solidFill>
                <a:latin typeface="Arial"/>
                <a:ea typeface="Arial"/>
                <a:cs typeface="Arial"/>
                <a:sym typeface="Arial"/>
              </a:rPr>
              <a:t>	 </a:t>
            </a:r>
            <a:endParaRPr sz="18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3200"/>
              <a:buFont typeface="Times New Roman"/>
              <a:buNone/>
            </a:pPr>
            <a:r>
              <a:rPr lang="en" sz="1800" b="0" i="0" u="none" strike="noStrike" cap="none" dirty="0">
                <a:solidFill>
                  <a:srgbClr val="000000"/>
                </a:solidFill>
                <a:latin typeface="Arial"/>
                <a:ea typeface="Arial"/>
                <a:cs typeface="Arial"/>
                <a:sym typeface="Arial"/>
              </a:rPr>
              <a:t>               </a:t>
            </a:r>
            <a:r>
              <a:rPr lang="en" sz="1800" b="0" i="0" u="none" strike="noStrike" cap="none" dirty="0" smtClean="0">
                <a:solidFill>
                  <a:srgbClr val="000000"/>
                </a:solidFill>
                <a:latin typeface="Arial"/>
                <a:ea typeface="Arial"/>
                <a:cs typeface="Arial"/>
                <a:sym typeface="Arial"/>
              </a:rPr>
              <a:t>*Phase </a:t>
            </a:r>
            <a:r>
              <a:rPr lang="en" sz="1800" b="0" i="0" u="none" strike="noStrike" cap="none" dirty="0">
                <a:solidFill>
                  <a:srgbClr val="000000"/>
                </a:solidFill>
                <a:latin typeface="Arial"/>
                <a:ea typeface="Arial"/>
                <a:cs typeface="Arial"/>
                <a:sym typeface="Arial"/>
              </a:rPr>
              <a:t>2:</a:t>
            </a:r>
            <a:endParaRPr sz="18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3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2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2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2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3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cxnSp>
        <p:nvCxnSpPr>
          <p:cNvPr id="441" name="Google Shape;441;p39"/>
          <p:cNvCxnSpPr/>
          <p:nvPr/>
        </p:nvCxnSpPr>
        <p:spPr>
          <a:xfrm rot="10800000" flipH="1">
            <a:off x="900112" y="357187"/>
            <a:ext cx="1587" cy="4212431"/>
          </a:xfrm>
          <a:prstGeom prst="straightConnector1">
            <a:avLst/>
          </a:prstGeom>
          <a:noFill/>
          <a:ln w="9525" cap="flat" cmpd="sng">
            <a:solidFill>
              <a:srgbClr val="002060"/>
            </a:solidFill>
            <a:prstDash val="solid"/>
            <a:miter lim="800000"/>
            <a:headEnd type="none" w="sm" len="sm"/>
            <a:tailEnd type="stealth" w="med" len="med"/>
          </a:ln>
        </p:spPr>
      </p:cxnSp>
      <p:cxnSp>
        <p:nvCxnSpPr>
          <p:cNvPr id="442" name="Google Shape;442;p39"/>
          <p:cNvCxnSpPr/>
          <p:nvPr/>
        </p:nvCxnSpPr>
        <p:spPr>
          <a:xfrm>
            <a:off x="900112" y="4569619"/>
            <a:ext cx="7408862" cy="1190"/>
          </a:xfrm>
          <a:prstGeom prst="straightConnector1">
            <a:avLst/>
          </a:prstGeom>
          <a:noFill/>
          <a:ln w="9525" cap="flat" cmpd="sng">
            <a:solidFill>
              <a:srgbClr val="002060"/>
            </a:solidFill>
            <a:prstDash val="solid"/>
            <a:miter lim="800000"/>
            <a:headEnd type="none" w="sm" len="sm"/>
            <a:tailEnd type="stealth" w="med" len="med"/>
          </a:ln>
        </p:spPr>
      </p:cxnSp>
      <p:sp>
        <p:nvSpPr>
          <p:cNvPr id="443" name="Google Shape;443;p39"/>
          <p:cNvSpPr/>
          <p:nvPr/>
        </p:nvSpPr>
        <p:spPr>
          <a:xfrm>
            <a:off x="155575" y="411956"/>
            <a:ext cx="809625" cy="276225"/>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1800"/>
              <a:buFont typeface="Times New Roman"/>
              <a:buNone/>
            </a:pPr>
            <a:r>
              <a:rPr lang="en" sz="1800" b="0" i="0" u="none" strike="noStrike" cap="none">
                <a:solidFill>
                  <a:srgbClr val="000000"/>
                </a:solidFill>
                <a:latin typeface="Arial"/>
                <a:ea typeface="Arial"/>
                <a:cs typeface="Arial"/>
                <a:sym typeface="Arial"/>
              </a:rPr>
              <a:t>Freq R</a:t>
            </a:r>
            <a:endParaRPr sz="1800" b="0" i="0" u="none" strike="noStrike" cap="none">
              <a:solidFill>
                <a:srgbClr val="000000"/>
              </a:solidFill>
              <a:latin typeface="Arial"/>
              <a:ea typeface="Arial"/>
              <a:cs typeface="Arial"/>
              <a:sym typeface="Arial"/>
            </a:endParaRPr>
          </a:p>
        </p:txBody>
      </p:sp>
      <p:sp>
        <p:nvSpPr>
          <p:cNvPr id="444" name="Google Shape;444;p39"/>
          <p:cNvSpPr/>
          <p:nvPr/>
        </p:nvSpPr>
        <p:spPr>
          <a:xfrm>
            <a:off x="1984375" y="4677965"/>
            <a:ext cx="1226416" cy="345281"/>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2400"/>
              <a:buFont typeface="Times New Roman"/>
              <a:buNone/>
            </a:pPr>
            <a:r>
              <a:rPr lang="en" sz="1800" dirty="0" smtClean="0"/>
              <a:t>Phase</a:t>
            </a:r>
            <a:r>
              <a:rPr lang="en" sz="1800" b="0" i="0" u="none" strike="noStrike" cap="none" dirty="0" smtClean="0">
                <a:solidFill>
                  <a:srgbClr val="000000"/>
                </a:solidFill>
                <a:latin typeface="Arial"/>
                <a:ea typeface="Arial"/>
                <a:cs typeface="Arial"/>
                <a:sym typeface="Arial"/>
              </a:rPr>
              <a:t> </a:t>
            </a:r>
            <a:r>
              <a:rPr lang="en" sz="1800" b="0" i="0" u="none" strike="noStrike" cap="none" dirty="0">
                <a:solidFill>
                  <a:srgbClr val="000000"/>
                </a:solidFill>
                <a:latin typeface="Arial"/>
                <a:ea typeface="Arial"/>
                <a:cs typeface="Arial"/>
                <a:sym typeface="Arial"/>
              </a:rPr>
              <a:t>1</a:t>
            </a:r>
            <a:endParaRPr sz="1800" b="0" i="0" u="none" strike="noStrike" cap="none" dirty="0">
              <a:solidFill>
                <a:srgbClr val="000000"/>
              </a:solidFill>
              <a:latin typeface="Arial"/>
              <a:ea typeface="Arial"/>
              <a:cs typeface="Arial"/>
              <a:sym typeface="Arial"/>
            </a:endParaRPr>
          </a:p>
        </p:txBody>
      </p:sp>
      <p:cxnSp>
        <p:nvCxnSpPr>
          <p:cNvPr id="445" name="Google Shape;445;p39"/>
          <p:cNvCxnSpPr/>
          <p:nvPr/>
        </p:nvCxnSpPr>
        <p:spPr>
          <a:xfrm>
            <a:off x="4538662" y="4444603"/>
            <a:ext cx="1587" cy="233362"/>
          </a:xfrm>
          <a:prstGeom prst="straightConnector1">
            <a:avLst/>
          </a:prstGeom>
          <a:noFill/>
          <a:ln w="9525" cap="flat" cmpd="sng">
            <a:solidFill>
              <a:srgbClr val="000000"/>
            </a:solidFill>
            <a:prstDash val="solid"/>
            <a:miter lim="800000"/>
            <a:headEnd type="none" w="sm" len="sm"/>
            <a:tailEnd type="none" w="sm" len="sm"/>
          </a:ln>
        </p:spPr>
      </p:cxnSp>
      <p:sp>
        <p:nvSpPr>
          <p:cNvPr id="446" name="Google Shape;446;p39"/>
          <p:cNvSpPr/>
          <p:nvPr/>
        </p:nvSpPr>
        <p:spPr>
          <a:xfrm>
            <a:off x="1143000" y="766763"/>
            <a:ext cx="3294062" cy="3792140"/>
          </a:xfrm>
          <a:custGeom>
            <a:avLst/>
            <a:gdLst/>
            <a:ahLst/>
            <a:cxnLst/>
            <a:rect l="l" t="t" r="r" b="b"/>
            <a:pathLst>
              <a:path w="3294529" h="5056095" extrusionOk="0">
                <a:moveTo>
                  <a:pt x="0" y="5056095"/>
                </a:moveTo>
                <a:cubicBezTo>
                  <a:pt x="552450" y="3379695"/>
                  <a:pt x="1104900" y="1703295"/>
                  <a:pt x="1653988" y="860612"/>
                </a:cubicBezTo>
                <a:cubicBezTo>
                  <a:pt x="2203076" y="17929"/>
                  <a:pt x="3294529" y="0"/>
                  <a:pt x="3294529" y="0"/>
                </a:cubicBezTo>
              </a:path>
            </a:pathLst>
          </a:custGeom>
          <a:noFill/>
          <a:ln w="25550" cap="flat" cmpd="sng">
            <a:solidFill>
              <a:srgbClr val="000000"/>
            </a:solidFill>
            <a:prstDash val="solid"/>
            <a:round/>
            <a:headEnd type="none" w="sm" len="sm"/>
            <a:tailEnd type="none" w="sm" len="sm"/>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7" name="Google Shape;447;p39"/>
          <p:cNvSpPr/>
          <p:nvPr/>
        </p:nvSpPr>
        <p:spPr>
          <a:xfrm>
            <a:off x="4451350" y="766763"/>
            <a:ext cx="3482975" cy="3701653"/>
          </a:xfrm>
          <a:custGeom>
            <a:avLst/>
            <a:gdLst/>
            <a:ahLst/>
            <a:cxnLst/>
            <a:rect l="l" t="t" r="r" b="b"/>
            <a:pathLst>
              <a:path w="3482789" h="4935876" extrusionOk="0">
                <a:moveTo>
                  <a:pt x="0" y="0"/>
                </a:moveTo>
                <a:cubicBezTo>
                  <a:pt x="214032" y="1673038"/>
                  <a:pt x="428065" y="3346077"/>
                  <a:pt x="1008530" y="4168589"/>
                </a:cubicBezTo>
                <a:cubicBezTo>
                  <a:pt x="1588995" y="4991101"/>
                  <a:pt x="3482789" y="4935071"/>
                  <a:pt x="3482789" y="4935071"/>
                </a:cubicBezTo>
              </a:path>
            </a:pathLst>
          </a:custGeom>
          <a:noFill/>
          <a:ln w="25550" cap="flat" cmpd="sng">
            <a:solidFill>
              <a:srgbClr val="00956F"/>
            </a:solidFill>
            <a:prstDash val="solid"/>
            <a:round/>
            <a:headEnd type="none" w="sm" len="sm"/>
            <a:tailEnd type="none" w="sm" len="sm"/>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8" name="Google Shape;448;p39"/>
          <p:cNvSpPr/>
          <p:nvPr/>
        </p:nvSpPr>
        <p:spPr>
          <a:xfrm>
            <a:off x="6091237" y="3975497"/>
            <a:ext cx="1196975" cy="345281"/>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2400"/>
              <a:buFont typeface="Times New Roman"/>
              <a:buNone/>
            </a:pPr>
            <a:r>
              <a:rPr lang="en" sz="1800" b="0" i="0" u="none" strike="noStrike" cap="none">
                <a:solidFill>
                  <a:srgbClr val="000000"/>
                </a:solidFill>
                <a:latin typeface="Arial"/>
                <a:ea typeface="Arial"/>
                <a:cs typeface="Arial"/>
                <a:sym typeface="Arial"/>
              </a:rPr>
              <a:t>R-shock</a:t>
            </a:r>
            <a:endParaRPr sz="1800" b="0" i="0" u="none" strike="noStrike" cap="none">
              <a:solidFill>
                <a:srgbClr val="000000"/>
              </a:solidFill>
              <a:latin typeface="Arial"/>
              <a:ea typeface="Arial"/>
              <a:cs typeface="Arial"/>
              <a:sym typeface="Arial"/>
            </a:endParaRPr>
          </a:p>
        </p:txBody>
      </p:sp>
      <p:sp>
        <p:nvSpPr>
          <p:cNvPr id="449" name="Google Shape;449;p39"/>
          <p:cNvSpPr/>
          <p:nvPr/>
        </p:nvSpPr>
        <p:spPr>
          <a:xfrm>
            <a:off x="4451350" y="766763"/>
            <a:ext cx="3482975" cy="2290763"/>
          </a:xfrm>
          <a:custGeom>
            <a:avLst/>
            <a:gdLst/>
            <a:ahLst/>
            <a:cxnLst/>
            <a:rect l="l" t="t" r="r" b="b"/>
            <a:pathLst>
              <a:path w="910933" h="1052973" extrusionOk="0">
                <a:moveTo>
                  <a:pt x="0" y="0"/>
                </a:moveTo>
                <a:cubicBezTo>
                  <a:pt x="108697" y="283509"/>
                  <a:pt x="217395" y="567018"/>
                  <a:pt x="363071" y="739589"/>
                </a:cubicBezTo>
                <a:cubicBezTo>
                  <a:pt x="508747" y="912160"/>
                  <a:pt x="788894" y="988359"/>
                  <a:pt x="874059" y="1035424"/>
                </a:cubicBezTo>
                <a:cubicBezTo>
                  <a:pt x="959224" y="1082489"/>
                  <a:pt x="869577" y="1019736"/>
                  <a:pt x="874059" y="1021977"/>
                </a:cubicBezTo>
                <a:cubicBezTo>
                  <a:pt x="878541" y="1024218"/>
                  <a:pt x="889747" y="1036544"/>
                  <a:pt x="900953" y="1048871"/>
                </a:cubicBezTo>
              </a:path>
            </a:pathLst>
          </a:custGeom>
          <a:noFill/>
          <a:ln w="25550" cap="flat" cmpd="sng">
            <a:solidFill>
              <a:srgbClr val="00956F"/>
            </a:solidFill>
            <a:prstDash val="solid"/>
            <a:round/>
            <a:headEnd type="none" w="sm" len="sm"/>
            <a:tailEnd type="none" w="sm" len="sm"/>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0" name="Google Shape;450;p39"/>
          <p:cNvSpPr/>
          <p:nvPr/>
        </p:nvSpPr>
        <p:spPr>
          <a:xfrm>
            <a:off x="5707062" y="4679156"/>
            <a:ext cx="1162051" cy="345281"/>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2400"/>
              <a:buFont typeface="Times New Roman"/>
              <a:buNone/>
            </a:pPr>
            <a:r>
              <a:rPr lang="en" sz="1800" dirty="0" smtClean="0"/>
              <a:t>Phase</a:t>
            </a:r>
            <a:r>
              <a:rPr lang="en" sz="1800" b="0" i="0" u="none" strike="noStrike" cap="none" dirty="0" smtClean="0">
                <a:solidFill>
                  <a:srgbClr val="000000"/>
                </a:solidFill>
                <a:latin typeface="Arial"/>
                <a:ea typeface="Arial"/>
                <a:cs typeface="Arial"/>
                <a:sym typeface="Arial"/>
              </a:rPr>
              <a:t> </a:t>
            </a:r>
            <a:r>
              <a:rPr lang="en" sz="1800" b="0" i="0" u="none" strike="noStrike" cap="none" dirty="0">
                <a:solidFill>
                  <a:srgbClr val="000000"/>
                </a:solidFill>
                <a:latin typeface="Arial"/>
                <a:ea typeface="Arial"/>
                <a:cs typeface="Arial"/>
                <a:sym typeface="Arial"/>
              </a:rPr>
              <a:t>2</a:t>
            </a:r>
            <a:endParaRPr sz="1800" b="0" i="0" u="none" strike="noStrike" cap="none" dirty="0">
              <a:solidFill>
                <a:srgbClr val="000000"/>
              </a:solidFill>
              <a:latin typeface="Arial"/>
              <a:ea typeface="Arial"/>
              <a:cs typeface="Arial"/>
              <a:sym typeface="Arial"/>
            </a:endParaRPr>
          </a:p>
        </p:txBody>
      </p:sp>
      <p:sp>
        <p:nvSpPr>
          <p:cNvPr id="451" name="Google Shape;451;p39"/>
          <p:cNvSpPr/>
          <p:nvPr/>
        </p:nvSpPr>
        <p:spPr>
          <a:xfrm>
            <a:off x="6094412" y="2116931"/>
            <a:ext cx="2166937" cy="34409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2400"/>
              <a:buFont typeface="Times New Roman"/>
              <a:buNone/>
            </a:pPr>
            <a:r>
              <a:rPr lang="en" sz="1800" b="0" i="0" u="none" strike="noStrike" cap="none">
                <a:solidFill>
                  <a:srgbClr val="000000"/>
                </a:solidFill>
                <a:latin typeface="Arial"/>
                <a:ea typeface="Arial"/>
                <a:cs typeface="Arial"/>
                <a:sym typeface="Arial"/>
              </a:rPr>
              <a:t>R+Light - shock</a:t>
            </a:r>
            <a:endParaRPr sz="1800" b="0" i="0" u="none" strike="noStrike" cap="none">
              <a:solidFill>
                <a:srgbClr val="000000"/>
              </a:solidFill>
              <a:latin typeface="Arial"/>
              <a:ea typeface="Arial"/>
              <a:cs typeface="Arial"/>
              <a:sym typeface="Arial"/>
            </a:endParaRPr>
          </a:p>
        </p:txBody>
      </p:sp>
      <p:pic>
        <p:nvPicPr>
          <p:cNvPr id="452" name="Google Shape;452;p39" descr="Image result for cartoon rat"/>
          <p:cNvPicPr preferRelativeResize="0"/>
          <p:nvPr/>
        </p:nvPicPr>
        <p:blipFill rotWithShape="1">
          <a:blip r:embed="rId3">
            <a:alphaModFix/>
          </a:blip>
          <a:srcRect/>
          <a:stretch/>
        </p:blipFill>
        <p:spPr>
          <a:xfrm>
            <a:off x="6330950" y="3533775"/>
            <a:ext cx="538163" cy="539353"/>
          </a:xfrm>
          <a:prstGeom prst="rect">
            <a:avLst/>
          </a:prstGeom>
          <a:noFill/>
          <a:ln>
            <a:noFill/>
          </a:ln>
        </p:spPr>
      </p:pic>
      <p:pic>
        <p:nvPicPr>
          <p:cNvPr id="453" name="Google Shape;453;p39" descr="Image result for cartoon rat"/>
          <p:cNvPicPr preferRelativeResize="0"/>
          <p:nvPr/>
        </p:nvPicPr>
        <p:blipFill rotWithShape="1">
          <a:blip r:embed="rId4">
            <a:alphaModFix/>
          </a:blip>
          <a:srcRect/>
          <a:stretch/>
        </p:blipFill>
        <p:spPr>
          <a:xfrm>
            <a:off x="6818312" y="1672828"/>
            <a:ext cx="539353" cy="539353"/>
          </a:xfrm>
          <a:prstGeom prst="rect">
            <a:avLst/>
          </a:prstGeom>
          <a:noFill/>
          <a:ln>
            <a:noFill/>
          </a:ln>
        </p:spPr>
      </p:pic>
      <p:pic>
        <p:nvPicPr>
          <p:cNvPr id="454" name="Google Shape;454;p39"/>
          <p:cNvPicPr preferRelativeResize="0"/>
          <p:nvPr/>
        </p:nvPicPr>
        <p:blipFill rotWithShape="1">
          <a:blip r:embed="rId5">
            <a:alphaModFix/>
          </a:blip>
          <a:srcRect/>
          <a:stretch/>
        </p:blipFill>
        <p:spPr>
          <a:xfrm>
            <a:off x="160337" y="2031206"/>
            <a:ext cx="516731" cy="684609"/>
          </a:xfrm>
          <a:prstGeom prst="rect">
            <a:avLst/>
          </a:prstGeom>
          <a:noFill/>
          <a:ln>
            <a:noFill/>
          </a:ln>
        </p:spPr>
      </p:pic>
      <p:pic>
        <p:nvPicPr>
          <p:cNvPr id="455" name="Google Shape;455;p39"/>
          <p:cNvPicPr preferRelativeResize="0"/>
          <p:nvPr/>
        </p:nvPicPr>
        <p:blipFill rotWithShape="1">
          <a:blip r:embed="rId6">
            <a:alphaModFix/>
          </a:blip>
          <a:srcRect/>
          <a:stretch/>
        </p:blipFill>
        <p:spPr>
          <a:xfrm>
            <a:off x="1733748" y="1456134"/>
            <a:ext cx="501253" cy="433387"/>
          </a:xfrm>
          <a:prstGeom prst="rect">
            <a:avLst/>
          </a:prstGeom>
          <a:noFill/>
          <a:ln>
            <a:noFill/>
          </a:ln>
        </p:spPr>
      </p:pic>
      <p:pic>
        <p:nvPicPr>
          <p:cNvPr id="456" name="Google Shape;456;p39" descr="Image result for lighting bolt"/>
          <p:cNvPicPr preferRelativeResize="0"/>
          <p:nvPr/>
        </p:nvPicPr>
        <p:blipFill rotWithShape="1">
          <a:blip r:embed="rId7">
            <a:alphaModFix/>
          </a:blip>
          <a:srcRect/>
          <a:stretch/>
        </p:blipFill>
        <p:spPr>
          <a:xfrm>
            <a:off x="4229497" y="2778918"/>
            <a:ext cx="516731" cy="590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4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5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EABCD"/>
        </a:solidFill>
        <a:effectLst/>
      </p:bgPr>
    </p:bg>
    <p:spTree>
      <p:nvGrpSpPr>
        <p:cNvPr id="1" name="Shape 460"/>
        <p:cNvGrpSpPr/>
        <p:nvPr/>
      </p:nvGrpSpPr>
      <p:grpSpPr>
        <a:xfrm>
          <a:off x="0" y="0"/>
          <a:ext cx="0" cy="0"/>
          <a:chOff x="0" y="0"/>
          <a:chExt cx="0" cy="0"/>
        </a:xfrm>
      </p:grpSpPr>
      <p:sp>
        <p:nvSpPr>
          <p:cNvPr id="461" name="Google Shape;461;p40"/>
          <p:cNvSpPr/>
          <p:nvPr/>
        </p:nvSpPr>
        <p:spPr>
          <a:xfrm>
            <a:off x="220050" y="255025"/>
            <a:ext cx="8703900" cy="4475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40"/>
          <p:cNvSpPr txBox="1"/>
          <p:nvPr/>
        </p:nvSpPr>
        <p:spPr>
          <a:xfrm>
            <a:off x="520950" y="1165775"/>
            <a:ext cx="8102100" cy="784200"/>
          </a:xfrm>
          <a:prstGeom prst="rect">
            <a:avLst/>
          </a:prstGeom>
          <a:noFill/>
          <a:ln>
            <a:noFill/>
          </a:ln>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None/>
            </a:pPr>
            <a:r>
              <a:rPr lang="en" sz="1800" b="1" i="0" u="none" strike="noStrike" cap="none">
                <a:solidFill>
                  <a:schemeClr val="dk1"/>
                </a:solidFill>
                <a:latin typeface="Arial"/>
                <a:ea typeface="Arial"/>
                <a:cs typeface="Arial"/>
                <a:sym typeface="Arial"/>
              </a:rPr>
              <a:t>Suppose there is a negative contingency between an R and a negative Sr. In this case the frequency </a:t>
            </a:r>
            <a:endParaRPr/>
          </a:p>
          <a:p>
            <a:pPr marL="457200" marR="0" lvl="0" indent="0" algn="l" rtl="0">
              <a:lnSpc>
                <a:spcPct val="100000"/>
              </a:lnSpc>
              <a:spcBef>
                <a:spcPts val="0"/>
              </a:spcBef>
              <a:spcAft>
                <a:spcPts val="0"/>
              </a:spcAft>
              <a:buNone/>
            </a:pPr>
            <a:r>
              <a:rPr lang="en" sz="1800" b="1" i="0" u="none" strike="noStrike" cap="none">
                <a:solidFill>
                  <a:schemeClr val="dk1"/>
                </a:solidFill>
                <a:latin typeface="Arial"/>
                <a:ea typeface="Arial"/>
                <a:cs typeface="Arial"/>
                <a:sym typeface="Arial"/>
              </a:rPr>
              <a:t>of R...</a:t>
            </a:r>
            <a:endParaRPr sz="2400" b="0" i="0" u="none" strike="noStrike" cap="none">
              <a:solidFill>
                <a:srgbClr val="0A3534"/>
              </a:solidFill>
              <a:latin typeface="Proxima Nova Semibold"/>
              <a:ea typeface="Proxima Nova Semibold"/>
              <a:cs typeface="Proxima Nova Semibold"/>
              <a:sym typeface="Proxima Nova Semibold"/>
            </a:endParaRPr>
          </a:p>
        </p:txBody>
      </p:sp>
      <p:pic>
        <p:nvPicPr>
          <p:cNvPr id="463" name="Google Shape;463;p40">
            <a:hlinkClick r:id="rId3"/>
          </p:cNvPr>
          <p:cNvPicPr preferRelativeResize="0"/>
          <p:nvPr/>
        </p:nvPicPr>
        <p:blipFill>
          <a:blip r:embed="rId4">
            <a:alphaModFix/>
          </a:blip>
          <a:stretch>
            <a:fillRect/>
          </a:stretch>
        </p:blipFill>
        <p:spPr>
          <a:xfrm>
            <a:off x="0" y="4429125"/>
            <a:ext cx="9144000" cy="714375"/>
          </a:xfrm>
          <a:prstGeom prst="rect">
            <a:avLst/>
          </a:prstGeom>
          <a:noFill/>
          <a:ln>
            <a:noFill/>
          </a:ln>
        </p:spPr>
      </p:pic>
      <p:sp>
        <p:nvSpPr>
          <p:cNvPr id="464" name="Google Shape;464;p40">
            <a:hlinkClick r:id="rId5"/>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41"/>
          <p:cNvSpPr/>
          <p:nvPr/>
        </p:nvSpPr>
        <p:spPr>
          <a:xfrm>
            <a:off x="220050" y="255025"/>
            <a:ext cx="8703900" cy="4475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41"/>
          <p:cNvSpPr txBox="1"/>
          <p:nvPr/>
        </p:nvSpPr>
        <p:spPr>
          <a:xfrm>
            <a:off x="520950" y="1165775"/>
            <a:ext cx="8102100" cy="784200"/>
          </a:xfrm>
          <a:prstGeom prst="rect">
            <a:avLst/>
          </a:prstGeom>
          <a:noFill/>
          <a:ln>
            <a:noFill/>
          </a:ln>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None/>
            </a:pPr>
            <a:r>
              <a:rPr lang="en" sz="1800" b="1" i="0" u="none" strike="noStrike" cap="none">
                <a:solidFill>
                  <a:schemeClr val="dk1"/>
                </a:solidFill>
                <a:latin typeface="Arial"/>
                <a:ea typeface="Arial"/>
                <a:cs typeface="Arial"/>
                <a:sym typeface="Arial"/>
              </a:rPr>
              <a:t>Suppose there is a positive contingency between an R and a negative Sr. In this case the frequency </a:t>
            </a:r>
            <a:endParaRPr/>
          </a:p>
          <a:p>
            <a:pPr marL="457200" marR="0" lvl="0" indent="0" algn="l" rtl="0">
              <a:lnSpc>
                <a:spcPct val="100000"/>
              </a:lnSpc>
              <a:spcBef>
                <a:spcPts val="0"/>
              </a:spcBef>
              <a:spcAft>
                <a:spcPts val="0"/>
              </a:spcAft>
              <a:buNone/>
            </a:pPr>
            <a:r>
              <a:rPr lang="en" sz="1800" b="1" i="0" u="none" strike="noStrike" cap="none">
                <a:solidFill>
                  <a:schemeClr val="dk1"/>
                </a:solidFill>
                <a:latin typeface="Arial"/>
                <a:ea typeface="Arial"/>
                <a:cs typeface="Arial"/>
                <a:sym typeface="Arial"/>
              </a:rPr>
              <a:t>of R...</a:t>
            </a:r>
            <a:endParaRPr sz="2400" b="0" i="0" u="none" strike="noStrike" cap="none">
              <a:solidFill>
                <a:srgbClr val="0A3534"/>
              </a:solidFill>
              <a:latin typeface="Proxima Nova Semibold"/>
              <a:ea typeface="Proxima Nova Semibold"/>
              <a:cs typeface="Proxima Nova Semibold"/>
              <a:sym typeface="Proxima Nova Semibold"/>
            </a:endParaRPr>
          </a:p>
        </p:txBody>
      </p:sp>
      <p:pic>
        <p:nvPicPr>
          <p:cNvPr id="471" name="Google Shape;471;p41">
            <a:hlinkClick r:id="rId3"/>
          </p:cNvPr>
          <p:cNvPicPr preferRelativeResize="0"/>
          <p:nvPr/>
        </p:nvPicPr>
        <p:blipFill rotWithShape="1">
          <a:blip r:embed="rId4">
            <a:alphaModFix/>
          </a:blip>
          <a:srcRect/>
          <a:stretch/>
        </p:blipFill>
        <p:spPr>
          <a:xfrm>
            <a:off x="0" y="4429125"/>
            <a:ext cx="9144000" cy="714375"/>
          </a:xfrm>
          <a:prstGeom prst="rect">
            <a:avLst/>
          </a:prstGeom>
          <a:noFill/>
          <a:ln>
            <a:noFill/>
          </a:ln>
        </p:spPr>
      </p:pic>
      <p:sp>
        <p:nvSpPr>
          <p:cNvPr id="472" name="Google Shape;472;p41">
            <a:hlinkClick r:id="rId5"/>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42"/>
          <p:cNvSpPr/>
          <p:nvPr/>
        </p:nvSpPr>
        <p:spPr>
          <a:xfrm>
            <a:off x="685800" y="171450"/>
            <a:ext cx="8207375" cy="14859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608012" marR="0" lvl="0" indent="-608012" algn="l" rtl="0">
              <a:lnSpc>
                <a:spcPct val="100000"/>
              </a:lnSpc>
              <a:spcBef>
                <a:spcPts val="0"/>
              </a:spcBef>
              <a:spcAft>
                <a:spcPts val="0"/>
              </a:spcAft>
              <a:buClr>
                <a:srgbClr val="7F7F7F"/>
              </a:buClr>
              <a:buSzPts val="2800"/>
              <a:buFont typeface="Times New Roman"/>
              <a:buNone/>
            </a:pPr>
            <a:r>
              <a:rPr lang="en" sz="1800" b="0" i="0" u="none" strike="noStrike" cap="none" dirty="0">
                <a:solidFill>
                  <a:srgbClr val="7F7F7F"/>
                </a:solidFill>
                <a:latin typeface="Arial"/>
                <a:ea typeface="Arial"/>
                <a:cs typeface="Arial"/>
                <a:sym typeface="Arial"/>
              </a:rPr>
              <a:t>Overview: Impact core </a:t>
            </a:r>
            <a:r>
              <a:rPr lang="en" sz="1800" b="0" i="0" u="none" strike="noStrike" cap="none" dirty="0" smtClean="0">
                <a:solidFill>
                  <a:srgbClr val="7F7F7F"/>
                </a:solidFill>
                <a:latin typeface="Arial"/>
                <a:ea typeface="Arial"/>
                <a:cs typeface="Arial"/>
                <a:sym typeface="Arial"/>
              </a:rPr>
              <a:t>properties (i.e</a:t>
            </a:r>
            <a:r>
              <a:rPr lang="en" sz="1800" b="0" i="0" u="none" strike="noStrike" cap="none" dirty="0">
                <a:solidFill>
                  <a:srgbClr val="7F7F7F"/>
                </a:solidFill>
                <a:latin typeface="Arial"/>
                <a:ea typeface="Arial"/>
                <a:cs typeface="Arial"/>
                <a:sym typeface="Arial"/>
              </a:rPr>
              <a:t>., nature of </a:t>
            </a:r>
            <a:r>
              <a:rPr lang="en" sz="1800" b="0" i="0" u="none" strike="noStrike" cap="none" dirty="0" smtClean="0">
                <a:solidFill>
                  <a:srgbClr val="7F7F7F"/>
                </a:solidFill>
                <a:latin typeface="Arial"/>
                <a:ea typeface="Arial"/>
                <a:cs typeface="Arial"/>
                <a:sym typeface="Arial"/>
              </a:rPr>
              <a:t>relation).</a:t>
            </a:r>
            <a:endParaRPr sz="1800" b="0" i="0" u="none" strike="noStrike" cap="none" dirty="0">
              <a:solidFill>
                <a:srgbClr val="000000"/>
              </a:solidFill>
              <a:latin typeface="Arial"/>
              <a:ea typeface="Arial"/>
              <a:cs typeface="Arial"/>
              <a:sym typeface="Arial"/>
            </a:endParaRPr>
          </a:p>
          <a:p>
            <a:pPr marL="608012" marR="0" lvl="0" indent="-608012" algn="l" rtl="0">
              <a:lnSpc>
                <a:spcPct val="100000"/>
              </a:lnSpc>
              <a:spcBef>
                <a:spcPts val="700"/>
              </a:spcBef>
              <a:spcAft>
                <a:spcPts val="0"/>
              </a:spcAft>
              <a:buClr>
                <a:srgbClr val="7F7F7F"/>
              </a:buClr>
              <a:buSzPts val="2800"/>
              <a:buFont typeface="Times New Roman"/>
              <a:buNone/>
            </a:pPr>
            <a:r>
              <a:rPr lang="en" sz="1800" b="0" i="0" u="none" strike="noStrike" cap="none" dirty="0">
                <a:solidFill>
                  <a:srgbClr val="7F7F7F"/>
                </a:solidFill>
                <a:latin typeface="Arial"/>
                <a:ea typeface="Arial"/>
                <a:cs typeface="Arial"/>
                <a:sym typeface="Arial"/>
              </a:rPr>
              <a:t>(a) Contingency</a:t>
            </a:r>
            <a:endParaRPr sz="1800" b="0" i="0" u="none" strike="noStrike" cap="none" dirty="0">
              <a:solidFill>
                <a:srgbClr val="000000"/>
              </a:solidFill>
              <a:latin typeface="Arial"/>
              <a:ea typeface="Arial"/>
              <a:cs typeface="Arial"/>
              <a:sym typeface="Arial"/>
            </a:endParaRPr>
          </a:p>
          <a:p>
            <a:pPr marL="608012" marR="0" lvl="0" indent="-608012" algn="l" rtl="0">
              <a:lnSpc>
                <a:spcPct val="100000"/>
              </a:lnSpc>
              <a:spcBef>
                <a:spcPts val="700"/>
              </a:spcBef>
              <a:spcAft>
                <a:spcPts val="0"/>
              </a:spcAft>
              <a:buClr>
                <a:srgbClr val="7F7F7F"/>
              </a:buClr>
              <a:buSzPts val="2800"/>
              <a:buFont typeface="Times New Roman"/>
              <a:buNone/>
            </a:pPr>
            <a:r>
              <a:rPr lang="en" sz="1800" b="0" i="0" u="none" strike="noStrike" cap="none" dirty="0">
                <a:solidFill>
                  <a:srgbClr val="7F7F7F"/>
                </a:solidFill>
                <a:latin typeface="Arial"/>
                <a:ea typeface="Arial"/>
                <a:cs typeface="Arial"/>
                <a:sym typeface="Arial"/>
              </a:rPr>
              <a:t>(b) Conditional contingency</a:t>
            </a:r>
            <a:endParaRPr sz="1800" b="0" i="0" u="none" strike="noStrike" cap="none" dirty="0">
              <a:solidFill>
                <a:srgbClr val="000000"/>
              </a:solidFill>
              <a:latin typeface="Arial"/>
              <a:ea typeface="Arial"/>
              <a:cs typeface="Arial"/>
              <a:sym typeface="Arial"/>
            </a:endParaRPr>
          </a:p>
          <a:p>
            <a:pPr marL="608012" marR="0" lvl="0" indent="-608012" algn="l" rtl="0">
              <a:lnSpc>
                <a:spcPct val="100000"/>
              </a:lnSpc>
              <a:spcBef>
                <a:spcPts val="700"/>
              </a:spcBef>
              <a:spcAft>
                <a:spcPts val="0"/>
              </a:spcAft>
              <a:buClr>
                <a:srgbClr val="000000"/>
              </a:buClr>
              <a:buSzPts val="2800"/>
              <a:buFont typeface="Times New Roman"/>
              <a:buNone/>
            </a:pPr>
            <a:r>
              <a:rPr lang="en" sz="1800" b="0" i="0" u="none" strike="noStrike" cap="none" dirty="0">
                <a:solidFill>
                  <a:srgbClr val="000000"/>
                </a:solidFill>
                <a:latin typeface="Arial"/>
                <a:ea typeface="Arial"/>
                <a:cs typeface="Arial"/>
                <a:sym typeface="Arial"/>
              </a:rPr>
              <a:t>(c) </a:t>
            </a:r>
            <a:r>
              <a:rPr lang="en" sz="1800" b="1" i="0" u="none" strike="noStrike" cap="none" dirty="0">
                <a:solidFill>
                  <a:srgbClr val="FF0000"/>
                </a:solidFill>
                <a:latin typeface="Arial"/>
                <a:ea typeface="Arial"/>
                <a:cs typeface="Arial"/>
                <a:sym typeface="Arial"/>
              </a:rPr>
              <a:t>Schedules of </a:t>
            </a:r>
            <a:r>
              <a:rPr lang="en" sz="1800" b="1" i="0" u="none" strike="noStrike" cap="none" dirty="0" smtClean="0">
                <a:solidFill>
                  <a:srgbClr val="FF0000"/>
                </a:solidFill>
                <a:latin typeface="Arial"/>
                <a:ea typeface="Arial"/>
                <a:cs typeface="Arial"/>
                <a:sym typeface="Arial"/>
              </a:rPr>
              <a:t>reinforcement</a:t>
            </a:r>
            <a:endParaRPr sz="1800" b="0" i="0" u="none" strike="noStrike" cap="none" dirty="0">
              <a:solidFill>
                <a:srgbClr val="000000"/>
              </a:solidFill>
              <a:latin typeface="Arial"/>
              <a:ea typeface="Arial"/>
              <a:cs typeface="Arial"/>
              <a:sym typeface="Arial"/>
            </a:endParaRPr>
          </a:p>
          <a:p>
            <a:pPr marL="608012" marR="0" lvl="0" indent="-608012" algn="l" rtl="0">
              <a:lnSpc>
                <a:spcPct val="100000"/>
              </a:lnSpc>
              <a:spcBef>
                <a:spcPts val="700"/>
              </a:spcBef>
              <a:spcAft>
                <a:spcPts val="0"/>
              </a:spcAft>
              <a:buClr>
                <a:srgbClr val="000000"/>
              </a:buClr>
              <a:buSzPts val="2800"/>
              <a:buFont typeface="Times New Roman"/>
              <a:buNone/>
            </a:pPr>
            <a:r>
              <a:rPr lang="en" sz="1800" b="0" i="0" u="none" strike="noStrike" cap="none" dirty="0">
                <a:solidFill>
                  <a:srgbClr val="000000"/>
                </a:solidFill>
                <a:latin typeface="Arial"/>
                <a:ea typeface="Arial"/>
                <a:cs typeface="Arial"/>
                <a:sym typeface="Arial"/>
              </a:rPr>
              <a:t>	</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sp>
        <p:nvSpPr>
          <p:cNvPr id="480" name="Google Shape;480;p42"/>
          <p:cNvSpPr/>
          <p:nvPr/>
        </p:nvSpPr>
        <p:spPr>
          <a:xfrm>
            <a:off x="1285875" y="3798781"/>
            <a:ext cx="7753350" cy="736099"/>
          </a:xfrm>
          <a:prstGeom prst="rect">
            <a:avLst/>
          </a:prstGeom>
          <a:noFill/>
          <a:ln>
            <a:noFill/>
          </a:ln>
        </p:spPr>
        <p:txBody>
          <a:bodyPr spcFirstLastPara="1" wrap="square" lIns="91425" tIns="45700" rIns="91425" bIns="45700" anchor="t" anchorCtr="0">
            <a:noAutofit/>
          </a:bodyPr>
          <a:lstStyle/>
          <a:p>
            <a:pPr marL="608012" marR="0" lvl="0" indent="-608012" algn="l" rtl="0">
              <a:lnSpc>
                <a:spcPct val="100000"/>
              </a:lnSpc>
              <a:spcBef>
                <a:spcPts val="0"/>
              </a:spcBef>
              <a:spcAft>
                <a:spcPts val="0"/>
              </a:spcAft>
              <a:buNone/>
            </a:pPr>
            <a:r>
              <a:rPr lang="en" sz="1800" b="1" i="0" u="none" strike="noStrike" cap="none" dirty="0">
                <a:solidFill>
                  <a:srgbClr val="FF0000"/>
                </a:solidFill>
                <a:latin typeface="Arial"/>
                <a:ea typeface="Arial"/>
                <a:cs typeface="Arial"/>
                <a:sym typeface="Arial"/>
              </a:rPr>
              <a:t>Partial </a:t>
            </a:r>
            <a:r>
              <a:rPr lang="en" sz="1800" b="0" i="0" u="none" strike="noStrike" cap="none" dirty="0" smtClean="0">
                <a:solidFill>
                  <a:srgbClr val="000000"/>
                </a:solidFill>
                <a:latin typeface="Arial"/>
                <a:ea typeface="Arial"/>
                <a:cs typeface="Arial"/>
                <a:sym typeface="Arial"/>
              </a:rPr>
              <a:t>reinforcement: </a:t>
            </a:r>
            <a:r>
              <a:rPr lang="en" sz="1800" b="0" i="0" u="none" strike="noStrike" cap="none" dirty="0">
                <a:solidFill>
                  <a:srgbClr val="000000"/>
                </a:solidFill>
                <a:latin typeface="Arial"/>
                <a:ea typeface="Arial"/>
                <a:cs typeface="Arial"/>
                <a:sym typeface="Arial"/>
              </a:rPr>
              <a:t>R sometimes followed by </a:t>
            </a:r>
            <a:r>
              <a:rPr lang="en" sz="1800" b="0" i="0" u="none" strike="noStrike" cap="none" dirty="0" smtClean="0">
                <a:solidFill>
                  <a:srgbClr val="000000"/>
                </a:solidFill>
                <a:latin typeface="Arial"/>
                <a:ea typeface="Arial"/>
                <a:cs typeface="Arial"/>
                <a:sym typeface="Arial"/>
              </a:rPr>
              <a:t>Sr</a:t>
            </a:r>
            <a:endParaRPr dirty="0"/>
          </a:p>
          <a:p>
            <a:pPr marL="608012" marR="0" lvl="0" indent="-608012" algn="l" rtl="0">
              <a:lnSpc>
                <a:spcPct val="100000"/>
              </a:lnSpc>
              <a:spcBef>
                <a:spcPts val="700"/>
              </a:spcBef>
              <a:spcAft>
                <a:spcPts val="0"/>
              </a:spcAft>
              <a:buNone/>
            </a:pPr>
            <a:r>
              <a:rPr lang="en" sz="1800" b="0" i="0" u="none" strike="noStrike" cap="none" dirty="0">
                <a:solidFill>
                  <a:srgbClr val="000000"/>
                </a:solidFill>
                <a:latin typeface="Arial"/>
                <a:ea typeface="Arial"/>
                <a:cs typeface="Arial"/>
                <a:sym typeface="Arial"/>
              </a:rPr>
              <a:t>		- four types of partial </a:t>
            </a:r>
            <a:r>
              <a:rPr lang="en" sz="1800" b="0" i="0" u="none" strike="noStrike" cap="none" dirty="0" smtClean="0">
                <a:solidFill>
                  <a:srgbClr val="000000"/>
                </a:solidFill>
                <a:latin typeface="Arial"/>
                <a:ea typeface="Arial"/>
                <a:cs typeface="Arial"/>
                <a:sym typeface="Arial"/>
              </a:rPr>
              <a:t>reinforcement</a:t>
            </a:r>
            <a:endParaRPr dirty="0"/>
          </a:p>
        </p:txBody>
      </p:sp>
      <p:grpSp>
        <p:nvGrpSpPr>
          <p:cNvPr id="481" name="Google Shape;481;p42"/>
          <p:cNvGrpSpPr/>
          <p:nvPr/>
        </p:nvGrpSpPr>
        <p:grpSpPr>
          <a:xfrm>
            <a:off x="1285874" y="1990291"/>
            <a:ext cx="5821507" cy="1489288"/>
            <a:chOff x="1285874" y="1990291"/>
            <a:chExt cx="5821507" cy="1489288"/>
          </a:xfrm>
        </p:grpSpPr>
        <p:cxnSp>
          <p:nvCxnSpPr>
            <p:cNvPr id="482" name="Google Shape;482;p42"/>
            <p:cNvCxnSpPr/>
            <p:nvPr/>
          </p:nvCxnSpPr>
          <p:spPr>
            <a:xfrm>
              <a:off x="4044739" y="2900935"/>
              <a:ext cx="835735" cy="0"/>
            </a:xfrm>
            <a:prstGeom prst="straightConnector1">
              <a:avLst/>
            </a:prstGeom>
            <a:noFill/>
            <a:ln w="9525" cap="flat" cmpd="sng">
              <a:solidFill>
                <a:schemeClr val="dk1"/>
              </a:solidFill>
              <a:prstDash val="solid"/>
              <a:round/>
              <a:headEnd type="none" w="sm" len="sm"/>
              <a:tailEnd type="none" w="sm" len="sm"/>
            </a:ln>
          </p:spPr>
        </p:cxnSp>
        <p:pic>
          <p:nvPicPr>
            <p:cNvPr id="483" name="Google Shape;483;p42" descr="child-training-dog - Pawsitive Solutions"/>
            <p:cNvPicPr preferRelativeResize="0"/>
            <p:nvPr/>
          </p:nvPicPr>
          <p:blipFill rotWithShape="1">
            <a:blip r:embed="rId3">
              <a:alphaModFix/>
            </a:blip>
            <a:srcRect/>
            <a:stretch/>
          </p:blipFill>
          <p:spPr>
            <a:xfrm>
              <a:off x="2184400" y="2322291"/>
              <a:ext cx="1673817" cy="1157288"/>
            </a:xfrm>
            <a:prstGeom prst="rect">
              <a:avLst/>
            </a:prstGeom>
            <a:noFill/>
            <a:ln>
              <a:noFill/>
            </a:ln>
          </p:spPr>
        </p:pic>
        <p:pic>
          <p:nvPicPr>
            <p:cNvPr id="484" name="Google Shape;484;p42" descr="Sweet Potato Small Bone Organic Dog Treat – Riley's Organics"/>
            <p:cNvPicPr preferRelativeResize="0"/>
            <p:nvPr/>
          </p:nvPicPr>
          <p:blipFill rotWithShape="1">
            <a:blip r:embed="rId4">
              <a:alphaModFix/>
            </a:blip>
            <a:srcRect/>
            <a:stretch/>
          </p:blipFill>
          <p:spPr>
            <a:xfrm>
              <a:off x="4880474" y="2500558"/>
              <a:ext cx="1130300" cy="768820"/>
            </a:xfrm>
            <a:prstGeom prst="rect">
              <a:avLst/>
            </a:prstGeom>
            <a:noFill/>
            <a:ln>
              <a:noFill/>
            </a:ln>
          </p:spPr>
        </p:pic>
        <p:sp>
          <p:nvSpPr>
            <p:cNvPr id="485" name="Google Shape;485;p42"/>
            <p:cNvSpPr/>
            <p:nvPr/>
          </p:nvSpPr>
          <p:spPr>
            <a:xfrm>
              <a:off x="1285874" y="1990291"/>
              <a:ext cx="5821507" cy="369332"/>
            </a:xfrm>
            <a:prstGeom prst="rect">
              <a:avLst/>
            </a:prstGeom>
            <a:noFill/>
            <a:ln>
              <a:noFill/>
            </a:ln>
          </p:spPr>
          <p:txBody>
            <a:bodyPr spcFirstLastPara="1" wrap="square" lIns="91425" tIns="45700" rIns="91425" bIns="45700" anchor="t" anchorCtr="0">
              <a:noAutofit/>
            </a:bodyPr>
            <a:lstStyle/>
            <a:p>
              <a:pPr marL="608012" marR="0" lvl="0" indent="-608012" algn="l" rtl="0">
                <a:lnSpc>
                  <a:spcPct val="100000"/>
                </a:lnSpc>
                <a:spcBef>
                  <a:spcPts val="0"/>
                </a:spcBef>
                <a:spcAft>
                  <a:spcPts val="0"/>
                </a:spcAft>
                <a:buNone/>
              </a:pPr>
              <a:r>
                <a:rPr lang="en" sz="1800" b="1" i="0" u="none" strike="noStrike" cap="none" dirty="0">
                  <a:solidFill>
                    <a:srgbClr val="FF0000"/>
                  </a:solidFill>
                  <a:latin typeface="Arial"/>
                  <a:ea typeface="Arial"/>
                  <a:cs typeface="Arial"/>
                  <a:sym typeface="Arial"/>
                </a:rPr>
                <a:t>Continuous </a:t>
              </a:r>
              <a:r>
                <a:rPr lang="en" sz="1800" b="0" i="0" u="none" strike="noStrike" cap="none" dirty="0">
                  <a:solidFill>
                    <a:srgbClr val="000000"/>
                  </a:solidFill>
                  <a:latin typeface="Arial"/>
                  <a:ea typeface="Arial"/>
                  <a:cs typeface="Arial"/>
                  <a:sym typeface="Arial"/>
                </a:rPr>
                <a:t>reinforcement: R always followed by </a:t>
              </a:r>
              <a:r>
                <a:rPr lang="en" sz="1800" b="0" i="0" u="none" strike="noStrike" cap="none" dirty="0" smtClean="0">
                  <a:solidFill>
                    <a:srgbClr val="000000"/>
                  </a:solidFill>
                  <a:latin typeface="Arial"/>
                  <a:ea typeface="Arial"/>
                  <a:cs typeface="Arial"/>
                  <a:sym typeface="Arial"/>
                </a:rPr>
                <a:t>Sr </a:t>
              </a:r>
              <a:endParaRP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6"/>
          <p:cNvSpPr/>
          <p:nvPr/>
        </p:nvSpPr>
        <p:spPr>
          <a:xfrm>
            <a:off x="540550" y="2125625"/>
            <a:ext cx="8062902" cy="89224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608012" marR="0" lvl="0" indent="-608012" algn="ctr" rtl="0">
              <a:lnSpc>
                <a:spcPct val="80000"/>
              </a:lnSpc>
              <a:spcBef>
                <a:spcPts val="700"/>
              </a:spcBef>
              <a:spcAft>
                <a:spcPts val="0"/>
              </a:spcAft>
              <a:buClr>
                <a:srgbClr val="000000"/>
              </a:buClr>
              <a:buSzPts val="2800"/>
              <a:buFont typeface="Times New Roman"/>
              <a:buNone/>
            </a:pPr>
            <a:r>
              <a:rPr lang="en" sz="3600" b="0" i="0" u="none" strike="noStrike" cap="none">
                <a:solidFill>
                  <a:srgbClr val="000000"/>
                </a:solidFill>
                <a:latin typeface="Arial"/>
                <a:ea typeface="Arial"/>
                <a:cs typeface="Arial"/>
                <a:sym typeface="Arial"/>
              </a:rPr>
              <a:t>Quick summary</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grpSp>
        <p:nvGrpSpPr>
          <p:cNvPr id="492" name="Google Shape;492;p43"/>
          <p:cNvGrpSpPr/>
          <p:nvPr/>
        </p:nvGrpSpPr>
        <p:grpSpPr>
          <a:xfrm>
            <a:off x="7235825" y="1135525"/>
            <a:ext cx="1258490" cy="2832828"/>
            <a:chOff x="7235825" y="1135525"/>
            <a:chExt cx="1258490" cy="2832828"/>
          </a:xfrm>
        </p:grpSpPr>
        <p:pic>
          <p:nvPicPr>
            <p:cNvPr id="493" name="Google Shape;493;p43"/>
            <p:cNvPicPr preferRelativeResize="0"/>
            <p:nvPr/>
          </p:nvPicPr>
          <p:blipFill rotWithShape="1">
            <a:blip r:embed="rId3">
              <a:alphaModFix/>
            </a:blip>
            <a:srcRect/>
            <a:stretch/>
          </p:blipFill>
          <p:spPr>
            <a:xfrm>
              <a:off x="7235825" y="2019300"/>
              <a:ext cx="1258490" cy="1949053"/>
            </a:xfrm>
            <a:prstGeom prst="rect">
              <a:avLst/>
            </a:prstGeom>
            <a:noFill/>
            <a:ln>
              <a:noFill/>
            </a:ln>
          </p:spPr>
        </p:pic>
        <p:sp>
          <p:nvSpPr>
            <p:cNvPr id="494" name="Google Shape;494;p43"/>
            <p:cNvSpPr/>
            <p:nvPr/>
          </p:nvSpPr>
          <p:spPr>
            <a:xfrm>
              <a:off x="7586833" y="1135525"/>
              <a:ext cx="542916" cy="597618"/>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608012" marR="0" lvl="0" indent="-608012" algn="l" rtl="0">
                <a:lnSpc>
                  <a:spcPct val="100000"/>
                </a:lnSpc>
                <a:spcBef>
                  <a:spcPts val="700"/>
                </a:spcBef>
                <a:spcAft>
                  <a:spcPts val="0"/>
                </a:spcAft>
                <a:buClr>
                  <a:srgbClr val="000000"/>
                </a:buClr>
                <a:buSzPts val="2800"/>
                <a:buFont typeface="Times New Roman"/>
                <a:buNone/>
              </a:pPr>
              <a:r>
                <a:rPr lang="en" sz="2400" b="0" i="0" u="none" strike="noStrike" cap="none">
                  <a:solidFill>
                    <a:srgbClr val="000000"/>
                  </a:solidFill>
                  <a:latin typeface="Arial"/>
                  <a:ea typeface="Arial"/>
                  <a:cs typeface="Arial"/>
                  <a:sym typeface="Arial"/>
                </a:rPr>
                <a:t>Sr</a:t>
              </a:r>
              <a:endParaRPr sz="2400" b="0" i="0" u="none" strike="noStrike" cap="none">
                <a:solidFill>
                  <a:srgbClr val="000000"/>
                </a:solidFill>
                <a:latin typeface="Arial"/>
                <a:ea typeface="Arial"/>
                <a:cs typeface="Arial"/>
                <a:sym typeface="Arial"/>
              </a:endParaRPr>
            </a:p>
          </p:txBody>
        </p:sp>
      </p:grpSp>
      <p:grpSp>
        <p:nvGrpSpPr>
          <p:cNvPr id="495" name="Google Shape;495;p43"/>
          <p:cNvGrpSpPr/>
          <p:nvPr/>
        </p:nvGrpSpPr>
        <p:grpSpPr>
          <a:xfrm>
            <a:off x="222900" y="1135525"/>
            <a:ext cx="2391599" cy="2320400"/>
            <a:chOff x="222900" y="1135525"/>
            <a:chExt cx="2391599" cy="2320400"/>
          </a:xfrm>
        </p:grpSpPr>
        <p:sp>
          <p:nvSpPr>
            <p:cNvPr id="496" name="Google Shape;496;p43"/>
            <p:cNvSpPr/>
            <p:nvPr/>
          </p:nvSpPr>
          <p:spPr>
            <a:xfrm>
              <a:off x="1129326" y="1135525"/>
              <a:ext cx="637200" cy="597618"/>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608012" marR="0" lvl="0" indent="-608012" algn="l" rtl="0">
                <a:lnSpc>
                  <a:spcPct val="100000"/>
                </a:lnSpc>
                <a:spcBef>
                  <a:spcPts val="700"/>
                </a:spcBef>
                <a:spcAft>
                  <a:spcPts val="0"/>
                </a:spcAft>
                <a:buClr>
                  <a:srgbClr val="000000"/>
                </a:buClr>
                <a:buSzPts val="2800"/>
                <a:buFont typeface="Times New Roman"/>
                <a:buNone/>
              </a:pPr>
              <a:r>
                <a:rPr lang="en" sz="2400" b="0" i="0" u="none" strike="noStrike" cap="none">
                  <a:solidFill>
                    <a:srgbClr val="000000"/>
                  </a:solidFill>
                  <a:latin typeface="Arial"/>
                  <a:ea typeface="Arial"/>
                  <a:cs typeface="Arial"/>
                  <a:sym typeface="Arial"/>
                </a:rPr>
                <a:t>Sd</a:t>
              </a:r>
              <a:endParaRPr sz="2400" b="0" i="0" u="none" strike="noStrike" cap="none">
                <a:solidFill>
                  <a:srgbClr val="000000"/>
                </a:solidFill>
                <a:latin typeface="Arial"/>
                <a:ea typeface="Arial"/>
                <a:cs typeface="Arial"/>
                <a:sym typeface="Arial"/>
              </a:endParaRPr>
            </a:p>
          </p:txBody>
        </p:sp>
        <p:pic>
          <p:nvPicPr>
            <p:cNvPr id="497" name="Google Shape;497;p43"/>
            <p:cNvPicPr preferRelativeResize="0"/>
            <p:nvPr/>
          </p:nvPicPr>
          <p:blipFill rotWithShape="1">
            <a:blip r:embed="rId4">
              <a:alphaModFix/>
            </a:blip>
            <a:srcRect r="53812"/>
            <a:stretch/>
          </p:blipFill>
          <p:spPr>
            <a:xfrm>
              <a:off x="1554049" y="1927500"/>
              <a:ext cx="1060450" cy="1528425"/>
            </a:xfrm>
            <a:prstGeom prst="rect">
              <a:avLst/>
            </a:prstGeom>
            <a:noFill/>
            <a:ln>
              <a:noFill/>
            </a:ln>
          </p:spPr>
        </p:pic>
        <p:pic>
          <p:nvPicPr>
            <p:cNvPr id="498" name="Google Shape;498;p43"/>
            <p:cNvPicPr preferRelativeResize="0"/>
            <p:nvPr/>
          </p:nvPicPr>
          <p:blipFill rotWithShape="1">
            <a:blip r:embed="rId4">
              <a:alphaModFix/>
            </a:blip>
            <a:srcRect l="50548"/>
            <a:stretch/>
          </p:blipFill>
          <p:spPr>
            <a:xfrm>
              <a:off x="222900" y="1927500"/>
              <a:ext cx="1135376" cy="1528425"/>
            </a:xfrm>
            <a:prstGeom prst="rect">
              <a:avLst/>
            </a:prstGeom>
            <a:noFill/>
            <a:ln>
              <a:noFill/>
            </a:ln>
          </p:spPr>
        </p:pic>
      </p:grpSp>
      <p:grpSp>
        <p:nvGrpSpPr>
          <p:cNvPr id="499" name="Google Shape;499;p43"/>
          <p:cNvGrpSpPr/>
          <p:nvPr/>
        </p:nvGrpSpPr>
        <p:grpSpPr>
          <a:xfrm>
            <a:off x="3660262" y="1135525"/>
            <a:ext cx="2427287" cy="3190725"/>
            <a:chOff x="3660262" y="1135525"/>
            <a:chExt cx="2427287" cy="3190725"/>
          </a:xfrm>
        </p:grpSpPr>
        <p:sp>
          <p:nvSpPr>
            <p:cNvPr id="500" name="Google Shape;500;p43"/>
            <p:cNvSpPr/>
            <p:nvPr/>
          </p:nvSpPr>
          <p:spPr>
            <a:xfrm>
              <a:off x="4642259" y="1135525"/>
              <a:ext cx="542916" cy="597618"/>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608012" marR="0" lvl="0" indent="-608012" algn="l" rtl="0">
                <a:lnSpc>
                  <a:spcPct val="100000"/>
                </a:lnSpc>
                <a:spcBef>
                  <a:spcPts val="700"/>
                </a:spcBef>
                <a:spcAft>
                  <a:spcPts val="0"/>
                </a:spcAft>
                <a:buClr>
                  <a:srgbClr val="000000"/>
                </a:buClr>
                <a:buSzPts val="2800"/>
                <a:buFont typeface="Times New Roman"/>
                <a:buNone/>
              </a:pPr>
              <a:r>
                <a:rPr lang="en" sz="2400" b="0" i="0" u="none" strike="noStrike" cap="none">
                  <a:solidFill>
                    <a:srgbClr val="000000"/>
                  </a:solidFill>
                  <a:latin typeface="Arial"/>
                  <a:ea typeface="Arial"/>
                  <a:cs typeface="Arial"/>
                  <a:sym typeface="Arial"/>
                </a:rPr>
                <a:t>R</a:t>
              </a:r>
              <a:endParaRPr sz="2400" b="0" i="0" u="none" strike="noStrike" cap="none">
                <a:solidFill>
                  <a:srgbClr val="000000"/>
                </a:solidFill>
                <a:latin typeface="Arial"/>
                <a:ea typeface="Arial"/>
                <a:cs typeface="Arial"/>
                <a:sym typeface="Arial"/>
              </a:endParaRPr>
            </a:p>
          </p:txBody>
        </p:sp>
        <p:pic>
          <p:nvPicPr>
            <p:cNvPr id="501" name="Google Shape;501;p43" descr="Image result for tinder right"/>
            <p:cNvPicPr preferRelativeResize="0"/>
            <p:nvPr/>
          </p:nvPicPr>
          <p:blipFill rotWithShape="1">
            <a:blip r:embed="rId5">
              <a:alphaModFix/>
            </a:blip>
            <a:srcRect l="41075" r="40364"/>
            <a:stretch/>
          </p:blipFill>
          <p:spPr>
            <a:xfrm>
              <a:off x="3660262" y="2029803"/>
              <a:ext cx="1060450" cy="1620440"/>
            </a:xfrm>
            <a:prstGeom prst="rect">
              <a:avLst/>
            </a:prstGeom>
            <a:noFill/>
            <a:ln>
              <a:noFill/>
            </a:ln>
          </p:spPr>
        </p:pic>
        <p:pic>
          <p:nvPicPr>
            <p:cNvPr id="502" name="Google Shape;502;p43" descr="Image result for tinder right"/>
            <p:cNvPicPr preferRelativeResize="0"/>
            <p:nvPr/>
          </p:nvPicPr>
          <p:blipFill rotWithShape="1">
            <a:blip r:embed="rId5">
              <a:alphaModFix/>
            </a:blip>
            <a:srcRect l="41075" r="40364"/>
            <a:stretch/>
          </p:blipFill>
          <p:spPr>
            <a:xfrm>
              <a:off x="5028687" y="2029803"/>
              <a:ext cx="1058862" cy="1620440"/>
            </a:xfrm>
            <a:prstGeom prst="rect">
              <a:avLst/>
            </a:prstGeom>
            <a:noFill/>
            <a:ln>
              <a:noFill/>
            </a:ln>
          </p:spPr>
        </p:pic>
        <p:sp>
          <p:nvSpPr>
            <p:cNvPr id="503" name="Google Shape;503;p43"/>
            <p:cNvSpPr/>
            <p:nvPr/>
          </p:nvSpPr>
          <p:spPr>
            <a:xfrm>
              <a:off x="5110813" y="3968350"/>
              <a:ext cx="894600" cy="3579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504" name="Google Shape;504;p43"/>
            <p:cNvSpPr/>
            <p:nvPr/>
          </p:nvSpPr>
          <p:spPr>
            <a:xfrm>
              <a:off x="3660975" y="3979600"/>
              <a:ext cx="1059000" cy="335400"/>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grpSp>
      <p:sp>
        <p:nvSpPr>
          <p:cNvPr id="505" name="Google Shape;505;p43"/>
          <p:cNvSpPr/>
          <p:nvPr/>
        </p:nvSpPr>
        <p:spPr>
          <a:xfrm>
            <a:off x="685800" y="171450"/>
            <a:ext cx="8207352" cy="4400568"/>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dirty="0" smtClean="0">
                <a:solidFill>
                  <a:srgbClr val="000000"/>
                </a:solidFill>
                <a:latin typeface="Arial"/>
                <a:ea typeface="Arial"/>
                <a:cs typeface="Arial"/>
                <a:sym typeface="Arial"/>
              </a:rPr>
              <a:t>Operant </a:t>
            </a:r>
            <a:r>
              <a:rPr lang="en" sz="2400" b="0" i="0" u="none" strike="noStrike" cap="none" dirty="0">
                <a:solidFill>
                  <a:srgbClr val="000000"/>
                </a:solidFill>
                <a:latin typeface="Arial"/>
                <a:ea typeface="Arial"/>
                <a:cs typeface="Arial"/>
                <a:sym typeface="Arial"/>
              </a:rPr>
              <a:t>Contingencies on Tinder </a:t>
            </a:r>
            <a:endParaRPr sz="2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5"/>
                                        </p:tgtEl>
                                        <p:attrNameLst>
                                          <p:attrName>style.visibility</p:attrName>
                                        </p:attrNameLst>
                                      </p:cBhvr>
                                      <p:to>
                                        <p:strVal val="visible"/>
                                      </p:to>
                                    </p:set>
                                    <p:animEffect transition="in" filter="fade">
                                      <p:cBhvr>
                                        <p:cTn id="7" dur="500"/>
                                        <p:tgtEl>
                                          <p:spTgt spid="4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9"/>
                                        </p:tgtEl>
                                        <p:attrNameLst>
                                          <p:attrName>style.visibility</p:attrName>
                                        </p:attrNameLst>
                                      </p:cBhvr>
                                      <p:to>
                                        <p:strVal val="visible"/>
                                      </p:to>
                                    </p:set>
                                    <p:animEffect transition="in" filter="fade">
                                      <p:cBhvr>
                                        <p:cTn id="12" dur="500"/>
                                        <p:tgtEl>
                                          <p:spTgt spid="4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2"/>
                                        </p:tgtEl>
                                        <p:attrNameLst>
                                          <p:attrName>style.visibility</p:attrName>
                                        </p:attrNameLst>
                                      </p:cBhvr>
                                      <p:to>
                                        <p:strVal val="visible"/>
                                      </p:to>
                                    </p:set>
                                    <p:animEffect transition="in" filter="fade">
                                      <p:cBhvr>
                                        <p:cTn id="17" dur="1000"/>
                                        <p:tgtEl>
                                          <p:spTgt spid="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44"/>
          <p:cNvSpPr/>
          <p:nvPr/>
        </p:nvSpPr>
        <p:spPr>
          <a:xfrm>
            <a:off x="323850" y="285750"/>
            <a:ext cx="8134344" cy="115133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608012" marR="0" lvl="0" indent="-608012" algn="l" rtl="0">
              <a:lnSpc>
                <a:spcPct val="100000"/>
              </a:lnSpc>
              <a:spcBef>
                <a:spcPts val="0"/>
              </a:spcBef>
              <a:spcAft>
                <a:spcPts val="0"/>
              </a:spcAft>
              <a:buClr>
                <a:srgbClr val="000000"/>
              </a:buClr>
              <a:buSzPts val="2800"/>
              <a:buFont typeface="Times New Roman"/>
              <a:buNone/>
            </a:pPr>
            <a:r>
              <a:rPr lang="en" sz="1800" b="0" i="0" u="none" strike="noStrike" cap="none">
                <a:solidFill>
                  <a:srgbClr val="000000"/>
                </a:solidFill>
                <a:latin typeface="Arial"/>
                <a:ea typeface="Arial"/>
                <a:cs typeface="Arial"/>
                <a:sym typeface="Arial"/>
              </a:rPr>
              <a:t>	[</a:t>
            </a:r>
            <a:r>
              <a:rPr lang="en" sz="1800" b="1" i="0" u="none" strike="noStrike" cap="none">
                <a:solidFill>
                  <a:srgbClr val="000000"/>
                </a:solidFill>
                <a:latin typeface="Arial"/>
                <a:ea typeface="Arial"/>
                <a:cs typeface="Arial"/>
                <a:sym typeface="Arial"/>
              </a:rPr>
              <a:t>Fixed ratio</a:t>
            </a:r>
            <a:r>
              <a:rPr lang="en" sz="1800" b="0" i="0" u="none" strike="noStrike" cap="none">
                <a:solidFill>
                  <a:srgbClr val="000000"/>
                </a:solidFill>
                <a:latin typeface="Arial"/>
                <a:ea typeface="Arial"/>
                <a:cs typeface="Arial"/>
                <a:sym typeface="Arial"/>
              </a:rPr>
              <a:t>: "Work based" fixed ratio between quantity of Srs and quantity of Rs.</a:t>
            </a:r>
            <a:endParaRPr sz="1800" b="0" i="0" u="none" strike="noStrike" cap="none">
              <a:solidFill>
                <a:srgbClr val="000000"/>
              </a:solidFill>
              <a:latin typeface="Arial"/>
              <a:ea typeface="Arial"/>
              <a:cs typeface="Arial"/>
              <a:sym typeface="Arial"/>
            </a:endParaRPr>
          </a:p>
          <a:p>
            <a:pPr marL="608012" marR="0" lvl="0" indent="-608012" algn="l" rtl="0">
              <a:lnSpc>
                <a:spcPct val="100000"/>
              </a:lnSpc>
              <a:spcBef>
                <a:spcPts val="700"/>
              </a:spcBef>
              <a:spcAft>
                <a:spcPts val="0"/>
              </a:spcAft>
              <a:buClr>
                <a:srgbClr val="000000"/>
              </a:buClr>
              <a:buSzPts val="2800"/>
              <a:buFont typeface="Times New Roman"/>
              <a:buNone/>
            </a:pPr>
            <a:r>
              <a:rPr lang="en" sz="1800" b="0" i="0" u="none" strike="noStrike" cap="none">
                <a:solidFill>
                  <a:srgbClr val="000000"/>
                </a:solidFill>
                <a:latin typeface="Arial"/>
                <a:ea typeface="Arial"/>
                <a:cs typeface="Arial"/>
                <a:sym typeface="Arial"/>
              </a:rPr>
              <a:t>      		Example: FR 1:4: 1 match per 4 swipes</a:t>
            </a:r>
            <a:endParaRPr sz="1800" b="0" i="0" u="none" strike="noStrike" cap="none">
              <a:solidFill>
                <a:srgbClr val="000000"/>
              </a:solidFill>
              <a:latin typeface="Arial"/>
              <a:ea typeface="Arial"/>
              <a:cs typeface="Arial"/>
              <a:sym typeface="Arial"/>
            </a:endParaRPr>
          </a:p>
        </p:txBody>
      </p:sp>
      <p:pic>
        <p:nvPicPr>
          <p:cNvPr id="513" name="Google Shape;513;p44"/>
          <p:cNvPicPr preferRelativeResize="0"/>
          <p:nvPr/>
        </p:nvPicPr>
        <p:blipFill rotWithShape="1">
          <a:blip r:embed="rId3">
            <a:alphaModFix/>
          </a:blip>
          <a:srcRect/>
          <a:stretch/>
        </p:blipFill>
        <p:spPr>
          <a:xfrm>
            <a:off x="7235825" y="2019300"/>
            <a:ext cx="1258490" cy="1949053"/>
          </a:xfrm>
          <a:prstGeom prst="rect">
            <a:avLst/>
          </a:prstGeom>
          <a:noFill/>
          <a:ln>
            <a:noFill/>
          </a:ln>
        </p:spPr>
      </p:pic>
      <p:sp>
        <p:nvSpPr>
          <p:cNvPr id="514" name="Google Shape;514;p44"/>
          <p:cNvSpPr/>
          <p:nvPr/>
        </p:nvSpPr>
        <p:spPr>
          <a:xfrm>
            <a:off x="6227762" y="2733675"/>
            <a:ext cx="792180" cy="279774"/>
          </a:xfrm>
          <a:custGeom>
            <a:avLst/>
            <a:gdLst/>
            <a:ahLst/>
            <a:cxnLst/>
            <a:rect l="l" t="t" r="r" b="b"/>
            <a:pathLst>
              <a:path w="21600" h="21600" extrusionOk="0">
                <a:moveTo>
                  <a:pt x="0" y="5400"/>
                </a:moveTo>
                <a:lnTo>
                  <a:pt x="16514" y="5400"/>
                </a:lnTo>
                <a:lnTo>
                  <a:pt x="16514" y="0"/>
                </a:lnTo>
                <a:lnTo>
                  <a:pt x="21600" y="10800"/>
                </a:lnTo>
                <a:lnTo>
                  <a:pt x="16514" y="21600"/>
                </a:lnTo>
                <a:lnTo>
                  <a:pt x="16514" y="16200"/>
                </a:lnTo>
                <a:lnTo>
                  <a:pt x="0" y="16200"/>
                </a:lnTo>
                <a:lnTo>
                  <a:pt x="0" y="5400"/>
                </a:lnTo>
                <a:close/>
              </a:path>
            </a:pathLst>
          </a:custGeom>
          <a:solidFill>
            <a:srgbClr val="FF0000"/>
          </a:solidFill>
          <a:ln w="25550" cap="flat" cmpd="sng">
            <a:solidFill>
              <a:srgbClr val="FF0000"/>
            </a:solidFill>
            <a:prstDash val="solid"/>
            <a:miter lim="524288"/>
            <a:headEnd type="none" w="sm" len="sm"/>
            <a:tailEnd type="none" w="sm" len="sm"/>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15" name="Google Shape;515;p44" descr="Image result for tinder right"/>
          <p:cNvPicPr preferRelativeResize="0"/>
          <p:nvPr/>
        </p:nvPicPr>
        <p:blipFill rotWithShape="1">
          <a:blip r:embed="rId4">
            <a:alphaModFix/>
          </a:blip>
          <a:srcRect l="41075" r="40363"/>
          <a:stretch/>
        </p:blipFill>
        <p:spPr>
          <a:xfrm>
            <a:off x="611187" y="2063353"/>
            <a:ext cx="1060450" cy="1620440"/>
          </a:xfrm>
          <a:prstGeom prst="rect">
            <a:avLst/>
          </a:prstGeom>
          <a:noFill/>
          <a:ln>
            <a:noFill/>
          </a:ln>
        </p:spPr>
      </p:pic>
      <p:pic>
        <p:nvPicPr>
          <p:cNvPr id="516" name="Google Shape;516;p44" descr="Image result for tinder right"/>
          <p:cNvPicPr preferRelativeResize="0"/>
          <p:nvPr/>
        </p:nvPicPr>
        <p:blipFill rotWithShape="1">
          <a:blip r:embed="rId4">
            <a:alphaModFix/>
          </a:blip>
          <a:srcRect l="41075" r="40363"/>
          <a:stretch/>
        </p:blipFill>
        <p:spPr>
          <a:xfrm>
            <a:off x="1979612" y="2063353"/>
            <a:ext cx="1058862" cy="1620440"/>
          </a:xfrm>
          <a:prstGeom prst="rect">
            <a:avLst/>
          </a:prstGeom>
          <a:noFill/>
          <a:ln>
            <a:noFill/>
          </a:ln>
        </p:spPr>
      </p:pic>
      <p:pic>
        <p:nvPicPr>
          <p:cNvPr id="517" name="Google Shape;517;p44" descr="Image result for tinder right"/>
          <p:cNvPicPr preferRelativeResize="0"/>
          <p:nvPr/>
        </p:nvPicPr>
        <p:blipFill rotWithShape="1">
          <a:blip r:embed="rId4">
            <a:alphaModFix/>
          </a:blip>
          <a:srcRect l="41075" r="40363"/>
          <a:stretch/>
        </p:blipFill>
        <p:spPr>
          <a:xfrm>
            <a:off x="3276600" y="2063353"/>
            <a:ext cx="1058862" cy="1620440"/>
          </a:xfrm>
          <a:prstGeom prst="rect">
            <a:avLst/>
          </a:prstGeom>
          <a:noFill/>
          <a:ln>
            <a:noFill/>
          </a:ln>
        </p:spPr>
      </p:pic>
      <p:pic>
        <p:nvPicPr>
          <p:cNvPr id="518" name="Google Shape;518;p44" descr="Image result for tinder right"/>
          <p:cNvPicPr preferRelativeResize="0"/>
          <p:nvPr/>
        </p:nvPicPr>
        <p:blipFill rotWithShape="1">
          <a:blip r:embed="rId4">
            <a:alphaModFix/>
          </a:blip>
          <a:srcRect l="41075" r="40363"/>
          <a:stretch/>
        </p:blipFill>
        <p:spPr>
          <a:xfrm>
            <a:off x="4572000" y="2019300"/>
            <a:ext cx="1058862" cy="16216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45"/>
          <p:cNvSpPr/>
          <p:nvPr/>
        </p:nvSpPr>
        <p:spPr>
          <a:xfrm>
            <a:off x="685800" y="285750"/>
            <a:ext cx="7772400" cy="428625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608012" marR="0" lvl="0" indent="-608012" algn="l" rtl="0">
              <a:lnSpc>
                <a:spcPct val="100000"/>
              </a:lnSpc>
              <a:spcBef>
                <a:spcPts val="0"/>
              </a:spcBef>
              <a:spcAft>
                <a:spcPts val="0"/>
              </a:spcAft>
              <a:buClr>
                <a:srgbClr val="000000"/>
              </a:buClr>
              <a:buSzPts val="2800"/>
              <a:buFont typeface="Times New Roman"/>
              <a:buNone/>
            </a:pPr>
            <a:r>
              <a:rPr lang="en" sz="1800" b="0" i="0" u="none" strike="noStrike" cap="none">
                <a:solidFill>
                  <a:srgbClr val="000000"/>
                </a:solidFill>
                <a:latin typeface="Arial"/>
                <a:ea typeface="Arial"/>
                <a:cs typeface="Arial"/>
                <a:sym typeface="Arial"/>
              </a:rPr>
              <a:t>[2] </a:t>
            </a:r>
            <a:r>
              <a:rPr lang="en" sz="1800" b="1" i="0" u="none" strike="noStrike" cap="none">
                <a:solidFill>
                  <a:srgbClr val="000000"/>
                </a:solidFill>
                <a:latin typeface="Arial"/>
                <a:ea typeface="Arial"/>
                <a:cs typeface="Arial"/>
                <a:sym typeface="Arial"/>
              </a:rPr>
              <a:t>Variable ratio</a:t>
            </a:r>
            <a:r>
              <a:rPr lang="en" sz="1800" b="0" i="0" u="none" strike="noStrike" cap="none">
                <a:solidFill>
                  <a:srgbClr val="000000"/>
                </a:solidFill>
                <a:latin typeface="Arial"/>
                <a:ea typeface="Arial"/>
                <a:cs typeface="Arial"/>
                <a:sym typeface="Arial"/>
              </a:rPr>
              <a:t>: Work-based variable ratio between quantity Srs and quantity Rs</a:t>
            </a:r>
            <a:endParaRPr sz="1800" b="0" i="0" u="none" strike="noStrike" cap="none">
              <a:solidFill>
                <a:srgbClr val="000000"/>
              </a:solidFill>
              <a:latin typeface="Arial"/>
              <a:ea typeface="Arial"/>
              <a:cs typeface="Arial"/>
              <a:sym typeface="Arial"/>
            </a:endParaRPr>
          </a:p>
          <a:p>
            <a:pPr marL="608012" marR="0" lvl="0" indent="-608012" algn="l" rtl="0">
              <a:lnSpc>
                <a:spcPct val="100000"/>
              </a:lnSpc>
              <a:spcBef>
                <a:spcPts val="700"/>
              </a:spcBef>
              <a:spcAft>
                <a:spcPts val="0"/>
              </a:spcAft>
              <a:buClr>
                <a:srgbClr val="000000"/>
              </a:buClr>
              <a:buSzPts val="2800"/>
              <a:buFont typeface="Times New Roman"/>
              <a:buNone/>
            </a:pPr>
            <a:r>
              <a:rPr lang="en" sz="1800" b="0" i="0" u="none" strike="noStrike" cap="none">
                <a:solidFill>
                  <a:srgbClr val="000000"/>
                </a:solidFill>
                <a:latin typeface="Arial"/>
                <a:ea typeface="Arial"/>
                <a:cs typeface="Arial"/>
                <a:sym typeface="Arial"/>
              </a:rPr>
              <a:t>		Example: VR 1:5: sometimes 1 match for 3 swipes, sometimes 1 match for 7 swipes, ... but on average 1 match per 5 swipes</a:t>
            </a:r>
            <a:endParaRPr sz="1800" b="0" i="0" u="none" strike="noStrike" cap="none">
              <a:solidFill>
                <a:srgbClr val="000000"/>
              </a:solidFill>
              <a:latin typeface="Arial"/>
              <a:ea typeface="Arial"/>
              <a:cs typeface="Arial"/>
              <a:sym typeface="Arial"/>
            </a:endParaRPr>
          </a:p>
        </p:txBody>
      </p:sp>
      <p:pic>
        <p:nvPicPr>
          <p:cNvPr id="526" name="Google Shape;526;p45"/>
          <p:cNvPicPr preferRelativeResize="0"/>
          <p:nvPr/>
        </p:nvPicPr>
        <p:blipFill rotWithShape="1">
          <a:blip r:embed="rId3">
            <a:alphaModFix/>
          </a:blip>
          <a:srcRect/>
          <a:stretch/>
        </p:blipFill>
        <p:spPr>
          <a:xfrm>
            <a:off x="7235825" y="2164556"/>
            <a:ext cx="1258490" cy="1949053"/>
          </a:xfrm>
          <a:prstGeom prst="rect">
            <a:avLst/>
          </a:prstGeom>
          <a:noFill/>
          <a:ln>
            <a:noFill/>
          </a:ln>
        </p:spPr>
      </p:pic>
      <p:sp>
        <p:nvSpPr>
          <p:cNvPr id="527" name="Google Shape;527;p45"/>
          <p:cNvSpPr/>
          <p:nvPr/>
        </p:nvSpPr>
        <p:spPr>
          <a:xfrm>
            <a:off x="107950" y="2301478"/>
            <a:ext cx="2376487" cy="1674019"/>
          </a:xfrm>
          <a:custGeom>
            <a:avLst/>
            <a:gdLst/>
            <a:ahLst/>
            <a:cxnLst/>
            <a:rect l="l" t="t" r="r" b="b"/>
            <a:pathLst>
              <a:path w="2375768" h="2232000" extrusionOk="0">
                <a:moveTo>
                  <a:pt x="372000" y="0"/>
                </a:moveTo>
                <a:lnTo>
                  <a:pt x="372000" y="-1"/>
                </a:lnTo>
                <a:cubicBezTo>
                  <a:pt x="166550" y="-1"/>
                  <a:pt x="-1" y="166550"/>
                  <a:pt x="-1" y="371999"/>
                </a:cubicBezTo>
                <a:lnTo>
                  <a:pt x="0" y="1860000"/>
                </a:lnTo>
                <a:lnTo>
                  <a:pt x="-1" y="1859999"/>
                </a:lnTo>
                <a:cubicBezTo>
                  <a:pt x="-1" y="2065449"/>
                  <a:pt x="166550" y="2232000"/>
                  <a:pt x="371999" y="2232000"/>
                </a:cubicBezTo>
                <a:lnTo>
                  <a:pt x="2003768" y="2232000"/>
                </a:lnTo>
                <a:lnTo>
                  <a:pt x="2003768" y="2231999"/>
                </a:lnTo>
                <a:cubicBezTo>
                  <a:pt x="2209217" y="2231999"/>
                  <a:pt x="2375768" y="2065449"/>
                  <a:pt x="2375768" y="1860000"/>
                </a:cubicBezTo>
                <a:lnTo>
                  <a:pt x="2375768" y="372000"/>
                </a:lnTo>
                <a:cubicBezTo>
                  <a:pt x="2375768" y="166550"/>
                  <a:pt x="2209217" y="0"/>
                  <a:pt x="2003768" y="0"/>
                </a:cubicBezTo>
                <a:lnTo>
                  <a:pt x="372000" y="0"/>
                </a:lnTo>
                <a:close/>
              </a:path>
            </a:pathLst>
          </a:custGeom>
          <a:noFill/>
          <a:ln w="25550" cap="flat" cmpd="sng">
            <a:solidFill>
              <a:srgbClr val="FF0000"/>
            </a:solidFill>
            <a:prstDash val="solid"/>
            <a:miter lim="524288"/>
            <a:headEnd type="none" w="sm" len="sm"/>
            <a:tailEnd type="none" w="sm" len="sm"/>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28" name="Google Shape;528;p45" descr="Image result for tinder right"/>
          <p:cNvPicPr preferRelativeResize="0"/>
          <p:nvPr/>
        </p:nvPicPr>
        <p:blipFill rotWithShape="1">
          <a:blip r:embed="rId4">
            <a:alphaModFix/>
          </a:blip>
          <a:srcRect l="41075" r="40364"/>
          <a:stretch/>
        </p:blipFill>
        <p:spPr>
          <a:xfrm>
            <a:off x="323850" y="2452688"/>
            <a:ext cx="903287" cy="1383506"/>
          </a:xfrm>
          <a:prstGeom prst="rect">
            <a:avLst/>
          </a:prstGeom>
          <a:noFill/>
          <a:ln>
            <a:noFill/>
          </a:ln>
        </p:spPr>
      </p:pic>
      <p:pic>
        <p:nvPicPr>
          <p:cNvPr id="529" name="Google Shape;529;p45" descr="Image result for tinder right"/>
          <p:cNvPicPr preferRelativeResize="0"/>
          <p:nvPr/>
        </p:nvPicPr>
        <p:blipFill rotWithShape="1">
          <a:blip r:embed="rId4">
            <a:alphaModFix/>
          </a:blip>
          <a:srcRect l="41075" r="40364"/>
          <a:stretch/>
        </p:blipFill>
        <p:spPr>
          <a:xfrm>
            <a:off x="1371600" y="2452688"/>
            <a:ext cx="903287" cy="1383506"/>
          </a:xfrm>
          <a:prstGeom prst="rect">
            <a:avLst/>
          </a:prstGeom>
          <a:noFill/>
          <a:ln>
            <a:noFill/>
          </a:ln>
        </p:spPr>
      </p:pic>
      <p:pic>
        <p:nvPicPr>
          <p:cNvPr id="530" name="Google Shape;530;p45" descr="Image result for tinder right"/>
          <p:cNvPicPr preferRelativeResize="0"/>
          <p:nvPr/>
        </p:nvPicPr>
        <p:blipFill rotWithShape="1">
          <a:blip r:embed="rId4">
            <a:alphaModFix/>
          </a:blip>
          <a:srcRect l="41075" r="40364"/>
          <a:stretch/>
        </p:blipFill>
        <p:spPr>
          <a:xfrm>
            <a:off x="2843212" y="2452688"/>
            <a:ext cx="904875" cy="1383506"/>
          </a:xfrm>
          <a:prstGeom prst="rect">
            <a:avLst/>
          </a:prstGeom>
          <a:noFill/>
          <a:ln>
            <a:noFill/>
          </a:ln>
        </p:spPr>
      </p:pic>
      <p:pic>
        <p:nvPicPr>
          <p:cNvPr id="531" name="Google Shape;531;p45" descr="Image result for tinder right"/>
          <p:cNvPicPr preferRelativeResize="0"/>
          <p:nvPr/>
        </p:nvPicPr>
        <p:blipFill rotWithShape="1">
          <a:blip r:embed="rId4">
            <a:alphaModFix/>
          </a:blip>
          <a:srcRect l="41075" r="40364"/>
          <a:stretch/>
        </p:blipFill>
        <p:spPr>
          <a:xfrm>
            <a:off x="3924300" y="2452688"/>
            <a:ext cx="903287" cy="1383506"/>
          </a:xfrm>
          <a:prstGeom prst="rect">
            <a:avLst/>
          </a:prstGeom>
          <a:noFill/>
          <a:ln>
            <a:noFill/>
          </a:ln>
        </p:spPr>
      </p:pic>
      <p:pic>
        <p:nvPicPr>
          <p:cNvPr id="532" name="Google Shape;532;p45" descr="Image result for tinder right"/>
          <p:cNvPicPr preferRelativeResize="0"/>
          <p:nvPr/>
        </p:nvPicPr>
        <p:blipFill rotWithShape="1">
          <a:blip r:embed="rId4">
            <a:alphaModFix/>
          </a:blip>
          <a:srcRect l="41075" r="40364"/>
          <a:stretch/>
        </p:blipFill>
        <p:spPr>
          <a:xfrm>
            <a:off x="5076825" y="2452688"/>
            <a:ext cx="903287" cy="1383506"/>
          </a:xfrm>
          <a:prstGeom prst="rect">
            <a:avLst/>
          </a:prstGeom>
          <a:noFill/>
          <a:ln>
            <a:noFill/>
          </a:ln>
        </p:spPr>
      </p:pic>
      <p:sp>
        <p:nvSpPr>
          <p:cNvPr id="533" name="Google Shape;533;p45"/>
          <p:cNvSpPr/>
          <p:nvPr/>
        </p:nvSpPr>
        <p:spPr>
          <a:xfrm>
            <a:off x="107950" y="2301478"/>
            <a:ext cx="4895850" cy="1674019"/>
          </a:xfrm>
          <a:custGeom>
            <a:avLst/>
            <a:gdLst/>
            <a:ahLst/>
            <a:cxnLst/>
            <a:rect l="l" t="t" r="r" b="b"/>
            <a:pathLst>
              <a:path w="4896048" h="2232000" extrusionOk="0">
                <a:moveTo>
                  <a:pt x="372000" y="0"/>
                </a:moveTo>
                <a:lnTo>
                  <a:pt x="372000" y="-1"/>
                </a:lnTo>
                <a:cubicBezTo>
                  <a:pt x="166550" y="-1"/>
                  <a:pt x="-1" y="166550"/>
                  <a:pt x="-1" y="371999"/>
                </a:cubicBezTo>
                <a:lnTo>
                  <a:pt x="0" y="1860000"/>
                </a:lnTo>
                <a:lnTo>
                  <a:pt x="-1" y="1859999"/>
                </a:lnTo>
                <a:cubicBezTo>
                  <a:pt x="-1" y="2065449"/>
                  <a:pt x="166550" y="2232000"/>
                  <a:pt x="371999" y="2232000"/>
                </a:cubicBezTo>
                <a:lnTo>
                  <a:pt x="4524048" y="2232000"/>
                </a:lnTo>
                <a:lnTo>
                  <a:pt x="4524048" y="2231999"/>
                </a:lnTo>
                <a:cubicBezTo>
                  <a:pt x="4729497" y="2231999"/>
                  <a:pt x="4896048" y="2065449"/>
                  <a:pt x="4896048" y="1860000"/>
                </a:cubicBezTo>
                <a:lnTo>
                  <a:pt x="4896048" y="372000"/>
                </a:lnTo>
                <a:cubicBezTo>
                  <a:pt x="4896048" y="166550"/>
                  <a:pt x="4729497" y="0"/>
                  <a:pt x="4524048" y="0"/>
                </a:cubicBezTo>
                <a:lnTo>
                  <a:pt x="372000" y="0"/>
                </a:lnTo>
                <a:close/>
              </a:path>
            </a:pathLst>
          </a:custGeom>
          <a:noFill/>
          <a:ln w="25550" cap="flat" cmpd="sng">
            <a:solidFill>
              <a:srgbClr val="FF0000"/>
            </a:solidFill>
            <a:prstDash val="solid"/>
            <a:miter lim="524288"/>
            <a:headEnd type="none" w="sm" len="sm"/>
            <a:tailEnd type="none" w="sm" len="sm"/>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4" name="Google Shape;534;p45"/>
          <p:cNvSpPr/>
          <p:nvPr/>
        </p:nvSpPr>
        <p:spPr>
          <a:xfrm>
            <a:off x="107950" y="2301478"/>
            <a:ext cx="6048375" cy="1674019"/>
          </a:xfrm>
          <a:custGeom>
            <a:avLst/>
            <a:gdLst/>
            <a:ahLst/>
            <a:cxnLst/>
            <a:rect l="l" t="t" r="r" b="b"/>
            <a:pathLst>
              <a:path w="6048176" h="2232000" extrusionOk="0">
                <a:moveTo>
                  <a:pt x="372000" y="0"/>
                </a:moveTo>
                <a:lnTo>
                  <a:pt x="372000" y="-1"/>
                </a:lnTo>
                <a:cubicBezTo>
                  <a:pt x="166550" y="-1"/>
                  <a:pt x="-1" y="166550"/>
                  <a:pt x="-1" y="371999"/>
                </a:cubicBezTo>
                <a:lnTo>
                  <a:pt x="0" y="1860000"/>
                </a:lnTo>
                <a:lnTo>
                  <a:pt x="-1" y="1859999"/>
                </a:lnTo>
                <a:cubicBezTo>
                  <a:pt x="-1" y="2065449"/>
                  <a:pt x="166550" y="2232000"/>
                  <a:pt x="371999" y="2232000"/>
                </a:cubicBezTo>
                <a:lnTo>
                  <a:pt x="5676176" y="2232000"/>
                </a:lnTo>
                <a:lnTo>
                  <a:pt x="5676176" y="2231999"/>
                </a:lnTo>
                <a:cubicBezTo>
                  <a:pt x="5881625" y="2231999"/>
                  <a:pt x="6048176" y="2065449"/>
                  <a:pt x="6048176" y="1860000"/>
                </a:cubicBezTo>
                <a:lnTo>
                  <a:pt x="6048176" y="372000"/>
                </a:lnTo>
                <a:cubicBezTo>
                  <a:pt x="6048176" y="166550"/>
                  <a:pt x="5881625" y="0"/>
                  <a:pt x="5676176" y="0"/>
                </a:cubicBezTo>
                <a:lnTo>
                  <a:pt x="372000" y="0"/>
                </a:lnTo>
                <a:close/>
              </a:path>
            </a:pathLst>
          </a:custGeom>
          <a:noFill/>
          <a:ln w="25550" cap="flat" cmpd="sng">
            <a:solidFill>
              <a:srgbClr val="FF0000"/>
            </a:solidFill>
            <a:prstDash val="solid"/>
            <a:miter lim="524288"/>
            <a:headEnd type="none" w="sm" len="sm"/>
            <a:tailEnd type="none" w="sm" len="sm"/>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5" name="Google Shape;535;p45"/>
          <p:cNvSpPr/>
          <p:nvPr/>
        </p:nvSpPr>
        <p:spPr>
          <a:xfrm>
            <a:off x="6227762" y="3117056"/>
            <a:ext cx="792162" cy="279797"/>
          </a:xfrm>
          <a:custGeom>
            <a:avLst/>
            <a:gdLst/>
            <a:ahLst/>
            <a:cxnLst/>
            <a:rect l="l" t="t" r="r" b="b"/>
            <a:pathLst>
              <a:path w="21600" h="21600" extrusionOk="0">
                <a:moveTo>
                  <a:pt x="0" y="5400"/>
                </a:moveTo>
                <a:lnTo>
                  <a:pt x="16514" y="5400"/>
                </a:lnTo>
                <a:lnTo>
                  <a:pt x="16514" y="0"/>
                </a:lnTo>
                <a:lnTo>
                  <a:pt x="21600" y="10800"/>
                </a:lnTo>
                <a:lnTo>
                  <a:pt x="16514" y="21600"/>
                </a:lnTo>
                <a:lnTo>
                  <a:pt x="16514" y="16200"/>
                </a:lnTo>
                <a:lnTo>
                  <a:pt x="0" y="16200"/>
                </a:lnTo>
                <a:lnTo>
                  <a:pt x="0" y="5400"/>
                </a:lnTo>
                <a:close/>
              </a:path>
            </a:pathLst>
          </a:custGeom>
          <a:solidFill>
            <a:srgbClr val="FF0000"/>
          </a:solidFill>
          <a:ln w="25550" cap="flat" cmpd="sng">
            <a:solidFill>
              <a:srgbClr val="FF0000"/>
            </a:solidFill>
            <a:prstDash val="solid"/>
            <a:miter lim="524288"/>
            <a:headEnd type="none" w="sm" len="sm"/>
            <a:tailEnd type="none" w="sm" len="sm"/>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1"/>
                                          </p:stCondLst>
                                        </p:cTn>
                                        <p:tgtEl>
                                          <p:spTgt spid="52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1"/>
                                          </p:stCondLst>
                                        </p:cTn>
                                        <p:tgtEl>
                                          <p:spTgt spid="533"/>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5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46"/>
          <p:cNvSpPr/>
          <p:nvPr/>
        </p:nvSpPr>
        <p:spPr>
          <a:xfrm>
            <a:off x="685800" y="285750"/>
            <a:ext cx="7772400" cy="428625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341312" lvl="0" indent="-339723">
              <a:lnSpc>
                <a:spcPct val="90000"/>
              </a:lnSpc>
              <a:buSzPts val="2800"/>
            </a:pPr>
            <a:r>
              <a:rPr lang="en" sz="1800" b="0" i="0" u="none" strike="noStrike" cap="none" dirty="0">
                <a:solidFill>
                  <a:srgbClr val="000000"/>
                </a:solidFill>
                <a:latin typeface="Arial"/>
                <a:ea typeface="Arial"/>
                <a:cs typeface="Arial"/>
                <a:sym typeface="Arial"/>
              </a:rPr>
              <a:t>	</a:t>
            </a:r>
            <a:r>
              <a:rPr lang="en" sz="1800" b="0" i="0" u="none" strike="noStrike" cap="none" dirty="0" smtClean="0">
                <a:solidFill>
                  <a:srgbClr val="000000"/>
                </a:solidFill>
                <a:latin typeface="Arial"/>
                <a:ea typeface="Arial"/>
                <a:cs typeface="Arial"/>
                <a:sym typeface="Arial"/>
              </a:rPr>
              <a:t>[3</a:t>
            </a:r>
            <a:r>
              <a:rPr lang="en" sz="1800" b="0" i="0" u="none" strike="noStrike" cap="none" dirty="0">
                <a:solidFill>
                  <a:srgbClr val="000000"/>
                </a:solidFill>
                <a:latin typeface="Arial"/>
                <a:ea typeface="Arial"/>
                <a:cs typeface="Arial"/>
                <a:sym typeface="Arial"/>
              </a:rPr>
              <a:t>] </a:t>
            </a:r>
            <a:r>
              <a:rPr lang="en" sz="1800" b="1" i="0" u="none" strike="noStrike" cap="none" dirty="0">
                <a:solidFill>
                  <a:srgbClr val="000000"/>
                </a:solidFill>
                <a:latin typeface="Arial"/>
                <a:ea typeface="Arial"/>
                <a:cs typeface="Arial"/>
                <a:sym typeface="Arial"/>
              </a:rPr>
              <a:t>Fixed interval</a:t>
            </a:r>
            <a:r>
              <a:rPr lang="en" sz="1800" b="0" i="0" u="none" strike="noStrike" cap="none" dirty="0">
                <a:solidFill>
                  <a:srgbClr val="000000"/>
                </a:solidFill>
                <a:latin typeface="Arial"/>
                <a:ea typeface="Arial"/>
                <a:cs typeface="Arial"/>
                <a:sym typeface="Arial"/>
              </a:rPr>
              <a:t>: "</a:t>
            </a:r>
            <a:r>
              <a:rPr lang="en" sz="1800" b="0" i="0" u="none" strike="noStrike" cap="none" dirty="0" smtClean="0">
                <a:solidFill>
                  <a:srgbClr val="000000"/>
                </a:solidFill>
                <a:latin typeface="Arial"/>
                <a:ea typeface="Arial"/>
                <a:cs typeface="Arial"/>
                <a:sym typeface="Arial"/>
              </a:rPr>
              <a:t>Time-based“: </a:t>
            </a:r>
            <a:r>
              <a:rPr lang="en" sz="1800" b="0" i="0" u="none" strike="noStrike" cap="none" dirty="0">
                <a:solidFill>
                  <a:srgbClr val="000000"/>
                </a:solidFill>
                <a:latin typeface="Arial"/>
                <a:ea typeface="Arial"/>
                <a:cs typeface="Arial"/>
                <a:sym typeface="Arial"/>
              </a:rPr>
              <a:t>first behavior </a:t>
            </a:r>
            <a:r>
              <a:rPr lang="en" sz="1800" dirty="0"/>
              <a:t>is reinforced after </a:t>
            </a:r>
            <a:r>
              <a:rPr lang="en" sz="1800" b="0" i="0" u="none" strike="noStrike" cap="none" dirty="0">
                <a:solidFill>
                  <a:srgbClr val="000000"/>
                </a:solidFill>
                <a:latin typeface="Arial"/>
                <a:ea typeface="Arial"/>
                <a:cs typeface="Arial"/>
                <a:sym typeface="Arial"/>
              </a:rPr>
              <a:t>a certain fixed </a:t>
            </a:r>
            <a:r>
              <a:rPr lang="en" sz="1800" b="0" i="0" u="none" strike="noStrike" cap="none" dirty="0" smtClean="0">
                <a:solidFill>
                  <a:srgbClr val="000000"/>
                </a:solidFill>
                <a:latin typeface="Arial"/>
                <a:ea typeface="Arial"/>
                <a:cs typeface="Arial"/>
                <a:sym typeface="Arial"/>
              </a:rPr>
              <a:t>interval</a:t>
            </a:r>
            <a:endParaRPr sz="1800" b="0" i="0" u="none" strike="noStrike" cap="none" dirty="0">
              <a:solidFill>
                <a:srgbClr val="000000"/>
              </a:solidFill>
              <a:latin typeface="Arial"/>
              <a:ea typeface="Arial"/>
              <a:cs typeface="Arial"/>
              <a:sym typeface="Arial"/>
            </a:endParaRPr>
          </a:p>
          <a:p>
            <a:pPr marL="341312" marR="0" lvl="0" indent="-339723" algn="l" rtl="0">
              <a:lnSpc>
                <a:spcPct val="90000"/>
              </a:lnSpc>
              <a:spcBef>
                <a:spcPts val="700"/>
              </a:spcBef>
              <a:spcAft>
                <a:spcPts val="0"/>
              </a:spcAft>
              <a:buClr>
                <a:srgbClr val="000000"/>
              </a:buClr>
              <a:buSzPts val="2800"/>
              <a:buFont typeface="Times New Roman"/>
              <a:buNone/>
            </a:pPr>
            <a:r>
              <a:rPr lang="en" sz="1800" b="0" i="0" u="none" strike="noStrike" cap="none" dirty="0">
                <a:solidFill>
                  <a:srgbClr val="000000"/>
                </a:solidFill>
                <a:latin typeface="Arial"/>
                <a:ea typeface="Arial"/>
                <a:cs typeface="Arial"/>
                <a:sym typeface="Arial"/>
              </a:rPr>
              <a:t>		- Example: FI20: first R after predefined 20 min interval</a:t>
            </a:r>
            <a:endParaRPr sz="1800" b="0" i="0" u="none" strike="noStrike" cap="none" dirty="0">
              <a:solidFill>
                <a:srgbClr val="000000"/>
              </a:solidFill>
              <a:latin typeface="Arial"/>
              <a:ea typeface="Arial"/>
              <a:cs typeface="Arial"/>
              <a:sym typeface="Arial"/>
            </a:endParaRPr>
          </a:p>
        </p:txBody>
      </p:sp>
      <p:pic>
        <p:nvPicPr>
          <p:cNvPr id="543" name="Google Shape;543;p46"/>
          <p:cNvPicPr preferRelativeResize="0"/>
          <p:nvPr/>
        </p:nvPicPr>
        <p:blipFill rotWithShape="1">
          <a:blip r:embed="rId3">
            <a:alphaModFix/>
          </a:blip>
          <a:srcRect/>
          <a:stretch/>
        </p:blipFill>
        <p:spPr>
          <a:xfrm>
            <a:off x="7235825" y="2164556"/>
            <a:ext cx="1258490" cy="1949053"/>
          </a:xfrm>
          <a:prstGeom prst="rect">
            <a:avLst/>
          </a:prstGeom>
          <a:noFill/>
          <a:ln>
            <a:noFill/>
          </a:ln>
        </p:spPr>
      </p:pic>
      <p:pic>
        <p:nvPicPr>
          <p:cNvPr id="544" name="Google Shape;544;p46"/>
          <p:cNvPicPr preferRelativeResize="0"/>
          <p:nvPr/>
        </p:nvPicPr>
        <p:blipFill rotWithShape="1">
          <a:blip r:embed="rId4">
            <a:alphaModFix/>
          </a:blip>
          <a:srcRect/>
          <a:stretch/>
        </p:blipFill>
        <p:spPr>
          <a:xfrm>
            <a:off x="1908175" y="2164556"/>
            <a:ext cx="1741884" cy="1741884"/>
          </a:xfrm>
          <a:prstGeom prst="rect">
            <a:avLst/>
          </a:prstGeom>
          <a:noFill/>
          <a:ln>
            <a:noFill/>
          </a:ln>
        </p:spPr>
      </p:pic>
      <p:cxnSp>
        <p:nvCxnSpPr>
          <p:cNvPr id="545" name="Google Shape;545;p46"/>
          <p:cNvCxnSpPr/>
          <p:nvPr/>
        </p:nvCxnSpPr>
        <p:spPr>
          <a:xfrm rot="10800000" flipH="1">
            <a:off x="1908175" y="4052888"/>
            <a:ext cx="2324100" cy="26194"/>
          </a:xfrm>
          <a:prstGeom prst="straightConnector1">
            <a:avLst/>
          </a:prstGeom>
          <a:noFill/>
          <a:ln w="76300" cap="flat" cmpd="sng">
            <a:solidFill>
              <a:srgbClr val="FF0000"/>
            </a:solidFill>
            <a:prstDash val="solid"/>
            <a:miter lim="800000"/>
            <a:headEnd type="none" w="sm" len="sm"/>
            <a:tailEnd type="stealth" w="med" len="med"/>
          </a:ln>
        </p:spPr>
      </p:cxnSp>
      <p:pic>
        <p:nvPicPr>
          <p:cNvPr id="546" name="Google Shape;546;p46" descr="Image result for tinder right"/>
          <p:cNvPicPr preferRelativeResize="0"/>
          <p:nvPr/>
        </p:nvPicPr>
        <p:blipFill rotWithShape="1">
          <a:blip r:embed="rId5">
            <a:alphaModFix/>
          </a:blip>
          <a:srcRect l="41075" r="40364"/>
          <a:stretch/>
        </p:blipFill>
        <p:spPr>
          <a:xfrm>
            <a:off x="5076825" y="2344340"/>
            <a:ext cx="903287" cy="1382315"/>
          </a:xfrm>
          <a:prstGeom prst="rect">
            <a:avLst/>
          </a:prstGeom>
          <a:noFill/>
          <a:ln>
            <a:noFill/>
          </a:ln>
        </p:spPr>
      </p:pic>
      <p:sp>
        <p:nvSpPr>
          <p:cNvPr id="547" name="Google Shape;547;p46"/>
          <p:cNvSpPr/>
          <p:nvPr/>
        </p:nvSpPr>
        <p:spPr>
          <a:xfrm>
            <a:off x="6156325" y="2895600"/>
            <a:ext cx="792162" cy="279797"/>
          </a:xfrm>
          <a:custGeom>
            <a:avLst/>
            <a:gdLst/>
            <a:ahLst/>
            <a:cxnLst/>
            <a:rect l="l" t="t" r="r" b="b"/>
            <a:pathLst>
              <a:path w="21600" h="21600" extrusionOk="0">
                <a:moveTo>
                  <a:pt x="0" y="5400"/>
                </a:moveTo>
                <a:lnTo>
                  <a:pt x="16514" y="5400"/>
                </a:lnTo>
                <a:lnTo>
                  <a:pt x="16514" y="0"/>
                </a:lnTo>
                <a:lnTo>
                  <a:pt x="21600" y="10800"/>
                </a:lnTo>
                <a:lnTo>
                  <a:pt x="16514" y="21600"/>
                </a:lnTo>
                <a:lnTo>
                  <a:pt x="16514" y="16200"/>
                </a:lnTo>
                <a:lnTo>
                  <a:pt x="0" y="16200"/>
                </a:lnTo>
                <a:lnTo>
                  <a:pt x="0" y="5400"/>
                </a:lnTo>
                <a:close/>
              </a:path>
            </a:pathLst>
          </a:custGeom>
          <a:solidFill>
            <a:srgbClr val="FF0000"/>
          </a:solidFill>
          <a:ln w="25550" cap="flat" cmpd="sng">
            <a:solidFill>
              <a:srgbClr val="FF0000"/>
            </a:solidFill>
            <a:prstDash val="solid"/>
            <a:miter lim="524288"/>
            <a:headEnd type="none" w="sm" len="sm"/>
            <a:tailEnd type="none" w="sm" len="sm"/>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47"/>
          <p:cNvSpPr/>
          <p:nvPr/>
        </p:nvSpPr>
        <p:spPr>
          <a:xfrm>
            <a:off x="685800" y="285750"/>
            <a:ext cx="7772400" cy="428625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341312" lvl="0" indent="-339723">
              <a:lnSpc>
                <a:spcPct val="90000"/>
              </a:lnSpc>
              <a:buSzPts val="2800"/>
            </a:pPr>
            <a:r>
              <a:rPr lang="en" sz="1800" b="0" i="0" u="none" strike="noStrike" cap="none" dirty="0">
                <a:solidFill>
                  <a:srgbClr val="000000"/>
                </a:solidFill>
                <a:latin typeface="Arial"/>
                <a:ea typeface="Arial"/>
                <a:cs typeface="Arial"/>
                <a:sym typeface="Arial"/>
              </a:rPr>
              <a:t>[4] </a:t>
            </a:r>
            <a:r>
              <a:rPr lang="en" sz="1800" b="1" i="0" u="none" strike="noStrike" cap="none" dirty="0">
                <a:solidFill>
                  <a:srgbClr val="000000"/>
                </a:solidFill>
                <a:latin typeface="Arial"/>
                <a:ea typeface="Arial"/>
                <a:cs typeface="Arial"/>
                <a:sym typeface="Arial"/>
              </a:rPr>
              <a:t>Variable interval</a:t>
            </a:r>
            <a:r>
              <a:rPr lang="en" sz="1800" b="0" i="0" u="none" strike="noStrike" cap="none" dirty="0">
                <a:solidFill>
                  <a:srgbClr val="000000"/>
                </a:solidFill>
                <a:latin typeface="Arial"/>
                <a:ea typeface="Arial"/>
                <a:cs typeface="Arial"/>
                <a:sym typeface="Arial"/>
              </a:rPr>
              <a:t>: "Time </a:t>
            </a:r>
            <a:r>
              <a:rPr lang="en" sz="1800" b="0" i="0" u="none" strike="noStrike" cap="none" dirty="0" smtClean="0">
                <a:solidFill>
                  <a:srgbClr val="000000"/>
                </a:solidFill>
                <a:latin typeface="Arial"/>
                <a:ea typeface="Arial"/>
                <a:cs typeface="Arial"/>
                <a:sym typeface="Arial"/>
              </a:rPr>
              <a:t>based“: </a:t>
            </a:r>
            <a:r>
              <a:rPr lang="en" sz="1800" b="0" i="0" u="none" strike="noStrike" cap="none" dirty="0">
                <a:solidFill>
                  <a:srgbClr val="000000"/>
                </a:solidFill>
                <a:latin typeface="Arial"/>
                <a:ea typeface="Arial"/>
                <a:cs typeface="Arial"/>
                <a:sym typeface="Arial"/>
              </a:rPr>
              <a:t>first behavior </a:t>
            </a:r>
            <a:r>
              <a:rPr lang="en" sz="1800" dirty="0"/>
              <a:t>is </a:t>
            </a:r>
            <a:r>
              <a:rPr lang="en" sz="1800" dirty="0" smtClean="0"/>
              <a:t>reinforced </a:t>
            </a:r>
            <a:r>
              <a:rPr lang="en" sz="1800" dirty="0"/>
              <a:t>after </a:t>
            </a:r>
            <a:r>
              <a:rPr lang="en" sz="1800" b="0" i="0" u="none" strike="noStrike" cap="none" dirty="0">
                <a:solidFill>
                  <a:srgbClr val="000000"/>
                </a:solidFill>
                <a:latin typeface="Arial"/>
                <a:ea typeface="Arial"/>
                <a:cs typeface="Arial"/>
                <a:sym typeface="Arial"/>
              </a:rPr>
              <a:t>a variable </a:t>
            </a:r>
            <a:r>
              <a:rPr lang="en" sz="1800" b="0" i="0" u="none" strike="noStrike" cap="none" dirty="0" smtClean="0">
                <a:solidFill>
                  <a:srgbClr val="000000"/>
                </a:solidFill>
                <a:latin typeface="Arial"/>
                <a:ea typeface="Arial"/>
                <a:cs typeface="Arial"/>
                <a:sym typeface="Arial"/>
              </a:rPr>
              <a:t>interval</a:t>
            </a:r>
            <a:endParaRPr sz="1800" b="0" i="0" u="none" strike="noStrike" cap="none" dirty="0">
              <a:solidFill>
                <a:srgbClr val="000000"/>
              </a:solidFill>
              <a:latin typeface="Arial"/>
              <a:ea typeface="Arial"/>
              <a:cs typeface="Arial"/>
              <a:sym typeface="Arial"/>
            </a:endParaRPr>
          </a:p>
          <a:p>
            <a:pPr marL="341312" marR="0" lvl="0" indent="-339723" algn="l" rtl="0">
              <a:lnSpc>
                <a:spcPct val="90000"/>
              </a:lnSpc>
              <a:spcBef>
                <a:spcPts val="700"/>
              </a:spcBef>
              <a:spcAft>
                <a:spcPts val="0"/>
              </a:spcAft>
              <a:buClr>
                <a:srgbClr val="000000"/>
              </a:buClr>
              <a:buSzPts val="2800"/>
              <a:buFont typeface="Times New Roman"/>
              <a:buNone/>
            </a:pPr>
            <a:r>
              <a:rPr lang="en" sz="1800" b="0" i="0" u="none" strike="noStrike" cap="none" dirty="0">
                <a:solidFill>
                  <a:srgbClr val="000000"/>
                </a:solidFill>
                <a:latin typeface="Arial"/>
                <a:ea typeface="Arial"/>
                <a:cs typeface="Arial"/>
                <a:sym typeface="Arial"/>
              </a:rPr>
              <a:t>	</a:t>
            </a:r>
            <a:r>
              <a:rPr lang="en" sz="1800" b="0" i="0" u="none" strike="noStrike" cap="none" dirty="0" smtClean="0">
                <a:solidFill>
                  <a:srgbClr val="000000"/>
                </a:solidFill>
                <a:latin typeface="Arial"/>
                <a:ea typeface="Arial"/>
                <a:cs typeface="Arial"/>
                <a:sym typeface="Arial"/>
              </a:rPr>
              <a:t>Example</a:t>
            </a:r>
            <a:r>
              <a:rPr lang="en" sz="1800" b="0" i="0" u="none" strike="noStrike" cap="none" dirty="0">
                <a:solidFill>
                  <a:srgbClr val="000000"/>
                </a:solidFill>
                <a:latin typeface="Arial"/>
                <a:ea typeface="Arial"/>
                <a:cs typeface="Arial"/>
                <a:sym typeface="Arial"/>
              </a:rPr>
              <a:t>: VI60: sometimes first R after 40 s, sometimes after 120 s, but on average after 60 s</a:t>
            </a:r>
            <a:endParaRPr sz="1800" b="0" i="0" u="none" strike="noStrike" cap="none" dirty="0">
              <a:solidFill>
                <a:srgbClr val="000000"/>
              </a:solidFill>
              <a:latin typeface="Arial"/>
              <a:ea typeface="Arial"/>
              <a:cs typeface="Arial"/>
              <a:sym typeface="Arial"/>
            </a:endParaRPr>
          </a:p>
          <a:p>
            <a:pPr marL="341312" marR="0" lvl="0" indent="-339723" algn="l" rtl="0">
              <a:lnSpc>
                <a:spcPct val="90000"/>
              </a:lnSpc>
              <a:spcBef>
                <a:spcPts val="700"/>
              </a:spcBef>
              <a:spcAft>
                <a:spcPts val="0"/>
              </a:spcAft>
              <a:buClr>
                <a:srgbClr val="000000"/>
              </a:buClr>
              <a:buSzPts val="2800"/>
              <a:buFont typeface="Times New Roman"/>
              <a:buNone/>
            </a:pPr>
            <a:r>
              <a:rPr lang="en" sz="1800" b="0" i="0" u="none" strike="noStrike" cap="none" dirty="0">
                <a:solidFill>
                  <a:srgbClr val="000000"/>
                </a:solidFill>
                <a:latin typeface="Arial"/>
                <a:ea typeface="Arial"/>
                <a:cs typeface="Arial"/>
                <a:sym typeface="Arial"/>
              </a:rPr>
              <a:t>			</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pic>
        <p:nvPicPr>
          <p:cNvPr id="555" name="Google Shape;555;p47"/>
          <p:cNvPicPr preferRelativeResize="0"/>
          <p:nvPr/>
        </p:nvPicPr>
        <p:blipFill rotWithShape="1">
          <a:blip r:embed="rId3">
            <a:alphaModFix/>
          </a:blip>
          <a:srcRect/>
          <a:stretch/>
        </p:blipFill>
        <p:spPr>
          <a:xfrm>
            <a:off x="6948487" y="2119313"/>
            <a:ext cx="1258490" cy="1949053"/>
          </a:xfrm>
          <a:prstGeom prst="rect">
            <a:avLst/>
          </a:prstGeom>
          <a:noFill/>
          <a:ln>
            <a:noFill/>
          </a:ln>
        </p:spPr>
      </p:pic>
      <p:cxnSp>
        <p:nvCxnSpPr>
          <p:cNvPr id="556" name="Google Shape;556;p47"/>
          <p:cNvCxnSpPr/>
          <p:nvPr/>
        </p:nvCxnSpPr>
        <p:spPr>
          <a:xfrm rot="10800000" flipH="1">
            <a:off x="1619250" y="4006453"/>
            <a:ext cx="2324100" cy="27384"/>
          </a:xfrm>
          <a:prstGeom prst="straightConnector1">
            <a:avLst/>
          </a:prstGeom>
          <a:noFill/>
          <a:ln w="76300" cap="flat" cmpd="sng">
            <a:solidFill>
              <a:srgbClr val="FF0000"/>
            </a:solidFill>
            <a:prstDash val="solid"/>
            <a:miter lim="800000"/>
            <a:headEnd type="none" w="sm" len="sm"/>
            <a:tailEnd type="stealth" w="med" len="med"/>
          </a:ln>
        </p:spPr>
      </p:cxnSp>
      <p:pic>
        <p:nvPicPr>
          <p:cNvPr id="557" name="Google Shape;557;p47"/>
          <p:cNvPicPr preferRelativeResize="0"/>
          <p:nvPr/>
        </p:nvPicPr>
        <p:blipFill rotWithShape="1">
          <a:blip r:embed="rId4">
            <a:alphaModFix/>
          </a:blip>
          <a:srcRect/>
          <a:stretch/>
        </p:blipFill>
        <p:spPr>
          <a:xfrm>
            <a:off x="1620837" y="2143125"/>
            <a:ext cx="1741884" cy="1741884"/>
          </a:xfrm>
          <a:prstGeom prst="rect">
            <a:avLst/>
          </a:prstGeom>
          <a:noFill/>
          <a:ln>
            <a:noFill/>
          </a:ln>
        </p:spPr>
      </p:pic>
      <p:pic>
        <p:nvPicPr>
          <p:cNvPr id="558" name="Google Shape;558;p47" descr="Image result for tinder right"/>
          <p:cNvPicPr preferRelativeResize="0"/>
          <p:nvPr/>
        </p:nvPicPr>
        <p:blipFill rotWithShape="1">
          <a:blip r:embed="rId5">
            <a:alphaModFix/>
          </a:blip>
          <a:srcRect l="41075" r="40364"/>
          <a:stretch/>
        </p:blipFill>
        <p:spPr>
          <a:xfrm>
            <a:off x="4572000" y="2321719"/>
            <a:ext cx="903287" cy="1383506"/>
          </a:xfrm>
          <a:prstGeom prst="rect">
            <a:avLst/>
          </a:prstGeom>
          <a:noFill/>
          <a:ln>
            <a:noFill/>
          </a:ln>
        </p:spPr>
      </p:pic>
      <p:sp>
        <p:nvSpPr>
          <p:cNvPr id="559" name="Google Shape;559;p47"/>
          <p:cNvSpPr/>
          <p:nvPr/>
        </p:nvSpPr>
        <p:spPr>
          <a:xfrm>
            <a:off x="5734050" y="2874169"/>
            <a:ext cx="793750" cy="279797"/>
          </a:xfrm>
          <a:custGeom>
            <a:avLst/>
            <a:gdLst/>
            <a:ahLst/>
            <a:cxnLst/>
            <a:rect l="l" t="t" r="r" b="b"/>
            <a:pathLst>
              <a:path w="21600" h="21600" extrusionOk="0">
                <a:moveTo>
                  <a:pt x="0" y="5400"/>
                </a:moveTo>
                <a:lnTo>
                  <a:pt x="16514" y="5400"/>
                </a:lnTo>
                <a:lnTo>
                  <a:pt x="16514" y="0"/>
                </a:lnTo>
                <a:lnTo>
                  <a:pt x="21600" y="10800"/>
                </a:lnTo>
                <a:lnTo>
                  <a:pt x="16514" y="21600"/>
                </a:lnTo>
                <a:lnTo>
                  <a:pt x="16514" y="16200"/>
                </a:lnTo>
                <a:lnTo>
                  <a:pt x="0" y="16200"/>
                </a:lnTo>
                <a:lnTo>
                  <a:pt x="0" y="5400"/>
                </a:lnTo>
                <a:close/>
              </a:path>
            </a:pathLst>
          </a:custGeom>
          <a:solidFill>
            <a:srgbClr val="FF0000"/>
          </a:solidFill>
          <a:ln w="25550" cap="flat" cmpd="sng">
            <a:solidFill>
              <a:srgbClr val="FF0000"/>
            </a:solidFill>
            <a:prstDash val="solid"/>
            <a:miter lim="524288"/>
            <a:headEnd type="none" w="sm" len="sm"/>
            <a:tailEnd type="none" w="sm" len="sm"/>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5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pic>
        <p:nvPicPr>
          <p:cNvPr id="577" name="Google Shape;577;p49" descr="Trademark Games Jumbo Slot Machine Bank-10-41440 - The Home Depot"/>
          <p:cNvPicPr preferRelativeResize="0"/>
          <p:nvPr/>
        </p:nvPicPr>
        <p:blipFill rotWithShape="1">
          <a:blip r:embed="rId3">
            <a:alphaModFix/>
          </a:blip>
          <a:srcRect l="21903" r="13375"/>
          <a:stretch/>
        </p:blipFill>
        <p:spPr>
          <a:xfrm>
            <a:off x="3392134" y="1831639"/>
            <a:ext cx="1533832" cy="2369856"/>
          </a:xfrm>
          <a:prstGeom prst="rect">
            <a:avLst/>
          </a:prstGeom>
          <a:noFill/>
          <a:ln>
            <a:noFill/>
          </a:ln>
        </p:spPr>
      </p:pic>
      <p:pic>
        <p:nvPicPr>
          <p:cNvPr id="578" name="Google Shape;578;p49" descr="child-training-dog - Pawsitive Solutions"/>
          <p:cNvPicPr preferRelativeResize="0"/>
          <p:nvPr/>
        </p:nvPicPr>
        <p:blipFill rotWithShape="1">
          <a:blip r:embed="rId4">
            <a:alphaModFix/>
          </a:blip>
          <a:srcRect/>
          <a:stretch/>
        </p:blipFill>
        <p:spPr>
          <a:xfrm>
            <a:off x="5606261" y="1937539"/>
            <a:ext cx="2928137" cy="2024533"/>
          </a:xfrm>
          <a:prstGeom prst="rect">
            <a:avLst/>
          </a:prstGeom>
          <a:noFill/>
          <a:ln>
            <a:noFill/>
          </a:ln>
        </p:spPr>
      </p:pic>
      <p:sp>
        <p:nvSpPr>
          <p:cNvPr id="579" name="Google Shape;579;p49"/>
          <p:cNvSpPr txBox="1"/>
          <p:nvPr/>
        </p:nvSpPr>
        <p:spPr>
          <a:xfrm>
            <a:off x="568937" y="1089991"/>
            <a:ext cx="1996880"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600" b="0" i="0" u="none" strike="noStrike" cap="none">
                <a:solidFill>
                  <a:srgbClr val="000000"/>
                </a:solidFill>
                <a:latin typeface="Arial"/>
                <a:ea typeface="Arial"/>
                <a:cs typeface="Arial"/>
                <a:sym typeface="Arial"/>
              </a:rPr>
              <a:t>Computer games</a:t>
            </a:r>
            <a:endParaRPr sz="1600" b="0" i="0" u="none" strike="noStrike" cap="none">
              <a:solidFill>
                <a:srgbClr val="000000"/>
              </a:solidFill>
              <a:latin typeface="Arial"/>
              <a:ea typeface="Arial"/>
              <a:cs typeface="Arial"/>
              <a:sym typeface="Arial"/>
            </a:endParaRPr>
          </a:p>
        </p:txBody>
      </p:sp>
      <p:sp>
        <p:nvSpPr>
          <p:cNvPr id="580" name="Google Shape;580;p49"/>
          <p:cNvSpPr txBox="1"/>
          <p:nvPr/>
        </p:nvSpPr>
        <p:spPr>
          <a:xfrm>
            <a:off x="3160610" y="1089991"/>
            <a:ext cx="1996880" cy="33855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 sz="1600" b="0" i="0" u="none" strike="noStrike" cap="none">
                <a:solidFill>
                  <a:srgbClr val="000000"/>
                </a:solidFill>
                <a:latin typeface="Arial"/>
                <a:ea typeface="Arial"/>
                <a:cs typeface="Arial"/>
                <a:sym typeface="Arial"/>
              </a:rPr>
              <a:t>Casinos</a:t>
            </a:r>
            <a:endParaRPr sz="1600" b="0" i="0" u="none" strike="noStrike" cap="none">
              <a:solidFill>
                <a:srgbClr val="000000"/>
              </a:solidFill>
              <a:latin typeface="Arial"/>
              <a:ea typeface="Arial"/>
              <a:cs typeface="Arial"/>
              <a:sym typeface="Arial"/>
            </a:endParaRPr>
          </a:p>
        </p:txBody>
      </p:sp>
      <p:sp>
        <p:nvSpPr>
          <p:cNvPr id="581" name="Google Shape;581;p49"/>
          <p:cNvSpPr txBox="1"/>
          <p:nvPr/>
        </p:nvSpPr>
        <p:spPr>
          <a:xfrm>
            <a:off x="5752283" y="1089991"/>
            <a:ext cx="2681390" cy="33855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 sz="1600" b="0" i="0" u="none" strike="noStrike" cap="none">
                <a:solidFill>
                  <a:srgbClr val="000000"/>
                </a:solidFill>
                <a:latin typeface="Arial"/>
                <a:ea typeface="Arial"/>
                <a:cs typeface="Arial"/>
                <a:sym typeface="Arial"/>
              </a:rPr>
              <a:t>Obedience training</a:t>
            </a:r>
            <a:endParaRPr sz="1600" b="0" i="0" u="none" strike="noStrike" cap="none">
              <a:solidFill>
                <a:srgbClr val="000000"/>
              </a:solidFill>
              <a:latin typeface="Arial"/>
              <a:ea typeface="Arial"/>
              <a:cs typeface="Arial"/>
              <a:sym typeface="Arial"/>
            </a:endParaRPr>
          </a:p>
        </p:txBody>
      </p:sp>
      <p:pic>
        <p:nvPicPr>
          <p:cNvPr id="2" name="Bildobjekt 1">
            <a:extLst>
              <a:ext uri="{FF2B5EF4-FFF2-40B4-BE49-F238E27FC236}">
                <a16:creationId xmlns:a16="http://schemas.microsoft.com/office/drawing/2014/main" id="{FD6901D7-F809-E54E-ABD9-9365D89B65BE}"/>
              </a:ext>
            </a:extLst>
          </p:cNvPr>
          <p:cNvPicPr>
            <a:picLocks noChangeAspect="1"/>
          </p:cNvPicPr>
          <p:nvPr/>
        </p:nvPicPr>
        <p:blipFill>
          <a:blip r:embed="rId5"/>
          <a:stretch>
            <a:fillRect/>
          </a:stretch>
        </p:blipFill>
        <p:spPr>
          <a:xfrm>
            <a:off x="933611" y="1831638"/>
            <a:ext cx="1533914" cy="236985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50"/>
          <p:cNvSpPr/>
          <p:nvPr/>
        </p:nvSpPr>
        <p:spPr>
          <a:xfrm>
            <a:off x="107950" y="171450"/>
            <a:ext cx="8856648" cy="407106"/>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341312" marR="0" lvl="0" indent="-339725" algn="l" rtl="0">
              <a:lnSpc>
                <a:spcPct val="90000"/>
              </a:lnSpc>
              <a:spcBef>
                <a:spcPts val="0"/>
              </a:spcBef>
              <a:spcAft>
                <a:spcPts val="0"/>
              </a:spcAft>
              <a:buClr>
                <a:srgbClr val="000000"/>
              </a:buClr>
              <a:buSzPts val="2800"/>
              <a:buFont typeface="Times New Roman"/>
              <a:buNone/>
            </a:pPr>
            <a:r>
              <a:rPr lang="en" sz="1800" b="0" i="0" u="none" strike="noStrike" cap="none" dirty="0">
                <a:solidFill>
                  <a:srgbClr val="000000"/>
                </a:solidFill>
                <a:latin typeface="Arial"/>
                <a:ea typeface="Arial"/>
                <a:cs typeface="Arial"/>
                <a:sym typeface="Arial"/>
              </a:rPr>
              <a:t>	- Influence of </a:t>
            </a:r>
            <a:r>
              <a:rPr lang="en" sz="1800" b="0" i="0" u="none" strike="noStrike" cap="none" dirty="0" smtClean="0">
                <a:solidFill>
                  <a:srgbClr val="000000"/>
                </a:solidFill>
                <a:latin typeface="Arial"/>
                <a:ea typeface="Arial"/>
                <a:cs typeface="Arial"/>
                <a:sym typeface="Arial"/>
              </a:rPr>
              <a:t>reinforcement </a:t>
            </a:r>
            <a:r>
              <a:rPr lang="en-US" sz="1800" b="0" i="0" u="none" strike="noStrike" cap="none" dirty="0" smtClean="0">
                <a:solidFill>
                  <a:srgbClr val="000000"/>
                </a:solidFill>
                <a:latin typeface="Arial"/>
                <a:ea typeface="Arial"/>
                <a:cs typeface="Arial"/>
                <a:sym typeface="Arial"/>
              </a:rPr>
              <a:t>schedules </a:t>
            </a:r>
            <a:r>
              <a:rPr lang="en" sz="1800" b="0" i="0" u="none" strike="noStrike" cap="none" dirty="0" smtClean="0">
                <a:solidFill>
                  <a:srgbClr val="000000"/>
                </a:solidFill>
                <a:latin typeface="Arial"/>
                <a:ea typeface="Arial"/>
                <a:cs typeface="Arial"/>
                <a:sym typeface="Arial"/>
              </a:rPr>
              <a:t>on </a:t>
            </a:r>
            <a:r>
              <a:rPr lang="en" sz="1800" b="0" i="0" u="none" strike="noStrike" cap="none" dirty="0">
                <a:solidFill>
                  <a:srgbClr val="000000"/>
                </a:solidFill>
                <a:latin typeface="Arial"/>
                <a:ea typeface="Arial"/>
                <a:cs typeface="Arial"/>
                <a:sym typeface="Arial"/>
              </a:rPr>
              <a:t>behavior (see youtube </a:t>
            </a:r>
            <a:r>
              <a:rPr lang="en" sz="1800" b="0" i="0" u="none" strike="noStrike" cap="none" dirty="0" smtClean="0">
                <a:solidFill>
                  <a:srgbClr val="000000"/>
                </a:solidFill>
                <a:latin typeface="Arial"/>
                <a:ea typeface="Arial"/>
                <a:cs typeface="Arial"/>
                <a:sym typeface="Arial"/>
              </a:rPr>
              <a:t>schedules of </a:t>
            </a:r>
            <a:r>
              <a:rPr lang="en" sz="1800" b="0" i="0" u="none" strike="noStrike" cap="none" dirty="0">
                <a:solidFill>
                  <a:srgbClr val="000000"/>
                </a:solidFill>
                <a:latin typeface="Arial"/>
                <a:ea typeface="Arial"/>
                <a:cs typeface="Arial"/>
                <a:sym typeface="Arial"/>
              </a:rPr>
              <a:t>reinforcement)</a:t>
            </a:r>
            <a:endParaRPr sz="1800" b="0" i="0" u="none" strike="noStrike" cap="none" dirty="0">
              <a:solidFill>
                <a:srgbClr val="000000"/>
              </a:solidFill>
              <a:latin typeface="Arial"/>
              <a:ea typeface="Arial"/>
              <a:cs typeface="Arial"/>
              <a:sym typeface="Arial"/>
            </a:endParaRPr>
          </a:p>
          <a:p>
            <a:pPr marL="341312" marR="0" lvl="0" indent="-339725" algn="l" rtl="0">
              <a:lnSpc>
                <a:spcPct val="90000"/>
              </a:lnSpc>
              <a:spcBef>
                <a:spcPts val="700"/>
              </a:spcBef>
              <a:spcAft>
                <a:spcPts val="0"/>
              </a:spcAft>
              <a:buClr>
                <a:schemeClr val="dk1"/>
              </a:buClr>
              <a:buSzPts val="2800"/>
              <a:buFont typeface="Calibri"/>
              <a:buNone/>
            </a:pPr>
            <a:endParaRPr sz="1800" b="0" i="0" u="none" strike="noStrike" cap="none" dirty="0">
              <a:solidFill>
                <a:srgbClr val="000000"/>
              </a:solidFill>
              <a:latin typeface="Arial"/>
              <a:ea typeface="Arial"/>
              <a:cs typeface="Arial"/>
              <a:sym typeface="Arial"/>
            </a:endParaRPr>
          </a:p>
          <a:p>
            <a:pPr marL="341312" marR="0" lvl="0" indent="-339725" algn="l" rtl="0">
              <a:lnSpc>
                <a:spcPct val="90000"/>
              </a:lnSpc>
              <a:spcBef>
                <a:spcPts val="700"/>
              </a:spcBef>
              <a:spcAft>
                <a:spcPts val="0"/>
              </a:spcAft>
              <a:buClr>
                <a:schemeClr val="dk1"/>
              </a:buClr>
              <a:buSzPts val="2800"/>
              <a:buFont typeface="Calibri"/>
              <a:buNone/>
            </a:pPr>
            <a:endParaRPr sz="1800" b="0" i="0" u="none" strike="noStrike" cap="none" dirty="0">
              <a:solidFill>
                <a:srgbClr val="000000"/>
              </a:solidFill>
              <a:latin typeface="Arial"/>
              <a:ea typeface="Arial"/>
              <a:cs typeface="Arial"/>
              <a:sym typeface="Arial"/>
            </a:endParaRPr>
          </a:p>
          <a:p>
            <a:pPr marL="341312" marR="0" lvl="0" indent="-339725" algn="l" rtl="0">
              <a:lnSpc>
                <a:spcPct val="90000"/>
              </a:lnSpc>
              <a:spcBef>
                <a:spcPts val="700"/>
              </a:spcBef>
              <a:spcAft>
                <a:spcPts val="0"/>
              </a:spcAft>
              <a:buClr>
                <a:schemeClr val="dk1"/>
              </a:buClr>
              <a:buSzPts val="2800"/>
              <a:buFont typeface="Calibri"/>
              <a:buNone/>
            </a:pPr>
            <a:endParaRPr sz="1800" b="0" i="0" u="none" strike="noStrike" cap="none" dirty="0">
              <a:solidFill>
                <a:srgbClr val="000000"/>
              </a:solidFill>
              <a:latin typeface="Arial"/>
              <a:ea typeface="Arial"/>
              <a:cs typeface="Arial"/>
              <a:sym typeface="Arial"/>
            </a:endParaRPr>
          </a:p>
          <a:p>
            <a:pPr marL="341312" marR="0" lvl="0" indent="-339725" algn="l" rtl="0">
              <a:lnSpc>
                <a:spcPct val="90000"/>
              </a:lnSpc>
              <a:spcBef>
                <a:spcPts val="700"/>
              </a:spcBef>
              <a:spcAft>
                <a:spcPts val="0"/>
              </a:spcAft>
              <a:buClr>
                <a:schemeClr val="dk1"/>
              </a:buClr>
              <a:buSzPts val="2800"/>
              <a:buFont typeface="Calibri"/>
              <a:buNone/>
            </a:pPr>
            <a:endParaRPr sz="1800" b="0" i="0" u="none" strike="noStrike" cap="none" dirty="0">
              <a:solidFill>
                <a:srgbClr val="000000"/>
              </a:solidFill>
              <a:latin typeface="Arial"/>
              <a:ea typeface="Arial"/>
              <a:cs typeface="Arial"/>
              <a:sym typeface="Arial"/>
            </a:endParaRPr>
          </a:p>
          <a:p>
            <a:pPr marL="341312" marR="0" lvl="0" indent="-339725" algn="l" rtl="0">
              <a:lnSpc>
                <a:spcPct val="90000"/>
              </a:lnSpc>
              <a:spcBef>
                <a:spcPts val="700"/>
              </a:spcBef>
              <a:spcAft>
                <a:spcPts val="0"/>
              </a:spcAft>
              <a:buClr>
                <a:schemeClr val="dk1"/>
              </a:buClr>
              <a:buSzPts val="2800"/>
              <a:buFont typeface="Calibri"/>
              <a:buNone/>
            </a:pPr>
            <a:endParaRPr sz="1800" b="0" i="0" u="none" strike="noStrike" cap="none" dirty="0">
              <a:solidFill>
                <a:srgbClr val="000000"/>
              </a:solidFill>
              <a:latin typeface="Arial"/>
              <a:ea typeface="Arial"/>
              <a:cs typeface="Arial"/>
              <a:sym typeface="Arial"/>
            </a:endParaRPr>
          </a:p>
          <a:p>
            <a:pPr marL="341312" marR="0" lvl="0" indent="-339725" algn="l" rtl="0">
              <a:lnSpc>
                <a:spcPct val="90000"/>
              </a:lnSpc>
              <a:spcBef>
                <a:spcPts val="700"/>
              </a:spcBef>
              <a:spcAft>
                <a:spcPts val="0"/>
              </a:spcAft>
              <a:buClr>
                <a:schemeClr val="dk1"/>
              </a:buClr>
              <a:buSzPts val="2800"/>
              <a:buFont typeface="Calibri"/>
              <a:buNone/>
            </a:pPr>
            <a:endParaRPr sz="1800" b="0" i="0" u="none" strike="noStrike" cap="none" dirty="0">
              <a:solidFill>
                <a:srgbClr val="000000"/>
              </a:solidFill>
              <a:latin typeface="Arial"/>
              <a:ea typeface="Arial"/>
              <a:cs typeface="Arial"/>
              <a:sym typeface="Arial"/>
            </a:endParaRPr>
          </a:p>
          <a:p>
            <a:pPr marL="341312" marR="0" lvl="0" indent="-339725" algn="l" rtl="0">
              <a:lnSpc>
                <a:spcPct val="90000"/>
              </a:lnSpc>
              <a:spcBef>
                <a:spcPts val="700"/>
              </a:spcBef>
              <a:spcAft>
                <a:spcPts val="0"/>
              </a:spcAft>
              <a:buClr>
                <a:schemeClr val="dk1"/>
              </a:buClr>
              <a:buSzPts val="2800"/>
              <a:buFont typeface="Calibri"/>
              <a:buNone/>
            </a:pPr>
            <a:endParaRPr sz="1800" b="0" i="0" u="none" strike="noStrike" cap="none" dirty="0">
              <a:solidFill>
                <a:srgbClr val="000000"/>
              </a:solidFill>
              <a:latin typeface="Arial"/>
              <a:ea typeface="Arial"/>
              <a:cs typeface="Arial"/>
              <a:sym typeface="Arial"/>
            </a:endParaRPr>
          </a:p>
          <a:p>
            <a:pPr marL="341312" marR="0" lvl="0" indent="-339725" algn="l" rtl="0">
              <a:lnSpc>
                <a:spcPct val="90000"/>
              </a:lnSpc>
              <a:spcBef>
                <a:spcPts val="700"/>
              </a:spcBef>
              <a:spcAft>
                <a:spcPts val="0"/>
              </a:spcAft>
              <a:buClr>
                <a:schemeClr val="dk1"/>
              </a:buClr>
              <a:buSzPts val="2800"/>
              <a:buFont typeface="Calibri"/>
              <a:buNone/>
            </a:pPr>
            <a:endParaRPr sz="1800" b="0" i="0" u="none" strike="noStrike" cap="none" dirty="0">
              <a:solidFill>
                <a:srgbClr val="000000"/>
              </a:solidFill>
              <a:latin typeface="Arial"/>
              <a:ea typeface="Arial"/>
              <a:cs typeface="Arial"/>
              <a:sym typeface="Arial"/>
            </a:endParaRPr>
          </a:p>
          <a:p>
            <a:pPr marL="341312" marR="0" lvl="0" indent="-339725" algn="l" rtl="0">
              <a:lnSpc>
                <a:spcPct val="90000"/>
              </a:lnSpc>
              <a:spcBef>
                <a:spcPts val="700"/>
              </a:spcBef>
              <a:spcAft>
                <a:spcPts val="0"/>
              </a:spcAft>
              <a:buClr>
                <a:schemeClr val="dk1"/>
              </a:buClr>
              <a:buSzPts val="2800"/>
              <a:buFont typeface="Calibri"/>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sp>
        <p:nvSpPr>
          <p:cNvPr id="589" name="Google Shape;589;p50"/>
          <p:cNvSpPr txBox="1"/>
          <p:nvPr/>
        </p:nvSpPr>
        <p:spPr>
          <a:xfrm>
            <a:off x="275225" y="4032775"/>
            <a:ext cx="8262000" cy="973800"/>
          </a:xfrm>
          <a:prstGeom prst="rect">
            <a:avLst/>
          </a:prstGeom>
          <a:noFill/>
          <a:ln>
            <a:noFill/>
          </a:ln>
        </p:spPr>
        <p:txBody>
          <a:bodyPr spcFirstLastPara="1" wrap="square" lIns="91425" tIns="91425" rIns="91425" bIns="91425" anchor="t" anchorCtr="0">
            <a:noAutofit/>
          </a:bodyPr>
          <a:lstStyle/>
          <a:p>
            <a:pPr marL="341312" marR="0" lvl="0" indent="-301625" algn="l" rtl="0">
              <a:lnSpc>
                <a:spcPct val="90000"/>
              </a:lnSpc>
              <a:spcBef>
                <a:spcPts val="600"/>
              </a:spcBef>
              <a:spcAft>
                <a:spcPts val="0"/>
              </a:spcAft>
              <a:buClr>
                <a:schemeClr val="dk1"/>
              </a:buClr>
              <a:buSzPts val="1800"/>
              <a:buFont typeface="Arial"/>
              <a:buChar char="⇒"/>
            </a:pPr>
            <a:r>
              <a:rPr lang="en" sz="1800" b="0" i="0" u="none" strike="noStrike" cap="none" dirty="0">
                <a:solidFill>
                  <a:schemeClr val="dk1"/>
                </a:solidFill>
                <a:latin typeface="Arial"/>
                <a:ea typeface="Arial"/>
                <a:cs typeface="Arial"/>
                <a:sym typeface="Arial"/>
              </a:rPr>
              <a:t>Variable more stable behavior (because more uncertainty?)</a:t>
            </a:r>
            <a:endParaRPr sz="1800" b="0" i="0" u="none" strike="noStrike" cap="none" dirty="0">
              <a:solidFill>
                <a:schemeClr val="dk1"/>
              </a:solidFill>
              <a:latin typeface="Arial"/>
              <a:ea typeface="Arial"/>
              <a:cs typeface="Arial"/>
              <a:sym typeface="Arial"/>
            </a:endParaRPr>
          </a:p>
          <a:p>
            <a:pPr marL="341312" marR="0" lvl="0" indent="-301625" algn="l" rtl="0">
              <a:lnSpc>
                <a:spcPct val="90000"/>
              </a:lnSpc>
              <a:spcBef>
                <a:spcPts val="600"/>
              </a:spcBef>
              <a:spcAft>
                <a:spcPts val="0"/>
              </a:spcAft>
              <a:buClr>
                <a:schemeClr val="dk1"/>
              </a:buClr>
              <a:buSzPts val="1800"/>
              <a:buFont typeface="Arial"/>
              <a:buChar char="⇒"/>
            </a:pPr>
            <a:r>
              <a:rPr lang="en" sz="1800" b="0" i="0" u="none" strike="noStrike" cap="none" dirty="0">
                <a:solidFill>
                  <a:schemeClr val="dk1"/>
                </a:solidFill>
                <a:latin typeface="Arial"/>
                <a:ea typeface="Arial"/>
                <a:cs typeface="Arial"/>
                <a:sym typeface="Arial"/>
              </a:rPr>
              <a:t> Ratio schedules more Rs and more aversive </a:t>
            </a:r>
            <a:r>
              <a:rPr lang="en" sz="1800" b="0" i="0" u="none" strike="noStrike" cap="none" dirty="0" smtClean="0">
                <a:solidFill>
                  <a:schemeClr val="dk1"/>
                </a:solidFill>
                <a:latin typeface="Arial"/>
                <a:ea typeface="Arial"/>
                <a:cs typeface="Arial"/>
                <a:sym typeface="Arial"/>
              </a:rPr>
              <a:t>(OC </a:t>
            </a:r>
            <a:r>
              <a:rPr lang="en" sz="1800" b="0" i="0" u="none" strike="noStrike" cap="none" dirty="0">
                <a:solidFill>
                  <a:schemeClr val="dk1"/>
                </a:solidFill>
                <a:latin typeface="Arial"/>
                <a:ea typeface="Arial"/>
                <a:cs typeface="Arial"/>
                <a:sym typeface="Arial"/>
              </a:rPr>
              <a:t>as glasses)</a:t>
            </a: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Times New Roman"/>
              <a:ea typeface="Times New Roman"/>
              <a:cs typeface="Times New Roman"/>
              <a:sym typeface="Times New Roman"/>
            </a:endParaRPr>
          </a:p>
        </p:txBody>
      </p:sp>
      <p:pic>
        <p:nvPicPr>
          <p:cNvPr id="590" name="Google Shape;590;p50"/>
          <p:cNvPicPr preferRelativeResize="0"/>
          <p:nvPr/>
        </p:nvPicPr>
        <p:blipFill rotWithShape="1">
          <a:blip r:embed="rId3">
            <a:alphaModFix/>
          </a:blip>
          <a:srcRect/>
          <a:stretch/>
        </p:blipFill>
        <p:spPr>
          <a:xfrm>
            <a:off x="2201988" y="730956"/>
            <a:ext cx="4408472" cy="314941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EABCD"/>
        </a:solidFill>
        <a:effectLst/>
      </p:bgPr>
    </p:bg>
    <p:spTree>
      <p:nvGrpSpPr>
        <p:cNvPr id="1" name="Shape 594"/>
        <p:cNvGrpSpPr/>
        <p:nvPr/>
      </p:nvGrpSpPr>
      <p:grpSpPr>
        <a:xfrm>
          <a:off x="0" y="0"/>
          <a:ext cx="0" cy="0"/>
          <a:chOff x="0" y="0"/>
          <a:chExt cx="0" cy="0"/>
        </a:xfrm>
      </p:grpSpPr>
      <p:sp>
        <p:nvSpPr>
          <p:cNvPr id="595" name="Google Shape;595;p51"/>
          <p:cNvSpPr/>
          <p:nvPr/>
        </p:nvSpPr>
        <p:spPr>
          <a:xfrm>
            <a:off x="220050" y="255025"/>
            <a:ext cx="8703900" cy="4475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51"/>
          <p:cNvSpPr txBox="1"/>
          <p:nvPr/>
        </p:nvSpPr>
        <p:spPr>
          <a:xfrm>
            <a:off x="520950" y="428125"/>
            <a:ext cx="8102100" cy="714300"/>
          </a:xfrm>
          <a:prstGeom prst="rect">
            <a:avLst/>
          </a:prstGeom>
          <a:noFill/>
          <a:ln>
            <a:noFill/>
          </a:ln>
        </p:spPr>
        <p:txBody>
          <a:bodyPr spcFirstLastPara="1" wrap="square" lIns="91425" tIns="91425" rIns="91425" bIns="91425" anchor="ctr" anchorCtr="0">
            <a:noAutofit/>
          </a:bodyPr>
          <a:lstStyle/>
          <a:p>
            <a:pPr marL="342900" marR="0" lvl="0" indent="-317500" algn="l" rtl="0">
              <a:lnSpc>
                <a:spcPct val="100000"/>
              </a:lnSpc>
              <a:spcBef>
                <a:spcPts val="0"/>
              </a:spcBef>
              <a:spcAft>
                <a:spcPts val="0"/>
              </a:spcAft>
              <a:buClr>
                <a:schemeClr val="dk1"/>
              </a:buClr>
              <a:buSzPts val="1800"/>
              <a:buFont typeface="Calibri"/>
              <a:buChar char="•"/>
            </a:pPr>
            <a:r>
              <a:rPr lang="en" sz="1800" b="1" i="0" u="none" strike="noStrike" cap="none">
                <a:solidFill>
                  <a:schemeClr val="dk1"/>
                </a:solidFill>
                <a:latin typeface="Arial"/>
                <a:ea typeface="Arial"/>
                <a:cs typeface="Arial"/>
                <a:sym typeface="Arial"/>
              </a:rPr>
              <a:t>Q1: </a:t>
            </a:r>
            <a:r>
              <a:rPr lang="en" sz="1800" b="0" i="0" u="none" strike="noStrike" cap="none">
                <a:solidFill>
                  <a:schemeClr val="dk1"/>
                </a:solidFill>
                <a:latin typeface="Arial"/>
                <a:ea typeface="Arial"/>
                <a:cs typeface="Arial"/>
                <a:sym typeface="Arial"/>
              </a:rPr>
              <a:t>A child is rewarded once a week (on Saturday) if their room is tidied up</a:t>
            </a:r>
            <a:endParaRPr sz="2400" b="0" i="0" u="none" strike="noStrike" cap="none">
              <a:solidFill>
                <a:srgbClr val="0A3534"/>
              </a:solidFill>
              <a:latin typeface="Proxima Nova Semibold"/>
              <a:ea typeface="Proxima Nova Semibold"/>
              <a:cs typeface="Proxima Nova Semibold"/>
              <a:sym typeface="Proxima Nova Semibold"/>
            </a:endParaRPr>
          </a:p>
        </p:txBody>
      </p:sp>
      <p:pic>
        <p:nvPicPr>
          <p:cNvPr id="597" name="Google Shape;597;p51">
            <a:hlinkClick r:id="rId3"/>
          </p:cNvPr>
          <p:cNvPicPr preferRelativeResize="0"/>
          <p:nvPr/>
        </p:nvPicPr>
        <p:blipFill rotWithShape="1">
          <a:blip r:embed="rId4">
            <a:alphaModFix/>
          </a:blip>
          <a:srcRect/>
          <a:stretch/>
        </p:blipFill>
        <p:spPr>
          <a:xfrm>
            <a:off x="0" y="4429125"/>
            <a:ext cx="9144000" cy="714375"/>
          </a:xfrm>
          <a:prstGeom prst="rect">
            <a:avLst/>
          </a:prstGeom>
          <a:noFill/>
          <a:ln>
            <a:noFill/>
          </a:ln>
        </p:spPr>
      </p:pic>
      <p:sp>
        <p:nvSpPr>
          <p:cNvPr id="598" name="Google Shape;598;p51">
            <a:hlinkClick r:id="rId5"/>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EABCD"/>
        </a:solidFill>
        <a:effectLst/>
      </p:bgPr>
    </p:bg>
    <p:spTree>
      <p:nvGrpSpPr>
        <p:cNvPr id="1" name="Shape 602"/>
        <p:cNvGrpSpPr/>
        <p:nvPr/>
      </p:nvGrpSpPr>
      <p:grpSpPr>
        <a:xfrm>
          <a:off x="0" y="0"/>
          <a:ext cx="0" cy="0"/>
          <a:chOff x="0" y="0"/>
          <a:chExt cx="0" cy="0"/>
        </a:xfrm>
      </p:grpSpPr>
      <p:sp>
        <p:nvSpPr>
          <p:cNvPr id="603" name="Google Shape;603;p52"/>
          <p:cNvSpPr/>
          <p:nvPr/>
        </p:nvSpPr>
        <p:spPr>
          <a:xfrm>
            <a:off x="220050" y="255025"/>
            <a:ext cx="8703900" cy="4475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52"/>
          <p:cNvSpPr txBox="1"/>
          <p:nvPr/>
        </p:nvSpPr>
        <p:spPr>
          <a:xfrm>
            <a:off x="520950" y="428125"/>
            <a:ext cx="8102100" cy="464700"/>
          </a:xfrm>
          <a:prstGeom prst="rect">
            <a:avLst/>
          </a:prstGeom>
          <a:noFill/>
          <a:ln>
            <a:noFill/>
          </a:ln>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Clr>
                <a:schemeClr val="dk1"/>
              </a:buClr>
              <a:buSzPts val="1800"/>
              <a:buFont typeface="Calibri"/>
              <a:buChar char="•"/>
            </a:pPr>
            <a:r>
              <a:rPr lang="en" sz="1800" b="1" i="0" u="none" strike="noStrike" cap="none">
                <a:solidFill>
                  <a:schemeClr val="dk1"/>
                </a:solidFill>
                <a:latin typeface="Arial"/>
                <a:ea typeface="Arial"/>
                <a:cs typeface="Arial"/>
                <a:sym typeface="Arial"/>
              </a:rPr>
              <a:t>Q2: </a:t>
            </a:r>
            <a:r>
              <a:rPr lang="en" sz="1800" b="0" i="0" u="none" strike="noStrike" cap="none">
                <a:solidFill>
                  <a:schemeClr val="dk1"/>
                </a:solidFill>
                <a:latin typeface="Arial"/>
                <a:ea typeface="Arial"/>
                <a:cs typeface="Arial"/>
                <a:sym typeface="Arial"/>
              </a:rPr>
              <a:t>Every time you put money in the vending machine, you receive your candy bar. </a:t>
            </a:r>
            <a:endParaRPr sz="2400" b="0" i="0" u="none" strike="noStrike" cap="none">
              <a:solidFill>
                <a:srgbClr val="0A3534"/>
              </a:solidFill>
              <a:latin typeface="Proxima Nova Semibold"/>
              <a:ea typeface="Proxima Nova Semibold"/>
              <a:cs typeface="Proxima Nova Semibold"/>
              <a:sym typeface="Proxima Nova Semibold"/>
            </a:endParaRPr>
          </a:p>
        </p:txBody>
      </p:sp>
      <p:pic>
        <p:nvPicPr>
          <p:cNvPr id="605" name="Google Shape;605;p52">
            <a:hlinkClick r:id="rId3"/>
          </p:cNvPr>
          <p:cNvPicPr preferRelativeResize="0"/>
          <p:nvPr/>
        </p:nvPicPr>
        <p:blipFill rotWithShape="1">
          <a:blip r:embed="rId4">
            <a:alphaModFix/>
          </a:blip>
          <a:srcRect/>
          <a:stretch/>
        </p:blipFill>
        <p:spPr>
          <a:xfrm>
            <a:off x="0" y="4429125"/>
            <a:ext cx="9144000" cy="714375"/>
          </a:xfrm>
          <a:prstGeom prst="rect">
            <a:avLst/>
          </a:prstGeom>
          <a:noFill/>
          <a:ln>
            <a:noFill/>
          </a:ln>
        </p:spPr>
      </p:pic>
      <p:sp>
        <p:nvSpPr>
          <p:cNvPr id="606" name="Google Shape;606;p52">
            <a:hlinkClick r:id="rId5"/>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6EABCD"/>
        </a:solidFill>
        <a:effectLst/>
      </p:bgPr>
    </p:bg>
    <p:spTree>
      <p:nvGrpSpPr>
        <p:cNvPr id="1" name="Shape 610"/>
        <p:cNvGrpSpPr/>
        <p:nvPr/>
      </p:nvGrpSpPr>
      <p:grpSpPr>
        <a:xfrm>
          <a:off x="0" y="0"/>
          <a:ext cx="0" cy="0"/>
          <a:chOff x="0" y="0"/>
          <a:chExt cx="0" cy="0"/>
        </a:xfrm>
      </p:grpSpPr>
      <p:sp>
        <p:nvSpPr>
          <p:cNvPr id="611" name="Google Shape;611;p53"/>
          <p:cNvSpPr/>
          <p:nvPr/>
        </p:nvSpPr>
        <p:spPr>
          <a:xfrm>
            <a:off x="220050" y="255025"/>
            <a:ext cx="8703900" cy="4475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53"/>
          <p:cNvSpPr txBox="1"/>
          <p:nvPr/>
        </p:nvSpPr>
        <p:spPr>
          <a:xfrm>
            <a:off x="520950" y="428125"/>
            <a:ext cx="8102100" cy="918900"/>
          </a:xfrm>
          <a:prstGeom prst="rect">
            <a:avLst/>
          </a:prstGeom>
          <a:noFill/>
          <a:ln>
            <a:noFill/>
          </a:ln>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Clr>
                <a:schemeClr val="dk1"/>
              </a:buClr>
              <a:buSzPts val="1800"/>
              <a:buFont typeface="Calibri"/>
              <a:buChar char="•"/>
            </a:pPr>
            <a:r>
              <a:rPr lang="en" sz="1800" b="1" i="0" u="none" strike="noStrike" cap="none" dirty="0">
                <a:solidFill>
                  <a:schemeClr val="dk1"/>
                </a:solidFill>
                <a:latin typeface="Arial"/>
                <a:ea typeface="Arial"/>
                <a:cs typeface="Arial"/>
                <a:sym typeface="Arial"/>
              </a:rPr>
              <a:t>Q3: </a:t>
            </a:r>
            <a:r>
              <a:rPr lang="en" sz="1800" b="0" i="0" u="none" strike="noStrike" cap="none" dirty="0">
                <a:solidFill>
                  <a:schemeClr val="dk1"/>
                </a:solidFill>
                <a:latin typeface="Arial"/>
                <a:ea typeface="Arial"/>
                <a:cs typeface="Arial"/>
                <a:sym typeface="Arial"/>
              </a:rPr>
              <a:t>Waiting for an elevator to be taken is </a:t>
            </a:r>
            <a:r>
              <a:rPr lang="en" sz="1800" b="0" i="0" u="none" strike="noStrike" cap="none" dirty="0" smtClean="0">
                <a:solidFill>
                  <a:schemeClr val="dk1"/>
                </a:solidFill>
                <a:latin typeface="Arial"/>
                <a:ea typeface="Arial"/>
                <a:cs typeface="Arial"/>
                <a:sym typeface="Arial"/>
              </a:rPr>
              <a:t>reinforced according </a:t>
            </a:r>
            <a:r>
              <a:rPr lang="en" sz="1800" b="0" i="0" u="none" strike="noStrike" cap="none" dirty="0">
                <a:solidFill>
                  <a:schemeClr val="dk1"/>
                </a:solidFill>
                <a:latin typeface="Arial"/>
                <a:ea typeface="Arial"/>
                <a:cs typeface="Arial"/>
                <a:sym typeface="Arial"/>
              </a:rPr>
              <a:t>to</a:t>
            </a:r>
            <a:endParaRPr sz="2400" b="0" i="0" u="none" strike="noStrike" cap="none" dirty="0">
              <a:solidFill>
                <a:srgbClr val="0A3534"/>
              </a:solidFill>
              <a:latin typeface="Proxima Nova Semibold"/>
              <a:ea typeface="Proxima Nova Semibold"/>
              <a:cs typeface="Proxima Nova Semibold"/>
              <a:sym typeface="Proxima Nova Semibold"/>
            </a:endParaRPr>
          </a:p>
        </p:txBody>
      </p:sp>
      <p:pic>
        <p:nvPicPr>
          <p:cNvPr id="613" name="Google Shape;613;p53">
            <a:hlinkClick r:id="rId3"/>
          </p:cNvPr>
          <p:cNvPicPr preferRelativeResize="0"/>
          <p:nvPr/>
        </p:nvPicPr>
        <p:blipFill rotWithShape="1">
          <a:blip r:embed="rId4">
            <a:alphaModFix/>
          </a:blip>
          <a:srcRect/>
          <a:stretch/>
        </p:blipFill>
        <p:spPr>
          <a:xfrm>
            <a:off x="0" y="4429125"/>
            <a:ext cx="9144000" cy="714375"/>
          </a:xfrm>
          <a:prstGeom prst="rect">
            <a:avLst/>
          </a:prstGeom>
          <a:noFill/>
          <a:ln>
            <a:noFill/>
          </a:ln>
        </p:spPr>
      </p:pic>
      <p:sp>
        <p:nvSpPr>
          <p:cNvPr id="614" name="Google Shape;614;p53">
            <a:hlinkClick r:id="rId5"/>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grpSp>
        <p:nvGrpSpPr>
          <p:cNvPr id="120" name="Google Shape;120;p27"/>
          <p:cNvGrpSpPr/>
          <p:nvPr/>
        </p:nvGrpSpPr>
        <p:grpSpPr>
          <a:xfrm>
            <a:off x="425625" y="2132425"/>
            <a:ext cx="1630650" cy="695625"/>
            <a:chOff x="425625" y="2132425"/>
            <a:chExt cx="1630650" cy="695625"/>
          </a:xfrm>
        </p:grpSpPr>
        <p:sp>
          <p:nvSpPr>
            <p:cNvPr id="121" name="Google Shape;121;p27"/>
            <p:cNvSpPr txBox="1"/>
            <p:nvPr/>
          </p:nvSpPr>
          <p:spPr>
            <a:xfrm>
              <a:off x="425775" y="2137750"/>
              <a:ext cx="1630500" cy="6903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000"/>
                <a:buFont typeface="Arial"/>
                <a:buNone/>
              </a:pPr>
              <a:r>
                <a:rPr lang="en" sz="1000" b="1" i="0" u="none" strike="noStrike" cap="none">
                  <a:solidFill>
                    <a:schemeClr val="dk1"/>
                  </a:solidFill>
                  <a:latin typeface="Arial"/>
                  <a:ea typeface="Arial"/>
                  <a:cs typeface="Arial"/>
                  <a:sym typeface="Arial"/>
                </a:rPr>
                <a:t>Effects of Regularities in One stimulus</a:t>
              </a:r>
              <a:endParaRPr sz="1000" b="1"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900"/>
                <a:buFont typeface="Arial"/>
                <a:buNone/>
              </a:pPr>
              <a:r>
                <a:rPr lang="en" sz="900" b="0" i="0" u="none" strike="noStrike" cap="none">
                  <a:solidFill>
                    <a:schemeClr val="dk1"/>
                  </a:solidFill>
                  <a:latin typeface="Arial"/>
                  <a:ea typeface="Arial"/>
                  <a:cs typeface="Arial"/>
                  <a:sym typeface="Arial"/>
                </a:rPr>
                <a:t>(e.g., Habituation)</a:t>
              </a:r>
              <a:endParaRPr sz="900" b="0" i="0" u="none" strike="noStrike" cap="none">
                <a:solidFill>
                  <a:schemeClr val="dk1"/>
                </a:solidFill>
                <a:latin typeface="Arial"/>
                <a:ea typeface="Arial"/>
                <a:cs typeface="Arial"/>
                <a:sym typeface="Arial"/>
              </a:endParaRPr>
            </a:p>
          </p:txBody>
        </p:sp>
        <p:sp>
          <p:nvSpPr>
            <p:cNvPr id="122" name="Google Shape;122;p27"/>
            <p:cNvSpPr/>
            <p:nvPr/>
          </p:nvSpPr>
          <p:spPr>
            <a:xfrm>
              <a:off x="425625" y="2132425"/>
              <a:ext cx="1630500" cy="6903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23" name="Google Shape;123;p27"/>
          <p:cNvCxnSpPr/>
          <p:nvPr/>
        </p:nvCxnSpPr>
        <p:spPr>
          <a:xfrm>
            <a:off x="1244150" y="1873800"/>
            <a:ext cx="3259537" cy="19789"/>
          </a:xfrm>
          <a:prstGeom prst="straightConnector1">
            <a:avLst/>
          </a:prstGeom>
          <a:noFill/>
          <a:ln w="9525" cap="flat" cmpd="sng">
            <a:solidFill>
              <a:schemeClr val="dk2"/>
            </a:solidFill>
            <a:prstDash val="solid"/>
            <a:round/>
            <a:headEnd type="none" w="sm" len="sm"/>
            <a:tailEnd type="none" w="sm" len="sm"/>
          </a:ln>
        </p:spPr>
      </p:cxnSp>
      <p:cxnSp>
        <p:nvCxnSpPr>
          <p:cNvPr id="124" name="Google Shape;124;p27"/>
          <p:cNvCxnSpPr/>
          <p:nvPr/>
        </p:nvCxnSpPr>
        <p:spPr>
          <a:xfrm>
            <a:off x="1238925" y="1866225"/>
            <a:ext cx="3900" cy="265500"/>
          </a:xfrm>
          <a:prstGeom prst="straightConnector1">
            <a:avLst/>
          </a:prstGeom>
          <a:noFill/>
          <a:ln w="9525" cap="flat" cmpd="sng">
            <a:solidFill>
              <a:schemeClr val="dk2"/>
            </a:solidFill>
            <a:prstDash val="solid"/>
            <a:round/>
            <a:headEnd type="none" w="sm" len="sm"/>
            <a:tailEnd type="none" w="sm" len="sm"/>
          </a:ln>
        </p:spPr>
      </p:cxnSp>
      <p:grpSp>
        <p:nvGrpSpPr>
          <p:cNvPr id="125" name="Google Shape;125;p27"/>
          <p:cNvGrpSpPr/>
          <p:nvPr/>
        </p:nvGrpSpPr>
        <p:grpSpPr>
          <a:xfrm>
            <a:off x="2118925" y="85299"/>
            <a:ext cx="4769525" cy="1826358"/>
            <a:chOff x="2118925" y="85299"/>
            <a:chExt cx="4769525" cy="1826358"/>
          </a:xfrm>
        </p:grpSpPr>
        <p:sp>
          <p:nvSpPr>
            <p:cNvPr id="126" name="Google Shape;126;p27"/>
            <p:cNvSpPr/>
            <p:nvPr/>
          </p:nvSpPr>
          <p:spPr>
            <a:xfrm>
              <a:off x="2511051" y="561725"/>
              <a:ext cx="3926524" cy="6903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27" name="Google Shape;127;p27"/>
            <p:cNvCxnSpPr>
              <a:stCxn id="128" idx="2"/>
            </p:cNvCxnSpPr>
            <p:nvPr/>
          </p:nvCxnSpPr>
          <p:spPr>
            <a:xfrm>
              <a:off x="4503688" y="1227657"/>
              <a:ext cx="0" cy="684000"/>
            </a:xfrm>
            <a:prstGeom prst="straightConnector1">
              <a:avLst/>
            </a:prstGeom>
            <a:noFill/>
            <a:ln w="9525" cap="flat" cmpd="sng">
              <a:solidFill>
                <a:schemeClr val="dk2"/>
              </a:solidFill>
              <a:prstDash val="solid"/>
              <a:round/>
              <a:headEnd type="none" w="sm" len="sm"/>
              <a:tailEnd type="none" w="sm" len="sm"/>
            </a:ln>
          </p:spPr>
        </p:cxnSp>
        <p:sp>
          <p:nvSpPr>
            <p:cNvPr id="128" name="Google Shape;128;p27"/>
            <p:cNvSpPr txBox="1"/>
            <p:nvPr/>
          </p:nvSpPr>
          <p:spPr>
            <a:xfrm>
              <a:off x="2118925" y="485757"/>
              <a:ext cx="4769525" cy="7419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 Learning</a:t>
              </a:r>
              <a:endParaRPr sz="1400" b="1"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100"/>
                <a:buFont typeface="Arial"/>
                <a:buNone/>
              </a:pPr>
              <a:r>
                <a:rPr lang="en" sz="1100" b="0" i="0" u="none" strike="noStrike" cap="none">
                  <a:solidFill>
                    <a:schemeClr val="dk1"/>
                  </a:solidFill>
                  <a:latin typeface="Arial"/>
                  <a:ea typeface="Arial"/>
                  <a:cs typeface="Arial"/>
                  <a:sym typeface="Arial"/>
                </a:rPr>
                <a:t>(</a:t>
              </a:r>
              <a:r>
                <a:rPr lang="en" sz="1100" b="0" i="1" u="none" strike="noStrike" cap="none">
                  <a:solidFill>
                    <a:schemeClr val="dk1"/>
                  </a:solidFill>
                  <a:latin typeface="Arial"/>
                  <a:ea typeface="Arial"/>
                  <a:cs typeface="Arial"/>
                  <a:sym typeface="Arial"/>
                </a:rPr>
                <a:t>Change in behavior due to regularities in the environment</a:t>
              </a:r>
              <a:r>
                <a:rPr lang="en" sz="1100" b="0" i="0" u="none" strike="noStrike" cap="none">
                  <a:solidFill>
                    <a:schemeClr val="dk1"/>
                  </a:solidFill>
                  <a:latin typeface="Arial"/>
                  <a:ea typeface="Arial"/>
                  <a:cs typeface="Arial"/>
                  <a:sym typeface="Arial"/>
                </a:rPr>
                <a:t>)</a:t>
              </a:r>
              <a:endParaRPr sz="1100" b="0" i="0" u="none" strike="noStrike" cap="none">
                <a:solidFill>
                  <a:schemeClr val="dk1"/>
                </a:solidFill>
                <a:latin typeface="Arial"/>
                <a:ea typeface="Arial"/>
                <a:cs typeface="Arial"/>
                <a:sym typeface="Arial"/>
              </a:endParaRPr>
            </a:p>
          </p:txBody>
        </p:sp>
        <p:sp>
          <p:nvSpPr>
            <p:cNvPr id="129" name="Google Shape;129;p27"/>
            <p:cNvSpPr txBox="1"/>
            <p:nvPr/>
          </p:nvSpPr>
          <p:spPr>
            <a:xfrm>
              <a:off x="3044000" y="85299"/>
              <a:ext cx="2966400" cy="421825"/>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000"/>
                <a:buFont typeface="Arial"/>
                <a:buNone/>
              </a:pPr>
              <a:r>
                <a:rPr lang="en" sz="2000" b="1" i="0" u="none" strike="noStrike" cap="none">
                  <a:solidFill>
                    <a:srgbClr val="FF0000"/>
                  </a:solidFill>
                  <a:latin typeface="Arial"/>
                  <a:ea typeface="Arial"/>
                  <a:cs typeface="Arial"/>
                  <a:sym typeface="Arial"/>
                </a:rPr>
                <a:t>Story So Far...</a:t>
              </a:r>
              <a:endParaRPr sz="2000" b="1" i="0" u="none" strike="noStrike" cap="none">
                <a:solidFill>
                  <a:srgbClr val="FF0000"/>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600"/>
                <a:buFont typeface="Arial"/>
                <a:buNone/>
              </a:pPr>
              <a:endParaRPr sz="1600" b="0" i="0" u="none" strike="noStrike" cap="none">
                <a:solidFill>
                  <a:srgbClr val="FF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6EABCD"/>
        </a:solidFill>
        <a:effectLst/>
      </p:bgPr>
    </p:bg>
    <p:spTree>
      <p:nvGrpSpPr>
        <p:cNvPr id="1" name="Shape 618"/>
        <p:cNvGrpSpPr/>
        <p:nvPr/>
      </p:nvGrpSpPr>
      <p:grpSpPr>
        <a:xfrm>
          <a:off x="0" y="0"/>
          <a:ext cx="0" cy="0"/>
          <a:chOff x="0" y="0"/>
          <a:chExt cx="0" cy="0"/>
        </a:xfrm>
      </p:grpSpPr>
      <p:sp>
        <p:nvSpPr>
          <p:cNvPr id="619" name="Google Shape;619;p54"/>
          <p:cNvSpPr/>
          <p:nvPr/>
        </p:nvSpPr>
        <p:spPr>
          <a:xfrm>
            <a:off x="220050" y="255025"/>
            <a:ext cx="8703900" cy="4475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54"/>
          <p:cNvSpPr txBox="1"/>
          <p:nvPr/>
        </p:nvSpPr>
        <p:spPr>
          <a:xfrm>
            <a:off x="520950" y="428124"/>
            <a:ext cx="8102100" cy="1327939"/>
          </a:xfrm>
          <a:prstGeom prst="rect">
            <a:avLst/>
          </a:prstGeom>
          <a:noFill/>
          <a:ln>
            <a:noFill/>
          </a:ln>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Clr>
                <a:schemeClr val="dk1"/>
              </a:buClr>
              <a:buSzPts val="1800"/>
              <a:buFont typeface="Calibri"/>
              <a:buChar char="•"/>
            </a:pPr>
            <a:r>
              <a:rPr lang="en" sz="1800" b="1" i="0" u="none" strike="noStrike" cap="none" dirty="0">
                <a:solidFill>
                  <a:schemeClr val="dk1"/>
                </a:solidFill>
                <a:latin typeface="Arial"/>
                <a:ea typeface="Arial"/>
                <a:cs typeface="Arial"/>
                <a:sym typeface="Arial"/>
              </a:rPr>
              <a:t>Q4: </a:t>
            </a:r>
            <a:r>
              <a:rPr lang="en" sz="1800" b="0" i="0" u="none" strike="noStrike" cap="none" dirty="0">
                <a:solidFill>
                  <a:schemeClr val="dk1"/>
                </a:solidFill>
                <a:latin typeface="Arial"/>
                <a:ea typeface="Arial"/>
                <a:cs typeface="Arial"/>
                <a:sym typeface="Arial"/>
              </a:rPr>
              <a:t>You have to email your friend Jietske about 3 times before she emails you back. After your third email, however, she usually </a:t>
            </a:r>
            <a:r>
              <a:rPr lang="en" sz="1800" b="0" i="0" u="none" strike="noStrike" cap="none" dirty="0" smtClean="0">
                <a:solidFill>
                  <a:schemeClr val="dk1"/>
                </a:solidFill>
                <a:latin typeface="Arial"/>
                <a:ea typeface="Arial"/>
                <a:cs typeface="Arial"/>
                <a:sym typeface="Arial"/>
              </a:rPr>
              <a:t>starts responding</a:t>
            </a:r>
            <a:r>
              <a:rPr lang="en" sz="1800" b="0" i="0" u="none" strike="noStrike" cap="none" dirty="0">
                <a:solidFill>
                  <a:schemeClr val="dk1"/>
                </a:solidFill>
                <a:latin typeface="Arial"/>
                <a:ea typeface="Arial"/>
                <a:cs typeface="Arial"/>
                <a:sym typeface="Arial"/>
              </a:rPr>
              <a:t>.</a:t>
            </a:r>
            <a:endParaRPr sz="2400" b="0" i="0" u="none" strike="noStrike" cap="none" dirty="0">
              <a:solidFill>
                <a:srgbClr val="0A3534"/>
              </a:solidFill>
              <a:latin typeface="Proxima Nova Semibold"/>
              <a:ea typeface="Proxima Nova Semibold"/>
              <a:cs typeface="Proxima Nova Semibold"/>
              <a:sym typeface="Proxima Nova Semibold"/>
            </a:endParaRPr>
          </a:p>
        </p:txBody>
      </p:sp>
      <p:pic>
        <p:nvPicPr>
          <p:cNvPr id="621" name="Google Shape;621;p54">
            <a:hlinkClick r:id="rId3"/>
          </p:cNvPr>
          <p:cNvPicPr preferRelativeResize="0"/>
          <p:nvPr/>
        </p:nvPicPr>
        <p:blipFill rotWithShape="1">
          <a:blip r:embed="rId4">
            <a:alphaModFix/>
          </a:blip>
          <a:srcRect/>
          <a:stretch/>
        </p:blipFill>
        <p:spPr>
          <a:xfrm>
            <a:off x="0" y="4429125"/>
            <a:ext cx="9144000" cy="714375"/>
          </a:xfrm>
          <a:prstGeom prst="rect">
            <a:avLst/>
          </a:prstGeom>
          <a:noFill/>
          <a:ln>
            <a:noFill/>
          </a:ln>
        </p:spPr>
      </p:pic>
      <p:sp>
        <p:nvSpPr>
          <p:cNvPr id="622" name="Google Shape;622;p54">
            <a:hlinkClick r:id="rId5"/>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pic>
        <p:nvPicPr>
          <p:cNvPr id="627" name="Google Shape;627;p55"/>
          <p:cNvPicPr preferRelativeResize="0"/>
          <p:nvPr/>
        </p:nvPicPr>
        <p:blipFill>
          <a:blip r:embed="rId3">
            <a:alphaModFix/>
          </a:blip>
          <a:stretch>
            <a:fillRect/>
          </a:stretch>
        </p:blipFill>
        <p:spPr>
          <a:xfrm>
            <a:off x="2437625" y="152400"/>
            <a:ext cx="4838700" cy="48387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56"/>
          <p:cNvSpPr/>
          <p:nvPr/>
        </p:nvSpPr>
        <p:spPr>
          <a:xfrm>
            <a:off x="323850" y="55959"/>
            <a:ext cx="8134350" cy="21717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341312" marR="0" lvl="0" indent="-339723" algn="l" rtl="0">
              <a:lnSpc>
                <a:spcPct val="90000"/>
              </a:lnSpc>
              <a:spcBef>
                <a:spcPts val="0"/>
              </a:spcBef>
              <a:spcAft>
                <a:spcPts val="0"/>
              </a:spcAft>
              <a:buClr>
                <a:srgbClr val="000000"/>
              </a:buClr>
              <a:buSzPts val="2800"/>
              <a:buFont typeface="Times New Roman"/>
              <a:buNone/>
            </a:pPr>
            <a:r>
              <a:rPr lang="en" sz="1800" b="1" i="0" u="none" strike="noStrike" cap="none" dirty="0">
                <a:solidFill>
                  <a:srgbClr val="000000"/>
                </a:solidFill>
                <a:latin typeface="Arial"/>
                <a:ea typeface="Arial"/>
                <a:cs typeface="Arial"/>
                <a:sym typeface="Arial"/>
              </a:rPr>
              <a:t>- Influence of </a:t>
            </a:r>
            <a:r>
              <a:rPr lang="en" sz="1800" b="1" i="0" u="none" strike="noStrike" cap="none" dirty="0" smtClean="0">
                <a:solidFill>
                  <a:srgbClr val="000000"/>
                </a:solidFill>
                <a:latin typeface="Arial"/>
                <a:ea typeface="Arial"/>
                <a:cs typeface="Arial"/>
                <a:sym typeface="Arial"/>
              </a:rPr>
              <a:t>reinforcement schedules on </a:t>
            </a:r>
            <a:r>
              <a:rPr lang="en" sz="1800" b="1" i="0" u="none" strike="noStrike" cap="none" dirty="0">
                <a:solidFill>
                  <a:srgbClr val="000000"/>
                </a:solidFill>
                <a:latin typeface="Arial"/>
                <a:ea typeface="Arial"/>
                <a:cs typeface="Arial"/>
                <a:sym typeface="Arial"/>
              </a:rPr>
              <a:t>choice behavior</a:t>
            </a:r>
            <a:endParaRPr sz="1800" b="1" i="0" u="none" strike="noStrike" cap="none" dirty="0">
              <a:solidFill>
                <a:srgbClr val="000000"/>
              </a:solidFill>
              <a:latin typeface="Arial"/>
              <a:ea typeface="Arial"/>
              <a:cs typeface="Arial"/>
              <a:sym typeface="Arial"/>
            </a:endParaRPr>
          </a:p>
          <a:p>
            <a:pPr marL="341312" marR="0" lvl="0" indent="-339723" algn="l" rtl="0">
              <a:lnSpc>
                <a:spcPct val="90000"/>
              </a:lnSpc>
              <a:spcBef>
                <a:spcPts val="700"/>
              </a:spcBef>
              <a:spcAft>
                <a:spcPts val="0"/>
              </a:spcAft>
              <a:buClr>
                <a:srgbClr val="000000"/>
              </a:buClr>
              <a:buSzPts val="2400"/>
              <a:buFont typeface="Times New Roman"/>
              <a:buNone/>
            </a:pPr>
            <a:r>
              <a:rPr lang="en" sz="1800" b="0" i="0" u="none" strike="noStrike" cap="none" dirty="0">
                <a:solidFill>
                  <a:srgbClr val="000000"/>
                </a:solidFill>
                <a:latin typeface="Arial"/>
                <a:ea typeface="Arial"/>
                <a:cs typeface="Arial"/>
                <a:sym typeface="Arial"/>
              </a:rPr>
              <a:t>	* Choice: If two behaviors are possible, which behavior does one choose? </a:t>
            </a:r>
            <a:endParaRPr sz="1800" b="0" i="0" u="none" strike="noStrike" cap="none" dirty="0">
              <a:solidFill>
                <a:srgbClr val="000000"/>
              </a:solidFill>
              <a:latin typeface="Arial"/>
              <a:ea typeface="Arial"/>
              <a:cs typeface="Arial"/>
              <a:sym typeface="Arial"/>
            </a:endParaRPr>
          </a:p>
          <a:p>
            <a:pPr marL="341312" marR="0" lvl="0" indent="-339723" algn="l" rtl="0">
              <a:lnSpc>
                <a:spcPct val="90000"/>
              </a:lnSpc>
              <a:spcBef>
                <a:spcPts val="700"/>
              </a:spcBef>
              <a:spcAft>
                <a:spcPts val="0"/>
              </a:spcAft>
              <a:buClr>
                <a:schemeClr val="dk1"/>
              </a:buClr>
              <a:buSzPts val="2400"/>
              <a:buFont typeface="Calibri"/>
              <a:buNone/>
            </a:pPr>
            <a:endParaRPr sz="1800" b="0" i="0" u="none" strike="noStrike" cap="none" dirty="0">
              <a:solidFill>
                <a:srgbClr val="000000"/>
              </a:solidFill>
              <a:latin typeface="Arial"/>
              <a:ea typeface="Arial"/>
              <a:cs typeface="Arial"/>
              <a:sym typeface="Arial"/>
            </a:endParaRPr>
          </a:p>
          <a:p>
            <a:pPr marL="341312" marR="0" lvl="0" indent="-339723" algn="l" rtl="0">
              <a:lnSpc>
                <a:spcPct val="90000"/>
              </a:lnSpc>
              <a:spcBef>
                <a:spcPts val="700"/>
              </a:spcBef>
              <a:spcAft>
                <a:spcPts val="0"/>
              </a:spcAft>
              <a:buClr>
                <a:srgbClr val="000000"/>
              </a:buClr>
              <a:buSzPts val="2400"/>
              <a:buFont typeface="Times New Roman"/>
              <a:buNone/>
            </a:pPr>
            <a:r>
              <a:rPr lang="en" sz="1800" b="0" i="0" u="none" strike="noStrike" cap="none" dirty="0">
                <a:solidFill>
                  <a:srgbClr val="000000"/>
                </a:solidFill>
                <a:latin typeface="Arial"/>
                <a:ea typeface="Arial"/>
                <a:cs typeface="Arial"/>
                <a:sym typeface="Arial"/>
              </a:rPr>
              <a:t>	=&gt; Answer learning psychology: depends on Sr following behavior and </a:t>
            </a:r>
            <a:r>
              <a:rPr lang="en" sz="1800" b="0" i="0" u="none" strike="noStrike" cap="none" dirty="0" smtClean="0">
                <a:solidFill>
                  <a:srgbClr val="000000"/>
                </a:solidFill>
                <a:latin typeface="Arial"/>
                <a:ea typeface="Arial"/>
                <a:cs typeface="Arial"/>
                <a:sym typeface="Arial"/>
              </a:rPr>
              <a:t>schedules relating behaviors </a:t>
            </a:r>
            <a:r>
              <a:rPr lang="en" sz="1800" b="0" i="0" u="none" strike="noStrike" cap="none" dirty="0">
                <a:solidFill>
                  <a:srgbClr val="000000"/>
                </a:solidFill>
                <a:latin typeface="Arial"/>
                <a:ea typeface="Arial"/>
                <a:cs typeface="Arial"/>
                <a:sym typeface="Arial"/>
              </a:rPr>
              <a:t>to Sr</a:t>
            </a:r>
            <a:endParaRPr sz="1800" b="0" i="0" u="none" strike="noStrike" cap="none" dirty="0">
              <a:solidFill>
                <a:srgbClr val="000000"/>
              </a:solidFill>
              <a:latin typeface="Arial"/>
              <a:ea typeface="Arial"/>
              <a:cs typeface="Arial"/>
              <a:sym typeface="Arial"/>
            </a:endParaRPr>
          </a:p>
        </p:txBody>
      </p:sp>
      <p:sp>
        <p:nvSpPr>
          <p:cNvPr id="635" name="Google Shape;635;p56"/>
          <p:cNvSpPr txBox="1"/>
          <p:nvPr/>
        </p:nvSpPr>
        <p:spPr>
          <a:xfrm>
            <a:off x="5940425" y="4602956"/>
            <a:ext cx="719137" cy="323850"/>
          </a:xfrm>
          <a:prstGeom prst="rect">
            <a:avLst/>
          </a:prstGeom>
          <a:solidFill>
            <a:schemeClr val="lt1"/>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36" name="Google Shape;636;p56" descr="Instagram VS Facebook | Which is the Best Social Network in 2019 ..."/>
          <p:cNvPicPr preferRelativeResize="0"/>
          <p:nvPr/>
        </p:nvPicPr>
        <p:blipFill rotWithShape="1">
          <a:blip r:embed="rId3">
            <a:alphaModFix/>
          </a:blip>
          <a:srcRect l="24557" t="32993" r="23776" b="33627"/>
          <a:stretch/>
        </p:blipFill>
        <p:spPr>
          <a:xfrm>
            <a:off x="2456858" y="3088475"/>
            <a:ext cx="4202704" cy="1336344"/>
          </a:xfrm>
          <a:prstGeom prst="rect">
            <a:avLst/>
          </a:prstGeom>
          <a:noFill/>
          <a:ln>
            <a:noFill/>
          </a:ln>
        </p:spPr>
      </p:pic>
      <p:grpSp>
        <p:nvGrpSpPr>
          <p:cNvPr id="637" name="Google Shape;637;p56"/>
          <p:cNvGrpSpPr/>
          <p:nvPr/>
        </p:nvGrpSpPr>
        <p:grpSpPr>
          <a:xfrm>
            <a:off x="712561" y="3222390"/>
            <a:ext cx="7356928" cy="1291497"/>
            <a:chOff x="7567448" y="1581910"/>
            <a:chExt cx="7356928" cy="1291497"/>
          </a:xfrm>
        </p:grpSpPr>
        <p:pic>
          <p:nvPicPr>
            <p:cNvPr id="638" name="Google Shape;638;p56"/>
            <p:cNvPicPr preferRelativeResize="0"/>
            <p:nvPr/>
          </p:nvPicPr>
          <p:blipFill rotWithShape="1">
            <a:blip r:embed="rId4">
              <a:alphaModFix/>
            </a:blip>
            <a:srcRect/>
            <a:stretch/>
          </p:blipFill>
          <p:spPr>
            <a:xfrm>
              <a:off x="12528769" y="1581910"/>
              <a:ext cx="2395607" cy="1291497"/>
            </a:xfrm>
            <a:prstGeom prst="rect">
              <a:avLst/>
            </a:prstGeom>
            <a:noFill/>
            <a:ln>
              <a:noFill/>
            </a:ln>
          </p:spPr>
        </p:pic>
        <p:pic>
          <p:nvPicPr>
            <p:cNvPr id="639" name="Google Shape;639;p56" descr="YouTube"/>
            <p:cNvPicPr preferRelativeResize="0"/>
            <p:nvPr/>
          </p:nvPicPr>
          <p:blipFill rotWithShape="1">
            <a:blip r:embed="rId5">
              <a:alphaModFix/>
            </a:blip>
            <a:srcRect t="38333" b="37499"/>
            <a:stretch/>
          </p:blipFill>
          <p:spPr>
            <a:xfrm>
              <a:off x="7567448" y="1846658"/>
              <a:ext cx="3153103" cy="762000"/>
            </a:xfrm>
            <a:prstGeom prst="rect">
              <a:avLst/>
            </a:prstGeom>
            <a:noFill/>
            <a:ln>
              <a:noFill/>
            </a:ln>
          </p:spPr>
        </p:pic>
        <p:sp>
          <p:nvSpPr>
            <p:cNvPr id="640" name="Google Shape;640;p56"/>
            <p:cNvSpPr txBox="1"/>
            <p:nvPr/>
          </p:nvSpPr>
          <p:spPr>
            <a:xfrm>
              <a:off x="11029950" y="2019300"/>
              <a:ext cx="1200150" cy="5847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 sz="3200" b="1" i="0" u="none" strike="noStrike" cap="none">
                  <a:solidFill>
                    <a:srgbClr val="000000"/>
                  </a:solidFill>
                  <a:latin typeface="Arial"/>
                  <a:ea typeface="Arial"/>
                  <a:cs typeface="Arial"/>
                  <a:sym typeface="Arial"/>
                </a:rPr>
                <a:t>Vs.</a:t>
              </a:r>
              <a:endParaRPr sz="3200" b="1" i="0" u="none" strike="noStrike" cap="none">
                <a:solidFill>
                  <a:srgbClr val="000000"/>
                </a:solidFill>
                <a:latin typeface="Arial"/>
                <a:ea typeface="Arial"/>
                <a:cs typeface="Arial"/>
                <a:sym typeface="Arial"/>
              </a:endParaRPr>
            </a:p>
          </p:txBody>
        </p:sp>
      </p:grpSp>
      <p:sp>
        <p:nvSpPr>
          <p:cNvPr id="641" name="Google Shape;641;p56"/>
          <p:cNvSpPr/>
          <p:nvPr/>
        </p:nvSpPr>
        <p:spPr>
          <a:xfrm>
            <a:off x="323850" y="2719592"/>
            <a:ext cx="8553450" cy="2045289"/>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1"/>
                                          </p:stCondLst>
                                        </p:cTn>
                                        <p:tgtEl>
                                          <p:spTgt spid="63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1"/>
                                          </p:stCondLst>
                                        </p:cTn>
                                        <p:tgtEl>
                                          <p:spTgt spid="637"/>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6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57"/>
          <p:cNvSpPr/>
          <p:nvPr/>
        </p:nvSpPr>
        <p:spPr>
          <a:xfrm>
            <a:off x="504837" y="254610"/>
            <a:ext cx="8134344" cy="251699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341312" marR="0" lvl="0" indent="-339725" algn="l" rtl="0">
              <a:lnSpc>
                <a:spcPct val="90000"/>
              </a:lnSpc>
              <a:spcBef>
                <a:spcPts val="0"/>
              </a:spcBef>
              <a:spcAft>
                <a:spcPts val="0"/>
              </a:spcAft>
              <a:buClr>
                <a:srgbClr val="000000"/>
              </a:buClr>
              <a:buSzPts val="2800"/>
              <a:buFont typeface="Times New Roman"/>
              <a:buNone/>
            </a:pPr>
            <a:r>
              <a:rPr lang="en" sz="1800" b="0" i="0" u="none" strike="noStrike" cap="none" dirty="0">
                <a:solidFill>
                  <a:srgbClr val="000000"/>
                </a:solidFill>
                <a:latin typeface="Arial"/>
                <a:ea typeface="Arial"/>
                <a:cs typeface="Arial"/>
                <a:sym typeface="Arial"/>
              </a:rPr>
              <a:t>* Procedures:</a:t>
            </a:r>
            <a:endParaRPr sz="1800" b="0" i="0" u="none" strike="noStrike" cap="none" dirty="0">
              <a:solidFill>
                <a:srgbClr val="000000"/>
              </a:solidFill>
              <a:latin typeface="Arial"/>
              <a:ea typeface="Arial"/>
              <a:cs typeface="Arial"/>
              <a:sym typeface="Arial"/>
            </a:endParaRPr>
          </a:p>
          <a:p>
            <a:pPr marL="341312" marR="0" lvl="0" indent="-339725" algn="l" rtl="0">
              <a:lnSpc>
                <a:spcPct val="90000"/>
              </a:lnSpc>
              <a:spcBef>
                <a:spcPts val="700"/>
              </a:spcBef>
              <a:spcAft>
                <a:spcPts val="0"/>
              </a:spcAft>
              <a:buClr>
                <a:srgbClr val="000000"/>
              </a:buClr>
              <a:buSzPts val="2400"/>
              <a:buFont typeface="Times New Roman"/>
              <a:buNone/>
            </a:pPr>
            <a:r>
              <a:rPr lang="en" sz="1800" b="0" i="0" u="none" strike="noStrike" cap="none" dirty="0">
                <a:solidFill>
                  <a:srgbClr val="000000"/>
                </a:solidFill>
                <a:latin typeface="Arial"/>
                <a:ea typeface="Arial"/>
                <a:cs typeface="Arial"/>
                <a:sym typeface="Arial"/>
              </a:rPr>
              <a:t>		° T-maze (note: all is choose)</a:t>
            </a:r>
            <a:endParaRPr sz="1800" b="0" i="0" u="none" strike="noStrike" cap="none" dirty="0">
              <a:solidFill>
                <a:srgbClr val="000000"/>
              </a:solidFill>
              <a:latin typeface="Arial"/>
              <a:ea typeface="Arial"/>
              <a:cs typeface="Arial"/>
              <a:sym typeface="Arial"/>
            </a:endParaRPr>
          </a:p>
          <a:p>
            <a:pPr marL="341312" marR="0" lvl="0" indent="-339725" algn="l" rtl="0">
              <a:lnSpc>
                <a:spcPct val="90000"/>
              </a:lnSpc>
              <a:spcBef>
                <a:spcPts val="700"/>
              </a:spcBef>
              <a:spcAft>
                <a:spcPts val="0"/>
              </a:spcAft>
              <a:buClr>
                <a:srgbClr val="000000"/>
              </a:buClr>
              <a:buSzPts val="2400"/>
              <a:buFont typeface="Times New Roman"/>
              <a:buNone/>
            </a:pPr>
            <a:r>
              <a:rPr lang="en" sz="1800" b="0" i="0" u="none" strike="noStrike" cap="none" dirty="0">
                <a:solidFill>
                  <a:srgbClr val="000000"/>
                </a:solidFill>
                <a:latin typeface="Arial"/>
                <a:ea typeface="Arial"/>
                <a:cs typeface="Arial"/>
                <a:sym typeface="Arial"/>
              </a:rPr>
              <a:t>		° Concurrent schedules (in Skinner box)</a:t>
            </a:r>
            <a:endParaRPr sz="1800" b="0" i="0" u="none" strike="noStrike" cap="none" dirty="0">
              <a:solidFill>
                <a:srgbClr val="000000"/>
              </a:solidFill>
              <a:latin typeface="Arial"/>
              <a:ea typeface="Arial"/>
              <a:cs typeface="Arial"/>
              <a:sym typeface="Arial"/>
            </a:endParaRPr>
          </a:p>
          <a:p>
            <a:pPr marL="341312" marR="0" lvl="0" indent="-339725" algn="l" rtl="0">
              <a:lnSpc>
                <a:spcPct val="90000"/>
              </a:lnSpc>
              <a:spcBef>
                <a:spcPts val="700"/>
              </a:spcBef>
              <a:spcAft>
                <a:spcPts val="0"/>
              </a:spcAft>
              <a:buClr>
                <a:srgbClr val="000000"/>
              </a:buClr>
              <a:buSzPts val="2400"/>
              <a:buFont typeface="Times New Roman"/>
              <a:buNone/>
            </a:pPr>
            <a:r>
              <a:rPr lang="en" sz="1800" b="0" i="0" u="none" strike="noStrike" cap="none" dirty="0">
                <a:solidFill>
                  <a:srgbClr val="000000"/>
                </a:solidFill>
                <a:latin typeface="Arial"/>
                <a:ea typeface="Arial"/>
                <a:cs typeface="Arial"/>
                <a:sym typeface="Arial"/>
              </a:rPr>
              <a:t>			- 2 keys (so 2 Rs possible)</a:t>
            </a:r>
            <a:endParaRPr sz="1800" b="0" i="0" u="none" strike="noStrike" cap="none" dirty="0">
              <a:solidFill>
                <a:srgbClr val="000000"/>
              </a:solidFill>
              <a:latin typeface="Arial"/>
              <a:ea typeface="Arial"/>
              <a:cs typeface="Arial"/>
              <a:sym typeface="Arial"/>
            </a:endParaRPr>
          </a:p>
          <a:p>
            <a:pPr marL="341312" marR="0" lvl="0" indent="-339725" algn="l" rtl="0">
              <a:lnSpc>
                <a:spcPct val="90000"/>
              </a:lnSpc>
              <a:spcBef>
                <a:spcPts val="700"/>
              </a:spcBef>
              <a:spcAft>
                <a:spcPts val="0"/>
              </a:spcAft>
              <a:buClr>
                <a:srgbClr val="000000"/>
              </a:buClr>
              <a:buSzPts val="2400"/>
              <a:buFont typeface="Times New Roman"/>
              <a:buNone/>
            </a:pPr>
            <a:r>
              <a:rPr lang="en" sz="1800" b="0" i="0" u="none" strike="noStrike" cap="none" dirty="0">
                <a:solidFill>
                  <a:srgbClr val="000000"/>
                </a:solidFill>
                <a:latin typeface="Arial"/>
                <a:ea typeface="Arial"/>
                <a:cs typeface="Arial"/>
                <a:sym typeface="Arial"/>
              </a:rPr>
              <a:t>			- 2 different R-Sr </a:t>
            </a:r>
            <a:r>
              <a:rPr lang="en" sz="1800" b="0" i="0" u="none" strike="noStrike" cap="none" dirty="0" smtClean="0">
                <a:solidFill>
                  <a:srgbClr val="000000"/>
                </a:solidFill>
                <a:latin typeface="Arial"/>
                <a:ea typeface="Arial"/>
                <a:cs typeface="Arial"/>
                <a:sym typeface="Arial"/>
              </a:rPr>
              <a:t>schedules are </a:t>
            </a:r>
            <a:r>
              <a:rPr lang="en" sz="1800" b="0" i="0" u="none" strike="noStrike" cap="none" dirty="0">
                <a:solidFill>
                  <a:srgbClr val="000000"/>
                </a:solidFill>
                <a:latin typeface="Arial"/>
                <a:ea typeface="Arial"/>
                <a:cs typeface="Arial"/>
                <a:sym typeface="Arial"/>
              </a:rPr>
              <a:t>present simultaneously (concurrent)</a:t>
            </a:r>
            <a:endParaRPr sz="1800" b="0" i="0" u="none" strike="noStrike" cap="none" dirty="0">
              <a:solidFill>
                <a:srgbClr val="000000"/>
              </a:solidFill>
              <a:latin typeface="Arial"/>
              <a:ea typeface="Arial"/>
              <a:cs typeface="Arial"/>
              <a:sym typeface="Arial"/>
            </a:endParaRPr>
          </a:p>
          <a:p>
            <a:pPr marL="341312" marR="0" lvl="0" indent="-339725" algn="l" rtl="0">
              <a:lnSpc>
                <a:spcPct val="90000"/>
              </a:lnSpc>
              <a:spcBef>
                <a:spcPts val="700"/>
              </a:spcBef>
              <a:spcAft>
                <a:spcPts val="0"/>
              </a:spcAft>
              <a:buClr>
                <a:srgbClr val="000000"/>
              </a:buClr>
              <a:buSzPts val="2400"/>
              <a:buFont typeface="Times New Roman"/>
              <a:buNone/>
            </a:pPr>
            <a:r>
              <a:rPr lang="en" sz="1800" b="0" i="0" u="none" strike="noStrike" cap="none" dirty="0">
                <a:solidFill>
                  <a:srgbClr val="000000"/>
                </a:solidFill>
                <a:latin typeface="Arial"/>
                <a:ea typeface="Arial"/>
                <a:cs typeface="Arial"/>
                <a:sym typeface="Arial"/>
              </a:rPr>
              <a:t>		 	     (e.g. A:VI-30; B:VI-10)</a:t>
            </a:r>
            <a:endParaRPr sz="1800" b="0" i="0" u="none" strike="noStrike" cap="none" dirty="0">
              <a:solidFill>
                <a:srgbClr val="000000"/>
              </a:solidFill>
              <a:latin typeface="Arial"/>
              <a:ea typeface="Arial"/>
              <a:cs typeface="Arial"/>
              <a:sym typeface="Arial"/>
            </a:endParaRPr>
          </a:p>
        </p:txBody>
      </p:sp>
      <p:pic>
        <p:nvPicPr>
          <p:cNvPr id="650" name="Google Shape;650;p57" descr="Related image"/>
          <p:cNvPicPr preferRelativeResize="0"/>
          <p:nvPr/>
        </p:nvPicPr>
        <p:blipFill rotWithShape="1">
          <a:blip r:embed="rId3">
            <a:alphaModFix/>
          </a:blip>
          <a:srcRect/>
          <a:stretch/>
        </p:blipFill>
        <p:spPr>
          <a:xfrm>
            <a:off x="3414065" y="2984023"/>
            <a:ext cx="2315869" cy="2169599"/>
          </a:xfrm>
          <a:prstGeom prst="rect">
            <a:avLst/>
          </a:prstGeom>
          <a:noFill/>
          <a:ln>
            <a:noFill/>
          </a:ln>
        </p:spPr>
      </p:pic>
      <p:sp>
        <p:nvSpPr>
          <p:cNvPr id="651" name="Google Shape;651;p57"/>
          <p:cNvSpPr txBox="1"/>
          <p:nvPr/>
        </p:nvSpPr>
        <p:spPr>
          <a:xfrm>
            <a:off x="5940425" y="4602956"/>
            <a:ext cx="719100" cy="323700"/>
          </a:xfrm>
          <a:prstGeom prst="rect">
            <a:avLst/>
          </a:prstGeom>
          <a:solidFill>
            <a:schemeClr val="lt1"/>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52" name="Google Shape;652;p57" descr="Image result for skinner box pigeon choice"/>
          <p:cNvPicPr preferRelativeResize="0"/>
          <p:nvPr/>
        </p:nvPicPr>
        <p:blipFill rotWithShape="1">
          <a:blip r:embed="rId4">
            <a:alphaModFix/>
          </a:blip>
          <a:srcRect/>
          <a:stretch/>
        </p:blipFill>
        <p:spPr>
          <a:xfrm>
            <a:off x="3547215" y="2984026"/>
            <a:ext cx="2049575" cy="216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65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1"/>
                                          </p:stCondLst>
                                        </p:cTn>
                                        <p:tgtEl>
                                          <p:spTgt spid="651"/>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58"/>
          <p:cNvSpPr/>
          <p:nvPr/>
        </p:nvSpPr>
        <p:spPr>
          <a:xfrm>
            <a:off x="323063" y="1024140"/>
            <a:ext cx="8497872" cy="22609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341312" marR="0" lvl="0" indent="-339723" algn="l" rtl="0">
              <a:lnSpc>
                <a:spcPct val="100000"/>
              </a:lnSpc>
              <a:spcBef>
                <a:spcPts val="0"/>
              </a:spcBef>
              <a:spcAft>
                <a:spcPts val="0"/>
              </a:spcAft>
              <a:buClr>
                <a:srgbClr val="000000"/>
              </a:buClr>
              <a:buSzPts val="2800"/>
              <a:buFont typeface="Times New Roman"/>
              <a:buNone/>
            </a:pPr>
            <a:endParaRPr sz="2400" b="0" i="0" u="none" strike="noStrike" cap="none" dirty="0">
              <a:solidFill>
                <a:srgbClr val="000000"/>
              </a:solidFill>
              <a:latin typeface="Arial"/>
              <a:ea typeface="Arial"/>
              <a:cs typeface="Arial"/>
              <a:sym typeface="Arial"/>
            </a:endParaRPr>
          </a:p>
          <a:p>
            <a:pPr marL="341312" marR="0" lvl="0" indent="-339723" algn="l" rtl="0">
              <a:lnSpc>
                <a:spcPct val="100000"/>
              </a:lnSpc>
              <a:spcBef>
                <a:spcPts val="700"/>
              </a:spcBef>
              <a:spcAft>
                <a:spcPts val="0"/>
              </a:spcAft>
              <a:buClr>
                <a:srgbClr val="000000"/>
              </a:buClr>
              <a:buSzPts val="2800"/>
              <a:buFont typeface="Times New Roman"/>
              <a:buNone/>
            </a:pPr>
            <a:r>
              <a:rPr lang="en" sz="2400" b="0" i="0" u="none" strike="noStrike" cap="none" dirty="0">
                <a:solidFill>
                  <a:srgbClr val="000000"/>
                </a:solidFill>
                <a:latin typeface="Arial"/>
                <a:ea typeface="Arial"/>
                <a:cs typeface="Arial"/>
                <a:sym typeface="Arial"/>
              </a:rPr>
              <a:t>		° </a:t>
            </a:r>
            <a:r>
              <a:rPr lang="en" sz="2400" b="0" i="0" u="none" strike="noStrike" cap="none" dirty="0" smtClean="0">
                <a:solidFill>
                  <a:srgbClr val="000000"/>
                </a:solidFill>
                <a:latin typeface="Arial"/>
                <a:ea typeface="Arial"/>
                <a:cs typeface="Arial"/>
                <a:sym typeface="Arial"/>
              </a:rPr>
              <a:t>              Ra                    ra</a:t>
            </a:r>
            <a:endParaRPr sz="2400" b="0" i="0" u="none" strike="noStrike" cap="none" dirty="0">
              <a:solidFill>
                <a:srgbClr val="000000"/>
              </a:solidFill>
              <a:latin typeface="Arial"/>
              <a:ea typeface="Arial"/>
              <a:cs typeface="Arial"/>
              <a:sym typeface="Arial"/>
            </a:endParaRPr>
          </a:p>
          <a:p>
            <a:pPr marL="341312" marR="0" lvl="0" indent="-339723" algn="l" rtl="0">
              <a:lnSpc>
                <a:spcPct val="100000"/>
              </a:lnSpc>
              <a:spcBef>
                <a:spcPts val="700"/>
              </a:spcBef>
              <a:spcAft>
                <a:spcPts val="0"/>
              </a:spcAft>
              <a:buClr>
                <a:srgbClr val="000000"/>
              </a:buClr>
              <a:buSzPts val="2800"/>
              <a:buFont typeface="Times New Roman"/>
              <a:buNone/>
            </a:pPr>
            <a:r>
              <a:rPr lang="en" sz="2400" b="0" i="0" u="none" strike="noStrike" cap="none" dirty="0">
                <a:solidFill>
                  <a:srgbClr val="000000"/>
                </a:solidFill>
                <a:latin typeface="Arial"/>
                <a:ea typeface="Arial"/>
                <a:cs typeface="Arial"/>
                <a:sym typeface="Arial"/>
              </a:rPr>
              <a:t>		             Ra + Rb </a:t>
            </a:r>
            <a:r>
              <a:rPr lang="en" sz="2400" b="0" i="0" u="none" strike="noStrike" cap="none" dirty="0" smtClean="0">
                <a:solidFill>
                  <a:srgbClr val="000000"/>
                </a:solidFill>
                <a:latin typeface="Arial"/>
                <a:ea typeface="Arial"/>
                <a:cs typeface="Arial"/>
                <a:sym typeface="Arial"/>
              </a:rPr>
              <a:t>          ra </a:t>
            </a:r>
            <a:r>
              <a:rPr lang="en" sz="2400" b="0" i="0" u="none" strike="noStrike" cap="none" dirty="0">
                <a:solidFill>
                  <a:srgbClr val="000000"/>
                </a:solidFill>
                <a:latin typeface="Arial"/>
                <a:ea typeface="Arial"/>
                <a:cs typeface="Arial"/>
                <a:sym typeface="Arial"/>
              </a:rPr>
              <a:t>+ rb</a:t>
            </a:r>
            <a:endParaRPr sz="2400" b="0" i="0" u="none" strike="noStrike" cap="none" dirty="0">
              <a:solidFill>
                <a:srgbClr val="000000"/>
              </a:solidFill>
              <a:latin typeface="Arial"/>
              <a:ea typeface="Arial"/>
              <a:cs typeface="Arial"/>
              <a:sym typeface="Arial"/>
            </a:endParaRPr>
          </a:p>
          <a:p>
            <a:pPr marL="341312" marR="0" lvl="0" indent="-339723" algn="l" rtl="0">
              <a:lnSpc>
                <a:spcPct val="100000"/>
              </a:lnSpc>
              <a:spcBef>
                <a:spcPts val="700"/>
              </a:spcBef>
              <a:spcAft>
                <a:spcPts val="0"/>
              </a:spcAft>
              <a:buClr>
                <a:srgbClr val="000000"/>
              </a:buClr>
              <a:buSzPts val="2800"/>
              <a:buFont typeface="Times New Roman"/>
              <a:buNone/>
            </a:pPr>
            <a:r>
              <a:rPr lang="en" sz="2400" b="0" i="0" u="none" strike="noStrike" cap="none" dirty="0">
                <a:solidFill>
                  <a:srgbClr val="000000"/>
                </a:solidFill>
                <a:latin typeface="Arial"/>
                <a:ea typeface="Arial"/>
                <a:cs typeface="Arial"/>
                <a:sym typeface="Arial"/>
              </a:rPr>
              <a:t>		</a:t>
            </a:r>
            <a:endParaRPr sz="2400" b="0" i="0" u="none" strike="noStrike" cap="none" dirty="0">
              <a:solidFill>
                <a:srgbClr val="000000"/>
              </a:solidFill>
              <a:latin typeface="Arial"/>
              <a:ea typeface="Arial"/>
              <a:cs typeface="Arial"/>
              <a:sym typeface="Arial"/>
            </a:endParaRPr>
          </a:p>
          <a:p>
            <a:pPr marL="341312" marR="0" lvl="0" indent="-339723" algn="l" rtl="0">
              <a:lnSpc>
                <a:spcPct val="100000"/>
              </a:lnSpc>
              <a:spcBef>
                <a:spcPts val="700"/>
              </a:spcBef>
              <a:spcAft>
                <a:spcPts val="0"/>
              </a:spcAft>
              <a:buClr>
                <a:srgbClr val="000000"/>
              </a:buClr>
              <a:buSzPts val="2800"/>
              <a:buFont typeface="Times New Roman"/>
              <a:buNone/>
            </a:pPr>
            <a:r>
              <a:rPr lang="en" sz="2400" b="0" i="0" u="none" strike="noStrike" cap="none" dirty="0">
                <a:solidFill>
                  <a:srgbClr val="000000"/>
                </a:solidFill>
                <a:latin typeface="Arial"/>
                <a:ea typeface="Arial"/>
                <a:cs typeface="Arial"/>
                <a:sym typeface="Arial"/>
              </a:rPr>
              <a:t>		R= rate of responding</a:t>
            </a:r>
            <a:endParaRPr sz="2400" b="0" i="0" u="none" strike="noStrike" cap="none" dirty="0">
              <a:solidFill>
                <a:srgbClr val="000000"/>
              </a:solidFill>
              <a:latin typeface="Arial"/>
              <a:ea typeface="Arial"/>
              <a:cs typeface="Arial"/>
              <a:sym typeface="Arial"/>
            </a:endParaRPr>
          </a:p>
          <a:p>
            <a:pPr marL="341312" marR="0" lvl="0" indent="-339723" algn="l" rtl="0">
              <a:lnSpc>
                <a:spcPct val="100000"/>
              </a:lnSpc>
              <a:spcBef>
                <a:spcPts val="700"/>
              </a:spcBef>
              <a:spcAft>
                <a:spcPts val="0"/>
              </a:spcAft>
              <a:buClr>
                <a:srgbClr val="000000"/>
              </a:buClr>
              <a:buSzPts val="2800"/>
              <a:buFont typeface="Times New Roman"/>
              <a:buNone/>
            </a:pPr>
            <a:r>
              <a:rPr lang="en" sz="2400" b="0" i="0" u="none" strike="noStrike" cap="none" dirty="0">
                <a:solidFill>
                  <a:srgbClr val="000000"/>
                </a:solidFill>
                <a:latin typeface="Arial"/>
                <a:ea typeface="Arial"/>
                <a:cs typeface="Arial"/>
                <a:sym typeface="Arial"/>
              </a:rPr>
              <a:t>		r = rate of reinforcement</a:t>
            </a:r>
            <a:endParaRPr sz="2400" b="0" i="0" u="none" strike="noStrike" cap="none" dirty="0">
              <a:solidFill>
                <a:srgbClr val="000000"/>
              </a:solidFill>
              <a:latin typeface="Arial"/>
              <a:ea typeface="Arial"/>
              <a:cs typeface="Arial"/>
              <a:sym typeface="Arial"/>
            </a:endParaRPr>
          </a:p>
        </p:txBody>
      </p:sp>
      <p:cxnSp>
        <p:nvCxnSpPr>
          <p:cNvPr id="660" name="Google Shape;660;p58"/>
          <p:cNvCxnSpPr/>
          <p:nvPr/>
        </p:nvCxnSpPr>
        <p:spPr>
          <a:xfrm>
            <a:off x="2276475" y="1941909"/>
            <a:ext cx="1143000" cy="1200"/>
          </a:xfrm>
          <a:prstGeom prst="straightConnector1">
            <a:avLst/>
          </a:prstGeom>
          <a:noFill/>
          <a:ln w="9525" cap="flat" cmpd="sng">
            <a:solidFill>
              <a:srgbClr val="000000"/>
            </a:solidFill>
            <a:prstDash val="solid"/>
            <a:miter lim="800000"/>
            <a:headEnd type="none" w="sm" len="sm"/>
            <a:tailEnd type="none" w="sm" len="sm"/>
          </a:ln>
        </p:spPr>
      </p:cxnSp>
      <p:cxnSp>
        <p:nvCxnSpPr>
          <p:cNvPr id="661" name="Google Shape;661;p58"/>
          <p:cNvCxnSpPr/>
          <p:nvPr/>
        </p:nvCxnSpPr>
        <p:spPr>
          <a:xfrm>
            <a:off x="4292600" y="1941909"/>
            <a:ext cx="1143000" cy="1200"/>
          </a:xfrm>
          <a:prstGeom prst="straightConnector1">
            <a:avLst/>
          </a:prstGeom>
          <a:noFill/>
          <a:ln w="9525" cap="flat" cmpd="sng">
            <a:solidFill>
              <a:srgbClr val="000000"/>
            </a:solidFill>
            <a:prstDash val="solid"/>
            <a:miter lim="800000"/>
            <a:headEnd type="none" w="sm" len="sm"/>
            <a:tailEnd type="none" w="sm" len="sm"/>
          </a:ln>
        </p:spPr>
      </p:cxnSp>
      <p:sp>
        <p:nvSpPr>
          <p:cNvPr id="662" name="Google Shape;662;p58"/>
          <p:cNvSpPr/>
          <p:nvPr/>
        </p:nvSpPr>
        <p:spPr>
          <a:xfrm>
            <a:off x="3795712" y="1821656"/>
            <a:ext cx="352404" cy="345276"/>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2400"/>
              <a:buFont typeface="Times New Roman"/>
              <a:buNone/>
            </a:pPr>
            <a:r>
              <a:rPr lang="en" sz="24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663" name="Google Shape;663;p58"/>
          <p:cNvSpPr txBox="1"/>
          <p:nvPr/>
        </p:nvSpPr>
        <p:spPr>
          <a:xfrm>
            <a:off x="0" y="89250"/>
            <a:ext cx="9144000" cy="569100"/>
          </a:xfrm>
          <a:prstGeom prst="rect">
            <a:avLst/>
          </a:prstGeom>
          <a:noFill/>
          <a:ln>
            <a:noFill/>
          </a:ln>
        </p:spPr>
        <p:txBody>
          <a:bodyPr spcFirstLastPara="1" wrap="square" lIns="91425" tIns="91425" rIns="91425" bIns="91425" anchor="t" anchorCtr="0">
            <a:noAutofit/>
          </a:bodyPr>
          <a:lstStyle/>
          <a:p>
            <a:pPr marL="341312" marR="0" lvl="0" indent="-339725" algn="ctr" rtl="0">
              <a:lnSpc>
                <a:spcPct val="100000"/>
              </a:lnSpc>
              <a:spcBef>
                <a:spcPts val="0"/>
              </a:spcBef>
              <a:spcAft>
                <a:spcPts val="0"/>
              </a:spcAft>
              <a:buClr>
                <a:srgbClr val="000000"/>
              </a:buClr>
              <a:buSzPts val="2400"/>
              <a:buFont typeface="Arial"/>
              <a:buNone/>
            </a:pPr>
            <a:r>
              <a:rPr lang="en" sz="2400" b="0" i="0" u="none" strike="noStrike" cap="none">
                <a:solidFill>
                  <a:schemeClr val="dk1"/>
                </a:solidFill>
                <a:latin typeface="Arial"/>
                <a:ea typeface="Arial"/>
                <a:cs typeface="Arial"/>
                <a:sym typeface="Arial"/>
              </a:rPr>
              <a:t>Procedural theory: </a:t>
            </a:r>
            <a:r>
              <a:rPr lang="en" sz="2400" b="1" i="0" u="none" strike="noStrike" cap="none">
                <a:solidFill>
                  <a:srgbClr val="FF0000"/>
                </a:solidFill>
                <a:latin typeface="Arial"/>
                <a:ea typeface="Arial"/>
                <a:cs typeface="Arial"/>
                <a:sym typeface="Arial"/>
              </a:rPr>
              <a:t>Matching law</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59"/>
          <p:cNvSpPr txBox="1"/>
          <p:nvPr/>
        </p:nvSpPr>
        <p:spPr>
          <a:xfrm>
            <a:off x="0" y="0"/>
            <a:ext cx="9144000" cy="558000"/>
          </a:xfrm>
          <a:prstGeom prst="rect">
            <a:avLst/>
          </a:prstGeom>
          <a:noFill/>
          <a:ln>
            <a:noFill/>
          </a:ln>
        </p:spPr>
        <p:txBody>
          <a:bodyPr spcFirstLastPara="1" wrap="square" lIns="91425" tIns="91425" rIns="91425" bIns="91425" anchor="t" anchorCtr="0">
            <a:noAutofit/>
          </a:bodyPr>
          <a:lstStyle/>
          <a:p>
            <a:pPr marL="341312" marR="0" lvl="0" indent="-339725" algn="ctr" rtl="0">
              <a:lnSpc>
                <a:spcPct val="100000"/>
              </a:lnSpc>
              <a:spcBef>
                <a:spcPts val="0"/>
              </a:spcBef>
              <a:spcAft>
                <a:spcPts val="0"/>
              </a:spcAft>
              <a:buClr>
                <a:srgbClr val="000000"/>
              </a:buClr>
              <a:buSzPts val="2400"/>
              <a:buFont typeface="Arial"/>
              <a:buNone/>
            </a:pPr>
            <a:r>
              <a:rPr lang="en" sz="2400" b="0" i="0" u="none" strike="noStrike" cap="none">
                <a:solidFill>
                  <a:schemeClr val="dk1"/>
                </a:solidFill>
                <a:latin typeface="Arial"/>
                <a:ea typeface="Arial"/>
                <a:cs typeface="Arial"/>
                <a:sym typeface="Arial"/>
              </a:rPr>
              <a:t>What would you choose?</a:t>
            </a:r>
            <a:endParaRPr sz="1400" b="0" i="0" u="none" strike="noStrike" cap="none">
              <a:solidFill>
                <a:srgbClr val="000000"/>
              </a:solidFill>
              <a:latin typeface="Arial"/>
              <a:ea typeface="Arial"/>
              <a:cs typeface="Arial"/>
              <a:sym typeface="Arial"/>
            </a:endParaRPr>
          </a:p>
        </p:txBody>
      </p:sp>
      <p:pic>
        <p:nvPicPr>
          <p:cNvPr id="671" name="Google Shape;671;p59" descr="Temptation Island 2020 Aflevering 7 kun je hier gratis kijken"/>
          <p:cNvPicPr preferRelativeResize="0"/>
          <p:nvPr/>
        </p:nvPicPr>
        <p:blipFill rotWithShape="1">
          <a:blip r:embed="rId3">
            <a:alphaModFix/>
          </a:blip>
          <a:srcRect/>
          <a:stretch/>
        </p:blipFill>
        <p:spPr>
          <a:xfrm>
            <a:off x="484000" y="1358100"/>
            <a:ext cx="4088000" cy="2299500"/>
          </a:xfrm>
          <a:prstGeom prst="rect">
            <a:avLst/>
          </a:prstGeom>
          <a:noFill/>
          <a:ln>
            <a:noFill/>
          </a:ln>
        </p:spPr>
      </p:pic>
      <p:pic>
        <p:nvPicPr>
          <p:cNvPr id="672" name="Google Shape;672;p59" descr="How I Met Your Mother Font"/>
          <p:cNvPicPr preferRelativeResize="0"/>
          <p:nvPr/>
        </p:nvPicPr>
        <p:blipFill rotWithShape="1">
          <a:blip r:embed="rId4">
            <a:alphaModFix/>
          </a:blip>
          <a:srcRect/>
          <a:stretch/>
        </p:blipFill>
        <p:spPr>
          <a:xfrm>
            <a:off x="5508625" y="1038618"/>
            <a:ext cx="1958975" cy="293846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60"/>
          <p:cNvSpPr/>
          <p:nvPr/>
        </p:nvSpPr>
        <p:spPr>
          <a:xfrm>
            <a:off x="250825" y="86915"/>
            <a:ext cx="8497872" cy="22609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341312" marR="0" lvl="0" indent="-339725" algn="l" rtl="0">
              <a:lnSpc>
                <a:spcPct val="100000"/>
              </a:lnSpc>
              <a:spcBef>
                <a:spcPts val="0"/>
              </a:spcBef>
              <a:spcAft>
                <a:spcPts val="0"/>
              </a:spcAft>
              <a:buClr>
                <a:srgbClr val="000000"/>
              </a:buClr>
              <a:buSzPts val="2800"/>
              <a:buFont typeface="Times New Roman"/>
              <a:buNone/>
            </a:pPr>
            <a:r>
              <a:rPr lang="en" sz="2400" b="0" i="0" u="none" strike="noStrike" cap="none" dirty="0">
                <a:solidFill>
                  <a:srgbClr val="000000"/>
                </a:solidFill>
                <a:latin typeface="Arial"/>
                <a:ea typeface="Arial"/>
                <a:cs typeface="Arial"/>
                <a:sym typeface="Arial"/>
              </a:rPr>
              <a:t>Procedural theory: </a:t>
            </a:r>
            <a:r>
              <a:rPr lang="en" sz="2400" b="1" i="0" u="none" strike="noStrike" cap="none" dirty="0">
                <a:solidFill>
                  <a:srgbClr val="FF0000"/>
                </a:solidFill>
                <a:latin typeface="Arial"/>
                <a:ea typeface="Arial"/>
                <a:cs typeface="Arial"/>
                <a:sym typeface="Arial"/>
              </a:rPr>
              <a:t>Matching law</a:t>
            </a:r>
            <a:endParaRPr sz="2400" b="0" i="0" u="none" strike="noStrike" cap="none" dirty="0">
              <a:solidFill>
                <a:srgbClr val="000000"/>
              </a:solidFill>
              <a:latin typeface="Arial"/>
              <a:ea typeface="Arial"/>
              <a:cs typeface="Arial"/>
              <a:sym typeface="Arial"/>
            </a:endParaRPr>
          </a:p>
          <a:p>
            <a:pPr marL="341312" marR="0" lvl="0" indent="-339725" algn="l" rtl="0">
              <a:lnSpc>
                <a:spcPct val="100000"/>
              </a:lnSpc>
              <a:spcBef>
                <a:spcPts val="700"/>
              </a:spcBef>
              <a:spcAft>
                <a:spcPts val="0"/>
              </a:spcAft>
              <a:buClr>
                <a:srgbClr val="000000"/>
              </a:buClr>
              <a:buSzPts val="2800"/>
              <a:buFont typeface="Times New Roman"/>
              <a:buNone/>
            </a:pPr>
            <a:r>
              <a:rPr lang="en" sz="2400" b="0" i="0" u="none" strike="noStrike" cap="none" dirty="0">
                <a:solidFill>
                  <a:srgbClr val="000000"/>
                </a:solidFill>
                <a:latin typeface="Arial"/>
                <a:ea typeface="Arial"/>
                <a:cs typeface="Arial"/>
                <a:sym typeface="Arial"/>
              </a:rPr>
              <a:t>		° </a:t>
            </a:r>
            <a:r>
              <a:rPr lang="en" sz="2400" b="0" i="0" u="none" strike="noStrike" cap="none" dirty="0" smtClean="0">
                <a:solidFill>
                  <a:srgbClr val="000000"/>
                </a:solidFill>
                <a:latin typeface="Arial"/>
                <a:ea typeface="Arial"/>
                <a:cs typeface="Arial"/>
                <a:sym typeface="Arial"/>
              </a:rPr>
              <a:t>            Ra                     6</a:t>
            </a:r>
            <a:endParaRPr sz="2400" b="0" i="0" u="none" strike="noStrike" cap="none" dirty="0">
              <a:solidFill>
                <a:srgbClr val="000000"/>
              </a:solidFill>
              <a:latin typeface="Arial"/>
              <a:ea typeface="Arial"/>
              <a:cs typeface="Arial"/>
              <a:sym typeface="Arial"/>
            </a:endParaRPr>
          </a:p>
          <a:p>
            <a:pPr marL="341312" marR="0" lvl="0" indent="-339725" algn="l" rtl="0">
              <a:lnSpc>
                <a:spcPct val="100000"/>
              </a:lnSpc>
              <a:spcBef>
                <a:spcPts val="700"/>
              </a:spcBef>
              <a:spcAft>
                <a:spcPts val="0"/>
              </a:spcAft>
              <a:buClr>
                <a:srgbClr val="000000"/>
              </a:buClr>
              <a:buSzPts val="2800"/>
              <a:buFont typeface="Times New Roman"/>
              <a:buNone/>
            </a:pPr>
            <a:r>
              <a:rPr lang="en" sz="2400" b="0" i="0" u="none" strike="noStrike" cap="none" dirty="0">
                <a:solidFill>
                  <a:srgbClr val="000000"/>
                </a:solidFill>
                <a:latin typeface="Arial"/>
                <a:ea typeface="Arial"/>
                <a:cs typeface="Arial"/>
                <a:sym typeface="Arial"/>
              </a:rPr>
              <a:t>		          Ra + Rb </a:t>
            </a:r>
            <a:r>
              <a:rPr lang="en" sz="2400" b="0" i="0" u="none" strike="noStrike" cap="none" dirty="0" smtClean="0">
                <a:solidFill>
                  <a:srgbClr val="000000"/>
                </a:solidFill>
                <a:latin typeface="Arial"/>
                <a:ea typeface="Arial"/>
                <a:cs typeface="Arial"/>
                <a:sym typeface="Arial"/>
              </a:rPr>
              <a:t>             6 </a:t>
            </a:r>
            <a:r>
              <a:rPr lang="en" sz="2400" b="0" i="0" u="none" strike="noStrike" cap="none" dirty="0">
                <a:solidFill>
                  <a:srgbClr val="000000"/>
                </a:solidFill>
                <a:latin typeface="Arial"/>
                <a:ea typeface="Arial"/>
                <a:cs typeface="Arial"/>
                <a:sym typeface="Arial"/>
              </a:rPr>
              <a:t>+ 2</a:t>
            </a:r>
            <a:endParaRPr sz="2400" b="0" i="0" u="none" strike="noStrike" cap="none" dirty="0">
              <a:solidFill>
                <a:srgbClr val="000000"/>
              </a:solidFill>
              <a:latin typeface="Arial"/>
              <a:ea typeface="Arial"/>
              <a:cs typeface="Arial"/>
              <a:sym typeface="Arial"/>
            </a:endParaRPr>
          </a:p>
          <a:p>
            <a:pPr marL="341312" marR="0" lvl="0" indent="-339725" algn="l" rtl="0">
              <a:lnSpc>
                <a:spcPct val="100000"/>
              </a:lnSpc>
              <a:spcBef>
                <a:spcPts val="700"/>
              </a:spcBef>
              <a:spcAft>
                <a:spcPts val="0"/>
              </a:spcAft>
              <a:buClr>
                <a:srgbClr val="000000"/>
              </a:buClr>
              <a:buSzPts val="2800"/>
              <a:buFont typeface="Times New Roman"/>
              <a:buNone/>
            </a:pPr>
            <a:r>
              <a:rPr lang="en" sz="2400" b="0" i="0" u="none" strike="noStrike" cap="none" dirty="0">
                <a:solidFill>
                  <a:srgbClr val="000000"/>
                </a:solidFill>
                <a:latin typeface="Arial"/>
                <a:ea typeface="Arial"/>
                <a:cs typeface="Arial"/>
                <a:sym typeface="Arial"/>
              </a:rPr>
              <a:t>		R= rate of responding</a:t>
            </a:r>
            <a:endParaRPr sz="2400" b="0" i="0" u="none" strike="noStrike" cap="none" dirty="0">
              <a:solidFill>
                <a:srgbClr val="000000"/>
              </a:solidFill>
              <a:latin typeface="Arial"/>
              <a:ea typeface="Arial"/>
              <a:cs typeface="Arial"/>
              <a:sym typeface="Arial"/>
            </a:endParaRPr>
          </a:p>
          <a:p>
            <a:pPr marL="341312" marR="0" lvl="0" indent="-339725" algn="l" rtl="0">
              <a:lnSpc>
                <a:spcPct val="100000"/>
              </a:lnSpc>
              <a:spcBef>
                <a:spcPts val="700"/>
              </a:spcBef>
              <a:spcAft>
                <a:spcPts val="0"/>
              </a:spcAft>
              <a:buClr>
                <a:srgbClr val="000000"/>
              </a:buClr>
              <a:buSzPts val="2800"/>
              <a:buFont typeface="Times New Roman"/>
              <a:buNone/>
            </a:pPr>
            <a:r>
              <a:rPr lang="en" sz="2400" b="0" i="0" u="none" strike="noStrike" cap="none" dirty="0">
                <a:solidFill>
                  <a:srgbClr val="000000"/>
                </a:solidFill>
                <a:latin typeface="Arial"/>
                <a:ea typeface="Arial"/>
                <a:cs typeface="Arial"/>
                <a:sym typeface="Arial"/>
              </a:rPr>
              <a:t>		r = rate of reinforcement</a:t>
            </a:r>
            <a:endParaRPr sz="2400" b="0" i="0" u="none" strike="noStrike" cap="none" dirty="0">
              <a:solidFill>
                <a:srgbClr val="000000"/>
              </a:solidFill>
              <a:latin typeface="Arial"/>
              <a:ea typeface="Arial"/>
              <a:cs typeface="Arial"/>
              <a:sym typeface="Arial"/>
            </a:endParaRPr>
          </a:p>
        </p:txBody>
      </p:sp>
      <p:cxnSp>
        <p:nvCxnSpPr>
          <p:cNvPr id="680" name="Google Shape;680;p60"/>
          <p:cNvCxnSpPr/>
          <p:nvPr/>
        </p:nvCxnSpPr>
        <p:spPr>
          <a:xfrm>
            <a:off x="2124075" y="951309"/>
            <a:ext cx="1143000" cy="1200"/>
          </a:xfrm>
          <a:prstGeom prst="straightConnector1">
            <a:avLst/>
          </a:prstGeom>
          <a:noFill/>
          <a:ln w="9525" cap="flat" cmpd="sng">
            <a:solidFill>
              <a:srgbClr val="000000"/>
            </a:solidFill>
            <a:prstDash val="solid"/>
            <a:miter lim="800000"/>
            <a:headEnd type="none" w="sm" len="sm"/>
            <a:tailEnd type="none" w="sm" len="sm"/>
          </a:ln>
        </p:spPr>
      </p:cxnSp>
      <p:cxnSp>
        <p:nvCxnSpPr>
          <p:cNvPr id="681" name="Google Shape;681;p60"/>
          <p:cNvCxnSpPr/>
          <p:nvPr/>
        </p:nvCxnSpPr>
        <p:spPr>
          <a:xfrm>
            <a:off x="4140200" y="951309"/>
            <a:ext cx="1143000" cy="1200"/>
          </a:xfrm>
          <a:prstGeom prst="straightConnector1">
            <a:avLst/>
          </a:prstGeom>
          <a:noFill/>
          <a:ln w="9525" cap="flat" cmpd="sng">
            <a:solidFill>
              <a:srgbClr val="000000"/>
            </a:solidFill>
            <a:prstDash val="solid"/>
            <a:miter lim="800000"/>
            <a:headEnd type="none" w="sm" len="sm"/>
            <a:tailEnd type="none" w="sm" len="sm"/>
          </a:ln>
        </p:spPr>
      </p:cxnSp>
      <p:sp>
        <p:nvSpPr>
          <p:cNvPr id="682" name="Google Shape;682;p60"/>
          <p:cNvSpPr/>
          <p:nvPr/>
        </p:nvSpPr>
        <p:spPr>
          <a:xfrm>
            <a:off x="3643312" y="831056"/>
            <a:ext cx="352404" cy="345276"/>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2400"/>
              <a:buFont typeface="Times New Roman"/>
              <a:buNone/>
            </a:pPr>
            <a:r>
              <a:rPr lang="en" sz="24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683" name="Google Shape;683;p60"/>
          <p:cNvSpPr txBox="1"/>
          <p:nvPr/>
        </p:nvSpPr>
        <p:spPr>
          <a:xfrm>
            <a:off x="88900" y="2733675"/>
            <a:ext cx="8947200" cy="229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Calibri"/>
              <a:buNone/>
            </a:pPr>
            <a:r>
              <a:rPr lang="en" sz="1800" b="0" i="0" u="none" strike="noStrike" cap="none">
                <a:solidFill>
                  <a:schemeClr val="dk1"/>
                </a:solidFill>
                <a:latin typeface="Arial"/>
                <a:ea typeface="Arial"/>
                <a:cs typeface="Arial"/>
                <a:sym typeface="Arial"/>
              </a:rPr>
              <a:t>°Example (</a:t>
            </a:r>
            <a:r>
              <a:rPr lang="en" sz="1800" b="1" i="0" u="none" strike="noStrike" cap="none">
                <a:solidFill>
                  <a:schemeClr val="dk1"/>
                </a:solidFill>
                <a:latin typeface="Arial"/>
                <a:ea typeface="Arial"/>
                <a:cs typeface="Arial"/>
                <a:sym typeface="Arial"/>
              </a:rPr>
              <a:t>VI only</a:t>
            </a:r>
            <a:r>
              <a:rPr lang="en" sz="1800" b="0" i="0" u="none" strike="noStrike" cap="none">
                <a:solidFill>
                  <a:schemeClr val="dk1"/>
                </a:solidFill>
                <a:latin typeface="Arial"/>
                <a:ea typeface="Arial"/>
                <a:cs typeface="Arial"/>
                <a:sym typeface="Arial"/>
              </a:rPr>
              <a:t>!!):</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700"/>
              </a:spcBef>
              <a:spcAft>
                <a:spcPts val="0"/>
              </a:spcAft>
              <a:buClr>
                <a:schemeClr val="dk1"/>
              </a:buClr>
              <a:buSzPts val="2800"/>
              <a:buFont typeface="Calibri"/>
              <a:buNone/>
            </a:pPr>
            <a:r>
              <a:rPr lang="en" sz="1800" b="0" i="0" u="none" strike="noStrike" cap="none">
                <a:solidFill>
                  <a:schemeClr val="dk1"/>
                </a:solidFill>
                <a:latin typeface="Arial"/>
                <a:ea typeface="Arial"/>
                <a:cs typeface="Arial"/>
                <a:sym typeface="Arial"/>
              </a:rPr>
              <a:t>	Temptation Island (A): VI 10 =&gt; per hour 6 Sr</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700"/>
              </a:spcBef>
              <a:spcAft>
                <a:spcPts val="0"/>
              </a:spcAft>
              <a:buClr>
                <a:schemeClr val="dk1"/>
              </a:buClr>
              <a:buSzPts val="2800"/>
              <a:buFont typeface="Calibri"/>
              <a:buNone/>
            </a:pPr>
            <a:r>
              <a:rPr lang="en" sz="1800" b="0" i="0" u="none" strike="noStrike" cap="none">
                <a:solidFill>
                  <a:schemeClr val="dk1"/>
                </a:solidFill>
                <a:latin typeface="Arial"/>
                <a:ea typeface="Arial"/>
                <a:cs typeface="Arial"/>
                <a:sym typeface="Arial"/>
              </a:rPr>
              <a:t>	How I Met Your Mother: (B): VI 30 =&gt; per hour 2 Sr</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700"/>
              </a:spcBef>
              <a:spcAft>
                <a:spcPts val="0"/>
              </a:spcAft>
              <a:buClr>
                <a:schemeClr val="dk1"/>
              </a:buClr>
              <a:buSzPts val="2800"/>
              <a:buFont typeface="Calibri"/>
              <a:buNone/>
            </a:pPr>
            <a:r>
              <a:rPr lang="en" sz="1800" b="0" i="0" u="none" strike="noStrike" cap="none">
                <a:solidFill>
                  <a:schemeClr val="dk1"/>
                </a:solidFill>
                <a:latin typeface="Arial"/>
                <a:ea typeface="Arial"/>
                <a:cs typeface="Arial"/>
                <a:sym typeface="Arial"/>
              </a:rPr>
              <a:t>		ra / ra + rb = 6/8 = .75 = ¾</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700"/>
              </a:spcBef>
              <a:spcAft>
                <a:spcPts val="0"/>
              </a:spcAft>
              <a:buClr>
                <a:schemeClr val="dk1"/>
              </a:buClr>
              <a:buSzPts val="2800"/>
              <a:buFont typeface="Calibri"/>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700"/>
              </a:spcBef>
              <a:spcAft>
                <a:spcPts val="0"/>
              </a:spcAft>
              <a:buClr>
                <a:schemeClr val="dk1"/>
              </a:buClr>
              <a:buSzPts val="2400"/>
              <a:buFont typeface="Calibri"/>
              <a:buNone/>
            </a:pPr>
            <a:r>
              <a:rPr lang="en" sz="1800" b="0" i="0" u="none" strike="noStrike" cap="none">
                <a:solidFill>
                  <a:schemeClr val="dk1"/>
                </a:solidFill>
                <a:latin typeface="Arial"/>
                <a:ea typeface="Arial"/>
                <a:cs typeface="Arial"/>
                <a:sym typeface="Arial"/>
              </a:rPr>
              <a:t>Is law, even if it does not always hold (see also law of gravity)</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61"/>
          <p:cNvSpPr/>
          <p:nvPr/>
        </p:nvSpPr>
        <p:spPr>
          <a:xfrm>
            <a:off x="179387" y="228600"/>
            <a:ext cx="8736012" cy="474345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457200" marR="0" lvl="0" indent="-342900" algn="l" rtl="0">
              <a:lnSpc>
                <a:spcPct val="100000"/>
              </a:lnSpc>
              <a:spcBef>
                <a:spcPts val="0"/>
              </a:spcBef>
              <a:spcAft>
                <a:spcPts val="0"/>
              </a:spcAft>
              <a:buClr>
                <a:srgbClr val="000000"/>
              </a:buClr>
              <a:buSzPts val="1800"/>
              <a:buFont typeface="Arial"/>
              <a:buChar char="-"/>
            </a:pPr>
            <a:r>
              <a:rPr lang="en" sz="1800" b="1" i="0" u="none" strike="noStrike" cap="none" dirty="0">
                <a:solidFill>
                  <a:srgbClr val="000000"/>
                </a:solidFill>
                <a:latin typeface="Arial"/>
                <a:ea typeface="Arial"/>
                <a:cs typeface="Arial"/>
                <a:sym typeface="Arial"/>
              </a:rPr>
              <a:t>Extensions of matching law</a:t>
            </a:r>
            <a:endParaRPr sz="1800" b="1" i="0" u="none" strike="noStrike" cap="none" dirty="0">
              <a:solidFill>
                <a:srgbClr val="000000"/>
              </a:solidFill>
              <a:latin typeface="Arial"/>
              <a:ea typeface="Arial"/>
              <a:cs typeface="Arial"/>
              <a:sym typeface="Arial"/>
            </a:endParaRPr>
          </a:p>
          <a:p>
            <a:pPr marL="1371600" marR="0" lvl="0" indent="0" algn="l" rtl="0">
              <a:lnSpc>
                <a:spcPct val="100000"/>
              </a:lnSpc>
              <a:spcBef>
                <a:spcPts val="70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457200" marR="0" lvl="0" indent="-342900" algn="l" rtl="0">
              <a:lnSpc>
                <a:spcPct val="100000"/>
              </a:lnSpc>
              <a:spcBef>
                <a:spcPts val="700"/>
              </a:spcBef>
              <a:spcAft>
                <a:spcPts val="0"/>
              </a:spcAft>
              <a:buClr>
                <a:srgbClr val="000000"/>
              </a:buClr>
              <a:buSzPts val="1800"/>
              <a:buFont typeface="Arial"/>
              <a:buChar char="●"/>
            </a:pPr>
            <a:r>
              <a:rPr lang="en" sz="1800" b="0" i="0" u="none" strike="noStrike" cap="none" dirty="0">
                <a:solidFill>
                  <a:srgbClr val="000000"/>
                </a:solidFill>
                <a:latin typeface="Arial"/>
                <a:ea typeface="Arial"/>
                <a:cs typeface="Arial"/>
                <a:sym typeface="Arial"/>
              </a:rPr>
              <a:t>not only " r " but also </a:t>
            </a:r>
            <a:r>
              <a:rPr lang="en" sz="1800" b="0" i="0" u="none" strike="noStrike" cap="none" dirty="0" smtClean="0">
                <a:solidFill>
                  <a:srgbClr val="000000"/>
                </a:solidFill>
                <a:latin typeface="Arial"/>
                <a:ea typeface="Arial"/>
                <a:cs typeface="Arial"/>
                <a:sym typeface="Arial"/>
              </a:rPr>
              <a:t>amount of Sr</a:t>
            </a:r>
            <a:r>
              <a:rPr lang="en" sz="1800" b="0" i="0" u="none" strike="noStrike" cap="none" dirty="0">
                <a:solidFill>
                  <a:srgbClr val="000000"/>
                </a:solidFill>
                <a:latin typeface="Arial"/>
                <a:ea typeface="Arial"/>
                <a:cs typeface="Arial"/>
                <a:sym typeface="Arial"/>
              </a:rPr>
              <a:t>; importance of Sr; time between R and Sr</a:t>
            </a:r>
            <a:endParaRPr sz="1800" b="0" i="0" u="none" strike="noStrike" cap="none" dirty="0">
              <a:solidFill>
                <a:srgbClr val="000000"/>
              </a:solidFill>
              <a:latin typeface="Arial"/>
              <a:ea typeface="Arial"/>
              <a:cs typeface="Arial"/>
              <a:sym typeface="Arial"/>
            </a:endParaRPr>
          </a:p>
          <a:p>
            <a:pPr marL="1371600" marR="0" lvl="0" indent="0" algn="l" rtl="0">
              <a:lnSpc>
                <a:spcPct val="100000"/>
              </a:lnSpc>
              <a:spcBef>
                <a:spcPts val="70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457200" marR="0" lvl="0" indent="-342900" algn="l" rtl="0">
              <a:lnSpc>
                <a:spcPct val="100000"/>
              </a:lnSpc>
              <a:spcBef>
                <a:spcPts val="700"/>
              </a:spcBef>
              <a:spcAft>
                <a:spcPts val="0"/>
              </a:spcAft>
              <a:buClr>
                <a:srgbClr val="000000"/>
              </a:buClr>
              <a:buSzPts val="1800"/>
              <a:buFont typeface="Arial"/>
              <a:buChar char="●"/>
            </a:pPr>
            <a:r>
              <a:rPr lang="en" sz="1800" b="0" i="0" u="none" strike="noStrike" cap="none" dirty="0">
                <a:solidFill>
                  <a:srgbClr val="000000"/>
                </a:solidFill>
                <a:latin typeface="Arial"/>
                <a:ea typeface="Arial"/>
                <a:cs typeface="Arial"/>
                <a:sym typeface="Arial"/>
              </a:rPr>
              <a:t>important model for human choices: Behavioral economics</a:t>
            </a:r>
            <a:endParaRPr sz="1800" b="0" i="0" u="none" strike="noStrike" cap="none" dirty="0">
              <a:solidFill>
                <a:srgbClr val="000000"/>
              </a:solidFill>
              <a:latin typeface="Arial"/>
              <a:ea typeface="Arial"/>
              <a:cs typeface="Arial"/>
              <a:sym typeface="Arial"/>
            </a:endParaRPr>
          </a:p>
          <a:p>
            <a:pPr marL="1371600" marR="0" lvl="0" indent="0" algn="l" rtl="0">
              <a:lnSpc>
                <a:spcPct val="100000"/>
              </a:lnSpc>
              <a:spcBef>
                <a:spcPts val="70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457200" marR="0" lvl="0" indent="-342900" algn="l" rtl="0">
              <a:lnSpc>
                <a:spcPct val="100000"/>
              </a:lnSpc>
              <a:spcBef>
                <a:spcPts val="700"/>
              </a:spcBef>
              <a:spcAft>
                <a:spcPts val="0"/>
              </a:spcAft>
              <a:buClr>
                <a:srgbClr val="000000"/>
              </a:buClr>
              <a:buSzPts val="1800"/>
              <a:buFont typeface="Arial"/>
              <a:buChar char="●"/>
            </a:pPr>
            <a:r>
              <a:rPr lang="en" sz="1800" b="0" i="0" u="none" strike="noStrike" cap="none" dirty="0">
                <a:solidFill>
                  <a:srgbClr val="000000"/>
                </a:solidFill>
                <a:latin typeface="Arial"/>
                <a:ea typeface="Arial"/>
                <a:cs typeface="Arial"/>
                <a:sym typeface="Arial"/>
              </a:rPr>
              <a:t>Example of an important additional factor: immediacy of </a:t>
            </a:r>
            <a:r>
              <a:rPr lang="en" sz="1800" b="0" i="0" u="none" strike="noStrike" cap="none" dirty="0" smtClean="0">
                <a:solidFill>
                  <a:srgbClr val="000000"/>
                </a:solidFill>
                <a:latin typeface="Arial"/>
                <a:ea typeface="Arial"/>
                <a:cs typeface="Arial"/>
                <a:sym typeface="Arial"/>
              </a:rPr>
              <a:t>reinforcement: </a:t>
            </a:r>
            <a:r>
              <a:rPr lang="en" sz="1800" b="0" i="0" u="none" strike="noStrike" cap="none" dirty="0">
                <a:solidFill>
                  <a:srgbClr val="000000"/>
                </a:solidFill>
                <a:latin typeface="Arial"/>
                <a:ea typeface="Arial"/>
                <a:cs typeface="Arial"/>
                <a:sym typeface="Arial"/>
              </a:rPr>
              <a:t>Competitor-chain (Rachlin &amp; Green)</a:t>
            </a:r>
            <a:endParaRPr sz="1800" b="0" i="0" u="none" strike="noStrike" cap="none" dirty="0">
              <a:solidFill>
                <a:srgbClr val="000000"/>
              </a:solidFill>
              <a:latin typeface="Arial"/>
              <a:ea typeface="Arial"/>
              <a:cs typeface="Arial"/>
              <a:sym typeface="Arial"/>
            </a:endParaRPr>
          </a:p>
          <a:p>
            <a:pPr marL="608012" marR="0" lvl="0" indent="-608012" algn="l" rtl="0">
              <a:lnSpc>
                <a:spcPct val="100000"/>
              </a:lnSpc>
              <a:spcBef>
                <a:spcPts val="700"/>
              </a:spcBef>
              <a:spcAft>
                <a:spcPts val="0"/>
              </a:spcAft>
              <a:buClr>
                <a:schemeClr val="dk1"/>
              </a:buClr>
              <a:buSzPts val="2800"/>
              <a:buFont typeface="Calibri"/>
              <a:buNone/>
            </a:pPr>
            <a:endParaRPr sz="1800" b="0" i="0" u="none" strike="noStrike" cap="none" dirty="0">
              <a:solidFill>
                <a:srgbClr val="000000"/>
              </a:solidFill>
              <a:latin typeface="Arial"/>
              <a:ea typeface="Arial"/>
              <a:cs typeface="Arial"/>
              <a:sym typeface="Arial"/>
            </a:endParaRPr>
          </a:p>
          <a:p>
            <a:pPr marL="608012" marR="0" lvl="0" indent="-608012" algn="l" rtl="0">
              <a:lnSpc>
                <a:spcPct val="100000"/>
              </a:lnSpc>
              <a:spcBef>
                <a:spcPts val="700"/>
              </a:spcBef>
              <a:spcAft>
                <a:spcPts val="0"/>
              </a:spcAft>
              <a:buClr>
                <a:srgbClr val="000000"/>
              </a:buClr>
              <a:buSzPts val="2800"/>
              <a:buFont typeface="Times New Roman"/>
              <a:buNone/>
            </a:pPr>
            <a:r>
              <a:rPr lang="en" sz="1800" b="0" i="0" u="none" strike="noStrike" cap="none" dirty="0">
                <a:solidFill>
                  <a:srgbClr val="000000"/>
                </a:solidFill>
                <a:latin typeface="Arial"/>
                <a:ea typeface="Arial"/>
                <a:cs typeface="Arial"/>
                <a:sym typeface="Arial"/>
              </a:rPr>
              <a:t>		</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pic>
        <p:nvPicPr>
          <p:cNvPr id="691" name="Google Shape;691;p61"/>
          <p:cNvPicPr preferRelativeResize="0"/>
          <p:nvPr/>
        </p:nvPicPr>
        <p:blipFill rotWithShape="1">
          <a:blip r:embed="rId3">
            <a:alphaModFix/>
          </a:blip>
          <a:srcRect/>
          <a:stretch/>
        </p:blipFill>
        <p:spPr>
          <a:xfrm>
            <a:off x="1295325" y="3717250"/>
            <a:ext cx="2531624" cy="1426250"/>
          </a:xfrm>
          <a:prstGeom prst="rect">
            <a:avLst/>
          </a:prstGeom>
          <a:noFill/>
          <a:ln>
            <a:noFill/>
          </a:ln>
        </p:spPr>
      </p:pic>
      <p:pic>
        <p:nvPicPr>
          <p:cNvPr id="692" name="Google Shape;692;p61"/>
          <p:cNvPicPr preferRelativeResize="0"/>
          <p:nvPr/>
        </p:nvPicPr>
        <p:blipFill rotWithShape="1">
          <a:blip r:embed="rId4">
            <a:alphaModFix/>
          </a:blip>
          <a:srcRect/>
          <a:stretch/>
        </p:blipFill>
        <p:spPr>
          <a:xfrm>
            <a:off x="5649825" y="3415550"/>
            <a:ext cx="1727950" cy="17279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6EABCD"/>
        </a:solidFill>
        <a:effectLst/>
      </p:bgPr>
    </p:bg>
    <p:spTree>
      <p:nvGrpSpPr>
        <p:cNvPr id="1" name="Shape 696"/>
        <p:cNvGrpSpPr/>
        <p:nvPr/>
      </p:nvGrpSpPr>
      <p:grpSpPr>
        <a:xfrm>
          <a:off x="0" y="0"/>
          <a:ext cx="0" cy="0"/>
          <a:chOff x="0" y="0"/>
          <a:chExt cx="0" cy="0"/>
        </a:xfrm>
      </p:grpSpPr>
      <p:sp>
        <p:nvSpPr>
          <p:cNvPr id="697" name="Google Shape;697;p62"/>
          <p:cNvSpPr/>
          <p:nvPr/>
        </p:nvSpPr>
        <p:spPr>
          <a:xfrm>
            <a:off x="220050" y="255025"/>
            <a:ext cx="8703900" cy="4475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62"/>
          <p:cNvSpPr txBox="1"/>
          <p:nvPr/>
        </p:nvSpPr>
        <p:spPr>
          <a:xfrm>
            <a:off x="520950" y="1235325"/>
            <a:ext cx="8102100" cy="1853400"/>
          </a:xfrm>
          <a:prstGeom prst="rect">
            <a:avLst/>
          </a:prstGeom>
          <a:noFill/>
          <a:ln>
            <a:noFill/>
          </a:ln>
        </p:spPr>
        <p:txBody>
          <a:bodyPr spcFirstLastPara="1" wrap="square" lIns="91425" tIns="91425" rIns="91425" bIns="91425" anchor="ctr" anchorCtr="0">
            <a:noAutofit/>
          </a:bodyPr>
          <a:lstStyle/>
          <a:p>
            <a:pPr marL="457200" marR="0" lvl="0" indent="-381000" algn="l" rtl="0">
              <a:lnSpc>
                <a:spcPct val="100000"/>
              </a:lnSpc>
              <a:spcBef>
                <a:spcPts val="700"/>
              </a:spcBef>
              <a:spcAft>
                <a:spcPts val="0"/>
              </a:spcAft>
              <a:buClr>
                <a:schemeClr val="dk1"/>
              </a:buClr>
              <a:buSzPts val="2400"/>
              <a:buFont typeface="Calibri"/>
              <a:buChar char="•"/>
            </a:pPr>
            <a:r>
              <a:rPr lang="en" sz="2400" b="1" i="0" u="none" strike="noStrike" cap="none">
                <a:solidFill>
                  <a:schemeClr val="dk1"/>
                </a:solidFill>
                <a:latin typeface="Arial"/>
                <a:ea typeface="Arial"/>
                <a:cs typeface="Arial"/>
                <a:sym typeface="Arial"/>
              </a:rPr>
              <a:t>5 euros </a:t>
            </a:r>
            <a:endParaRPr sz="2400" b="1" i="0" u="none" strike="noStrike" cap="none">
              <a:solidFill>
                <a:schemeClr val="dk1"/>
              </a:solidFill>
              <a:latin typeface="Arial"/>
              <a:ea typeface="Arial"/>
              <a:cs typeface="Arial"/>
              <a:sym typeface="Arial"/>
            </a:endParaRPr>
          </a:p>
          <a:p>
            <a:pPr marL="457200" marR="0" lvl="0" indent="-381000" algn="l" rtl="0">
              <a:lnSpc>
                <a:spcPct val="100000"/>
              </a:lnSpc>
              <a:spcBef>
                <a:spcPts val="700"/>
              </a:spcBef>
              <a:spcAft>
                <a:spcPts val="0"/>
              </a:spcAft>
              <a:buClr>
                <a:schemeClr val="dk1"/>
              </a:buClr>
              <a:buSzPts val="2400"/>
              <a:buFont typeface="Arial"/>
              <a:buChar char="•"/>
            </a:pPr>
            <a:r>
              <a:rPr lang="en" sz="2400" b="1" i="0" u="none" strike="noStrike" cap="none">
                <a:solidFill>
                  <a:schemeClr val="dk1"/>
                </a:solidFill>
                <a:latin typeface="Arial"/>
                <a:ea typeface="Arial"/>
                <a:cs typeface="Arial"/>
                <a:sym typeface="Arial"/>
              </a:rPr>
              <a:t>50 euros</a:t>
            </a:r>
            <a:endParaRPr sz="2400" b="1" i="0" u="none" strike="noStrike" cap="none">
              <a:solidFill>
                <a:schemeClr val="dk1"/>
              </a:solidFill>
              <a:latin typeface="Arial"/>
              <a:ea typeface="Arial"/>
              <a:cs typeface="Arial"/>
              <a:sym typeface="Arial"/>
            </a:endParaRPr>
          </a:p>
        </p:txBody>
      </p:sp>
      <p:sp>
        <p:nvSpPr>
          <p:cNvPr id="699" name="Google Shape;699;p62"/>
          <p:cNvSpPr txBox="1"/>
          <p:nvPr/>
        </p:nvSpPr>
        <p:spPr>
          <a:xfrm>
            <a:off x="260550" y="340750"/>
            <a:ext cx="8622900" cy="646200"/>
          </a:xfrm>
          <a:prstGeom prst="rect">
            <a:avLst/>
          </a:prstGeom>
          <a:noFill/>
          <a:ln>
            <a:noFill/>
          </a:ln>
        </p:spPr>
        <p:txBody>
          <a:bodyPr spcFirstLastPara="1" wrap="square" lIns="91425" tIns="91425" rIns="91425" bIns="91425" anchor="t" anchorCtr="0">
            <a:noAutofit/>
          </a:bodyPr>
          <a:lstStyle/>
          <a:p>
            <a:pPr marL="608012" marR="0" lvl="0" indent="-608012" algn="l" rtl="0">
              <a:lnSpc>
                <a:spcPct val="100000"/>
              </a:lnSpc>
              <a:spcBef>
                <a:spcPts val="700"/>
              </a:spcBef>
              <a:spcAft>
                <a:spcPts val="0"/>
              </a:spcAft>
              <a:buClr>
                <a:srgbClr val="000000"/>
              </a:buClr>
              <a:buSzPts val="2400"/>
              <a:buFont typeface="Arial"/>
              <a:buNone/>
            </a:pPr>
            <a:r>
              <a:rPr lang="en" sz="2400" b="0" i="0" u="none" strike="noStrike" cap="none">
                <a:solidFill>
                  <a:srgbClr val="FF0000"/>
                </a:solidFill>
                <a:latin typeface="Arial"/>
                <a:ea typeface="Arial"/>
                <a:cs typeface="Arial"/>
                <a:sym typeface="Arial"/>
              </a:rPr>
              <a:t>Question: what would you choose?</a:t>
            </a:r>
            <a:endParaRPr sz="2400" b="0" i="0" u="none" strike="noStrike" cap="none">
              <a:solidFill>
                <a:srgbClr val="000000"/>
              </a:solidFill>
              <a:latin typeface="Arial"/>
              <a:ea typeface="Arial"/>
              <a:cs typeface="Arial"/>
              <a:sym typeface="Arial"/>
            </a:endParaRPr>
          </a:p>
        </p:txBody>
      </p:sp>
      <p:pic>
        <p:nvPicPr>
          <p:cNvPr id="700" name="Google Shape;700;p62">
            <a:hlinkClick r:id="rId3"/>
          </p:cNvPr>
          <p:cNvPicPr preferRelativeResize="0"/>
          <p:nvPr/>
        </p:nvPicPr>
        <p:blipFill rotWithShape="1">
          <a:blip r:embed="rId4">
            <a:alphaModFix/>
          </a:blip>
          <a:srcRect/>
          <a:stretch/>
        </p:blipFill>
        <p:spPr>
          <a:xfrm>
            <a:off x="0" y="4429125"/>
            <a:ext cx="9144000" cy="714375"/>
          </a:xfrm>
          <a:prstGeom prst="rect">
            <a:avLst/>
          </a:prstGeom>
          <a:noFill/>
          <a:ln>
            <a:noFill/>
          </a:ln>
        </p:spPr>
      </p:pic>
      <p:sp>
        <p:nvSpPr>
          <p:cNvPr id="701" name="Google Shape;701;p62">
            <a:hlinkClick r:id="rId5"/>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6EABCD"/>
        </a:solidFill>
        <a:effectLst/>
      </p:bgPr>
    </p:bg>
    <p:spTree>
      <p:nvGrpSpPr>
        <p:cNvPr id="1" name="Shape 705"/>
        <p:cNvGrpSpPr/>
        <p:nvPr/>
      </p:nvGrpSpPr>
      <p:grpSpPr>
        <a:xfrm>
          <a:off x="0" y="0"/>
          <a:ext cx="0" cy="0"/>
          <a:chOff x="0" y="0"/>
          <a:chExt cx="0" cy="0"/>
        </a:xfrm>
      </p:grpSpPr>
      <p:sp>
        <p:nvSpPr>
          <p:cNvPr id="706" name="Google Shape;706;p63"/>
          <p:cNvSpPr/>
          <p:nvPr/>
        </p:nvSpPr>
        <p:spPr>
          <a:xfrm>
            <a:off x="220050" y="255025"/>
            <a:ext cx="8703900" cy="4475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63"/>
          <p:cNvSpPr txBox="1"/>
          <p:nvPr/>
        </p:nvSpPr>
        <p:spPr>
          <a:xfrm>
            <a:off x="520950" y="1235325"/>
            <a:ext cx="8102100" cy="1853400"/>
          </a:xfrm>
          <a:prstGeom prst="rect">
            <a:avLst/>
          </a:prstGeom>
          <a:noFill/>
          <a:ln>
            <a:noFill/>
          </a:ln>
        </p:spPr>
        <p:txBody>
          <a:bodyPr spcFirstLastPara="1" wrap="square" lIns="91425" tIns="91425" rIns="91425" bIns="91425" anchor="ctr" anchorCtr="0">
            <a:noAutofit/>
          </a:bodyPr>
          <a:lstStyle/>
          <a:p>
            <a:pPr marL="457200" marR="0" lvl="0" indent="-381000" algn="l" rtl="0">
              <a:lnSpc>
                <a:spcPct val="100000"/>
              </a:lnSpc>
              <a:spcBef>
                <a:spcPts val="700"/>
              </a:spcBef>
              <a:spcAft>
                <a:spcPts val="0"/>
              </a:spcAft>
              <a:buClr>
                <a:schemeClr val="dk1"/>
              </a:buClr>
              <a:buSzPts val="2400"/>
              <a:buFont typeface="Calibri"/>
              <a:buChar char="•"/>
            </a:pPr>
            <a:r>
              <a:rPr lang="en" sz="2400" b="1" i="0" u="none" strike="noStrike" cap="none">
                <a:solidFill>
                  <a:schemeClr val="dk1"/>
                </a:solidFill>
                <a:latin typeface="Arial"/>
                <a:ea typeface="Arial"/>
                <a:cs typeface="Arial"/>
                <a:sym typeface="Arial"/>
              </a:rPr>
              <a:t>5 euros (TODAY) </a:t>
            </a:r>
            <a:endParaRPr sz="2400" b="1" i="0" u="none" strike="noStrike" cap="none">
              <a:solidFill>
                <a:schemeClr val="dk1"/>
              </a:solidFill>
              <a:latin typeface="Arial"/>
              <a:ea typeface="Arial"/>
              <a:cs typeface="Arial"/>
              <a:sym typeface="Arial"/>
            </a:endParaRPr>
          </a:p>
          <a:p>
            <a:pPr marL="457200" marR="0" lvl="0" indent="-381000" algn="l" rtl="0">
              <a:lnSpc>
                <a:spcPct val="100000"/>
              </a:lnSpc>
              <a:spcBef>
                <a:spcPts val="700"/>
              </a:spcBef>
              <a:spcAft>
                <a:spcPts val="0"/>
              </a:spcAft>
              <a:buClr>
                <a:schemeClr val="dk1"/>
              </a:buClr>
              <a:buSzPts val="2400"/>
              <a:buFont typeface="Arial"/>
              <a:buChar char="•"/>
            </a:pPr>
            <a:r>
              <a:rPr lang="en" sz="2400" b="1" i="0" u="none" strike="noStrike" cap="none">
                <a:solidFill>
                  <a:schemeClr val="dk1"/>
                </a:solidFill>
                <a:latin typeface="Arial"/>
                <a:ea typeface="Arial"/>
                <a:cs typeface="Arial"/>
                <a:sym typeface="Arial"/>
              </a:rPr>
              <a:t>50 euros (March 2021)</a:t>
            </a:r>
            <a:endParaRPr sz="2400" b="1" i="0" u="none" strike="noStrike" cap="none">
              <a:solidFill>
                <a:schemeClr val="dk1"/>
              </a:solidFill>
              <a:latin typeface="Arial"/>
              <a:ea typeface="Arial"/>
              <a:cs typeface="Arial"/>
              <a:sym typeface="Arial"/>
            </a:endParaRPr>
          </a:p>
        </p:txBody>
      </p:sp>
      <p:sp>
        <p:nvSpPr>
          <p:cNvPr id="708" name="Google Shape;708;p63"/>
          <p:cNvSpPr txBox="1"/>
          <p:nvPr/>
        </p:nvSpPr>
        <p:spPr>
          <a:xfrm>
            <a:off x="260550" y="340750"/>
            <a:ext cx="8622900" cy="646200"/>
          </a:xfrm>
          <a:prstGeom prst="rect">
            <a:avLst/>
          </a:prstGeom>
          <a:noFill/>
          <a:ln>
            <a:noFill/>
          </a:ln>
        </p:spPr>
        <p:txBody>
          <a:bodyPr spcFirstLastPara="1" wrap="square" lIns="91425" tIns="91425" rIns="91425" bIns="91425" anchor="t" anchorCtr="0">
            <a:noAutofit/>
          </a:bodyPr>
          <a:lstStyle/>
          <a:p>
            <a:pPr marL="608012" marR="0" lvl="0" indent="-608012" algn="l" rtl="0">
              <a:lnSpc>
                <a:spcPct val="100000"/>
              </a:lnSpc>
              <a:spcBef>
                <a:spcPts val="700"/>
              </a:spcBef>
              <a:spcAft>
                <a:spcPts val="0"/>
              </a:spcAft>
              <a:buClr>
                <a:srgbClr val="000000"/>
              </a:buClr>
              <a:buSzPts val="2400"/>
              <a:buFont typeface="Arial"/>
              <a:buNone/>
            </a:pPr>
            <a:r>
              <a:rPr lang="en" sz="2400" b="0" i="0" u="none" strike="noStrike" cap="none">
                <a:solidFill>
                  <a:srgbClr val="FF0000"/>
                </a:solidFill>
                <a:latin typeface="Arial"/>
                <a:ea typeface="Arial"/>
                <a:cs typeface="Arial"/>
                <a:sym typeface="Arial"/>
              </a:rPr>
              <a:t>Question: what would you choose?</a:t>
            </a:r>
            <a:endParaRPr sz="2400" b="0" i="0" u="none" strike="noStrike" cap="none">
              <a:solidFill>
                <a:srgbClr val="000000"/>
              </a:solidFill>
              <a:latin typeface="Arial"/>
              <a:ea typeface="Arial"/>
              <a:cs typeface="Arial"/>
              <a:sym typeface="Arial"/>
            </a:endParaRPr>
          </a:p>
        </p:txBody>
      </p:sp>
      <p:pic>
        <p:nvPicPr>
          <p:cNvPr id="709" name="Google Shape;709;p63">
            <a:hlinkClick r:id="rId3"/>
          </p:cNvPr>
          <p:cNvPicPr preferRelativeResize="0"/>
          <p:nvPr/>
        </p:nvPicPr>
        <p:blipFill rotWithShape="1">
          <a:blip r:embed="rId4">
            <a:alphaModFix/>
          </a:blip>
          <a:srcRect/>
          <a:stretch/>
        </p:blipFill>
        <p:spPr>
          <a:xfrm>
            <a:off x="0" y="4429125"/>
            <a:ext cx="9144000" cy="714375"/>
          </a:xfrm>
          <a:prstGeom prst="rect">
            <a:avLst/>
          </a:prstGeom>
          <a:noFill/>
          <a:ln>
            <a:noFill/>
          </a:ln>
        </p:spPr>
      </p:pic>
      <p:sp>
        <p:nvSpPr>
          <p:cNvPr id="710" name="Google Shape;710;p63">
            <a:hlinkClick r:id="rId5"/>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28"/>
          <p:cNvPicPr preferRelativeResize="0"/>
          <p:nvPr/>
        </p:nvPicPr>
        <p:blipFill rotWithShape="1">
          <a:blip r:embed="rId3">
            <a:alphaModFix/>
          </a:blip>
          <a:srcRect/>
          <a:stretch/>
        </p:blipFill>
        <p:spPr>
          <a:xfrm>
            <a:off x="4877379" y="1400731"/>
            <a:ext cx="1476490" cy="2054378"/>
          </a:xfrm>
          <a:prstGeom prst="rect">
            <a:avLst/>
          </a:prstGeom>
          <a:noFill/>
          <a:ln>
            <a:noFill/>
          </a:ln>
        </p:spPr>
      </p:pic>
      <p:pic>
        <p:nvPicPr>
          <p:cNvPr id="136" name="Google Shape;136;p28"/>
          <p:cNvPicPr preferRelativeResize="0"/>
          <p:nvPr/>
        </p:nvPicPr>
        <p:blipFill rotWithShape="1">
          <a:blip r:embed="rId3">
            <a:alphaModFix/>
          </a:blip>
          <a:srcRect/>
          <a:stretch/>
        </p:blipFill>
        <p:spPr>
          <a:xfrm>
            <a:off x="5943853" y="2637911"/>
            <a:ext cx="1160632" cy="1614895"/>
          </a:xfrm>
          <a:prstGeom prst="rect">
            <a:avLst/>
          </a:prstGeom>
          <a:noFill/>
          <a:ln>
            <a:noFill/>
          </a:ln>
        </p:spPr>
      </p:pic>
      <p:pic>
        <p:nvPicPr>
          <p:cNvPr id="137" name="Google Shape;137;p28"/>
          <p:cNvPicPr preferRelativeResize="0"/>
          <p:nvPr/>
        </p:nvPicPr>
        <p:blipFill rotWithShape="1">
          <a:blip r:embed="rId3">
            <a:alphaModFix/>
          </a:blip>
          <a:srcRect/>
          <a:stretch/>
        </p:blipFill>
        <p:spPr>
          <a:xfrm>
            <a:off x="7010920" y="3834216"/>
            <a:ext cx="725761" cy="1009818"/>
          </a:xfrm>
          <a:prstGeom prst="rect">
            <a:avLst/>
          </a:prstGeom>
          <a:noFill/>
          <a:ln>
            <a:noFill/>
          </a:ln>
        </p:spPr>
      </p:pic>
      <p:pic>
        <p:nvPicPr>
          <p:cNvPr id="138" name="Google Shape;138;p28"/>
          <p:cNvPicPr preferRelativeResize="0"/>
          <p:nvPr/>
        </p:nvPicPr>
        <p:blipFill rotWithShape="1">
          <a:blip r:embed="rId4">
            <a:alphaModFix/>
          </a:blip>
          <a:srcRect l="43969" r="10339"/>
          <a:stretch/>
        </p:blipFill>
        <p:spPr>
          <a:xfrm>
            <a:off x="895258" y="1472378"/>
            <a:ext cx="1641172" cy="1878056"/>
          </a:xfrm>
          <a:prstGeom prst="rect">
            <a:avLst/>
          </a:prstGeom>
          <a:noFill/>
          <a:ln>
            <a:noFill/>
          </a:ln>
        </p:spPr>
      </p:pic>
      <p:sp>
        <p:nvSpPr>
          <p:cNvPr id="139" name="Google Shape;139;p28"/>
          <p:cNvSpPr txBox="1"/>
          <p:nvPr/>
        </p:nvSpPr>
        <p:spPr>
          <a:xfrm>
            <a:off x="-21487" y="36243"/>
            <a:ext cx="9144000" cy="6903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800"/>
              <a:buFont typeface="Arial"/>
              <a:buNone/>
            </a:pPr>
            <a:r>
              <a:rPr lang="en" sz="1800" b="1" i="0" u="none" strike="noStrike" cap="none">
                <a:solidFill>
                  <a:schemeClr val="dk1"/>
                </a:solidFill>
                <a:latin typeface="Arial"/>
                <a:ea typeface="Arial"/>
                <a:cs typeface="Arial"/>
                <a:sym typeface="Arial"/>
              </a:rPr>
              <a:t>Effects of Regularities in One stimulus</a:t>
            </a:r>
            <a:endParaRPr sz="1800" b="1"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600"/>
              <a:buFont typeface="Arial"/>
              <a:buNone/>
            </a:pPr>
            <a:r>
              <a:rPr lang="en" sz="1600" b="0" i="0" u="none" strike="noStrike" cap="none">
                <a:solidFill>
                  <a:schemeClr val="dk1"/>
                </a:solidFill>
                <a:latin typeface="Arial"/>
                <a:ea typeface="Arial"/>
                <a:cs typeface="Arial"/>
                <a:sym typeface="Arial"/>
              </a:rPr>
              <a:t>(e.g., Habituation)</a:t>
            </a:r>
            <a:endParaRPr sz="1600" b="0" i="0" u="none" strike="noStrike" cap="none">
              <a:solidFill>
                <a:schemeClr val="dk1"/>
              </a:solidFill>
              <a:latin typeface="Arial"/>
              <a:ea typeface="Arial"/>
              <a:cs typeface="Arial"/>
              <a:sym typeface="Arial"/>
            </a:endParaRPr>
          </a:p>
        </p:txBody>
      </p:sp>
      <p:sp>
        <p:nvSpPr>
          <p:cNvPr id="140" name="Google Shape;140;p28"/>
          <p:cNvSpPr txBox="1"/>
          <p:nvPr/>
        </p:nvSpPr>
        <p:spPr>
          <a:xfrm>
            <a:off x="1407387" y="928191"/>
            <a:ext cx="1806889" cy="432056"/>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800"/>
              <a:buFont typeface="Arial"/>
              <a:buNone/>
            </a:pPr>
            <a:r>
              <a:rPr lang="en" sz="1800" b="1" i="0" u="none" strike="noStrike" cap="none">
                <a:solidFill>
                  <a:schemeClr val="dk1"/>
                </a:solidFill>
                <a:latin typeface="Arial"/>
                <a:ea typeface="Arial"/>
                <a:cs typeface="Arial"/>
                <a:sym typeface="Arial"/>
              </a:rPr>
              <a:t>Stimulus</a:t>
            </a:r>
            <a:endParaRPr sz="1600" b="0" i="0" u="none" strike="noStrike" cap="none">
              <a:solidFill>
                <a:schemeClr val="dk1"/>
              </a:solidFill>
              <a:latin typeface="Arial"/>
              <a:ea typeface="Arial"/>
              <a:cs typeface="Arial"/>
              <a:sym typeface="Arial"/>
            </a:endParaRPr>
          </a:p>
        </p:txBody>
      </p:sp>
      <p:sp>
        <p:nvSpPr>
          <p:cNvPr id="141" name="Google Shape;141;p28"/>
          <p:cNvSpPr txBox="1"/>
          <p:nvPr/>
        </p:nvSpPr>
        <p:spPr>
          <a:xfrm>
            <a:off x="4970796" y="906011"/>
            <a:ext cx="1806889" cy="432056"/>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800"/>
              <a:buFont typeface="Arial"/>
              <a:buNone/>
            </a:pPr>
            <a:r>
              <a:rPr lang="en" sz="1800" b="1" i="0" u="none" strike="noStrike" cap="none">
                <a:solidFill>
                  <a:schemeClr val="dk1"/>
                </a:solidFill>
                <a:latin typeface="Arial"/>
                <a:ea typeface="Arial"/>
                <a:cs typeface="Arial"/>
                <a:sym typeface="Arial"/>
              </a:rPr>
              <a:t>Response</a:t>
            </a:r>
            <a:endParaRPr sz="1600" b="0" i="0" u="none" strike="noStrike" cap="none">
              <a:solidFill>
                <a:schemeClr val="dk1"/>
              </a:solidFill>
              <a:latin typeface="Arial"/>
              <a:ea typeface="Arial"/>
              <a:cs typeface="Arial"/>
              <a:sym typeface="Arial"/>
            </a:endParaRPr>
          </a:p>
        </p:txBody>
      </p:sp>
      <p:pic>
        <p:nvPicPr>
          <p:cNvPr id="142" name="Google Shape;142;p28"/>
          <p:cNvPicPr preferRelativeResize="0"/>
          <p:nvPr/>
        </p:nvPicPr>
        <p:blipFill rotWithShape="1">
          <a:blip r:embed="rId4">
            <a:alphaModFix/>
          </a:blip>
          <a:srcRect l="43969" r="10339"/>
          <a:stretch/>
        </p:blipFill>
        <p:spPr>
          <a:xfrm>
            <a:off x="1756604" y="2331012"/>
            <a:ext cx="1641172" cy="1878056"/>
          </a:xfrm>
          <a:prstGeom prst="rect">
            <a:avLst/>
          </a:prstGeom>
          <a:noFill/>
          <a:ln>
            <a:noFill/>
          </a:ln>
        </p:spPr>
      </p:pic>
      <p:pic>
        <p:nvPicPr>
          <p:cNvPr id="143" name="Google Shape;143;p28"/>
          <p:cNvPicPr preferRelativeResize="0"/>
          <p:nvPr/>
        </p:nvPicPr>
        <p:blipFill rotWithShape="1">
          <a:blip r:embed="rId4">
            <a:alphaModFix/>
          </a:blip>
          <a:srcRect l="43969" r="10339"/>
          <a:stretch/>
        </p:blipFill>
        <p:spPr>
          <a:xfrm>
            <a:off x="2907153" y="3088200"/>
            <a:ext cx="1641172" cy="1878056"/>
          </a:xfrm>
          <a:prstGeom prst="rect">
            <a:avLst/>
          </a:prstGeom>
          <a:noFill/>
          <a:ln>
            <a:noFill/>
          </a:ln>
        </p:spPr>
      </p:pic>
      <p:sp>
        <p:nvSpPr>
          <p:cNvPr id="144" name="Google Shape;144;p28"/>
          <p:cNvSpPr/>
          <p:nvPr/>
        </p:nvSpPr>
        <p:spPr>
          <a:xfrm>
            <a:off x="7736681" y="2170497"/>
            <a:ext cx="313867" cy="1274861"/>
          </a:xfrm>
          <a:prstGeom prst="down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64"/>
          <p:cNvSpPr/>
          <p:nvPr/>
        </p:nvSpPr>
        <p:spPr>
          <a:xfrm>
            <a:off x="228600" y="114300"/>
            <a:ext cx="8686818" cy="57272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341312" marR="0" lvl="0" indent="-339723" algn="l" rtl="0">
              <a:lnSpc>
                <a:spcPct val="90000"/>
              </a:lnSpc>
              <a:spcBef>
                <a:spcPts val="700"/>
              </a:spcBef>
              <a:spcAft>
                <a:spcPts val="0"/>
              </a:spcAft>
              <a:buClr>
                <a:srgbClr val="000000"/>
              </a:buClr>
              <a:buSzPts val="2800"/>
              <a:buFont typeface="Times New Roman"/>
              <a:buNone/>
            </a:pPr>
            <a:r>
              <a:rPr lang="en" sz="1800" b="1" i="0" u="none" strike="noStrike" cap="none" dirty="0" smtClean="0">
                <a:solidFill>
                  <a:srgbClr val="000000"/>
                </a:solidFill>
                <a:latin typeface="Arial"/>
                <a:ea typeface="Arial"/>
                <a:cs typeface="Arial"/>
                <a:sym typeface="Arial"/>
              </a:rPr>
              <a:t>Concurrent </a:t>
            </a:r>
            <a:r>
              <a:rPr lang="en" sz="1800" b="1" i="0" u="sng" strike="noStrike" cap="none" dirty="0" smtClean="0">
                <a:solidFill>
                  <a:srgbClr val="000000"/>
                </a:solidFill>
                <a:latin typeface="Arial"/>
                <a:ea typeface="Arial"/>
                <a:cs typeface="Arial"/>
                <a:sym typeface="Arial"/>
              </a:rPr>
              <a:t>chains</a:t>
            </a:r>
            <a:r>
              <a:rPr lang="en" sz="1800" b="1" i="0" u="none" strike="noStrike" cap="none" dirty="0">
                <a:solidFill>
                  <a:srgbClr val="000000"/>
                </a:solidFill>
                <a:latin typeface="Arial"/>
                <a:ea typeface="Arial"/>
                <a:cs typeface="Arial"/>
                <a:sym typeface="Arial"/>
              </a:rPr>
              <a:t>: Self control</a:t>
            </a:r>
            <a:endParaRPr sz="1800" b="1" i="0" u="none" strike="noStrike" cap="none" dirty="0">
              <a:solidFill>
                <a:srgbClr val="000000"/>
              </a:solidFill>
              <a:latin typeface="Arial"/>
              <a:ea typeface="Arial"/>
              <a:cs typeface="Arial"/>
              <a:sym typeface="Arial"/>
            </a:endParaRPr>
          </a:p>
          <a:p>
            <a:pPr marL="341312" marR="0" lvl="0" indent="-339723" algn="l" rtl="0">
              <a:lnSpc>
                <a:spcPct val="90000"/>
              </a:lnSpc>
              <a:spcBef>
                <a:spcPts val="700"/>
              </a:spcBef>
              <a:spcAft>
                <a:spcPts val="0"/>
              </a:spcAft>
              <a:buClr>
                <a:schemeClr val="dk1"/>
              </a:buClr>
              <a:buSzPts val="2800"/>
              <a:buFont typeface="Calibri"/>
              <a:buNone/>
            </a:pPr>
            <a:endParaRPr sz="1800" b="0" i="0" u="none" strike="noStrike" cap="none" dirty="0">
              <a:solidFill>
                <a:srgbClr val="000000"/>
              </a:solidFill>
              <a:latin typeface="Arial"/>
              <a:ea typeface="Arial"/>
              <a:cs typeface="Arial"/>
              <a:sym typeface="Arial"/>
            </a:endParaRPr>
          </a:p>
          <a:p>
            <a:pPr marL="341312" marR="0" lvl="0" indent="-339723" algn="l" rtl="0">
              <a:lnSpc>
                <a:spcPct val="90000"/>
              </a:lnSpc>
              <a:spcBef>
                <a:spcPts val="700"/>
              </a:spcBef>
              <a:spcAft>
                <a:spcPts val="0"/>
              </a:spcAft>
              <a:buClr>
                <a:schemeClr val="dk1"/>
              </a:buClr>
              <a:buSzPts val="2800"/>
              <a:buFont typeface="Calibri"/>
              <a:buNone/>
            </a:pPr>
            <a:endParaRPr sz="1800" b="0" i="0" u="none" strike="noStrike" cap="none" dirty="0">
              <a:solidFill>
                <a:srgbClr val="000000"/>
              </a:solidFill>
              <a:latin typeface="Arial"/>
              <a:ea typeface="Arial"/>
              <a:cs typeface="Arial"/>
              <a:sym typeface="Arial"/>
            </a:endParaRPr>
          </a:p>
          <a:p>
            <a:pPr marL="341312" marR="0" lvl="0" indent="-339723" algn="l" rtl="0">
              <a:lnSpc>
                <a:spcPct val="90000"/>
              </a:lnSpc>
              <a:spcBef>
                <a:spcPts val="700"/>
              </a:spcBef>
              <a:spcAft>
                <a:spcPts val="0"/>
              </a:spcAft>
              <a:buClr>
                <a:schemeClr val="dk1"/>
              </a:buClr>
              <a:buSzPts val="2800"/>
              <a:buFont typeface="Calibri"/>
              <a:buNone/>
            </a:pPr>
            <a:endParaRPr sz="1800" b="0" i="0" u="none" strike="noStrike" cap="none" dirty="0">
              <a:solidFill>
                <a:srgbClr val="000000"/>
              </a:solidFill>
              <a:latin typeface="Arial"/>
              <a:ea typeface="Arial"/>
              <a:cs typeface="Arial"/>
              <a:sym typeface="Arial"/>
            </a:endParaRPr>
          </a:p>
          <a:p>
            <a:pPr marL="341312" marR="0" lvl="0" indent="-339723" algn="l" rtl="0">
              <a:lnSpc>
                <a:spcPct val="90000"/>
              </a:lnSpc>
              <a:spcBef>
                <a:spcPts val="700"/>
              </a:spcBef>
              <a:spcAft>
                <a:spcPts val="0"/>
              </a:spcAft>
              <a:buClr>
                <a:schemeClr val="dk1"/>
              </a:buClr>
              <a:buSzPts val="2800"/>
              <a:buFont typeface="Calibri"/>
              <a:buNone/>
            </a:pPr>
            <a:endParaRPr sz="1800" b="0" i="0" u="none" strike="noStrike" cap="none" dirty="0">
              <a:solidFill>
                <a:srgbClr val="000000"/>
              </a:solidFill>
              <a:latin typeface="Arial"/>
              <a:ea typeface="Arial"/>
              <a:cs typeface="Arial"/>
              <a:sym typeface="Arial"/>
            </a:endParaRPr>
          </a:p>
          <a:p>
            <a:pPr marL="341312" marR="0" lvl="0" indent="-339723" algn="l" rtl="0">
              <a:lnSpc>
                <a:spcPct val="90000"/>
              </a:lnSpc>
              <a:spcBef>
                <a:spcPts val="700"/>
              </a:spcBef>
              <a:spcAft>
                <a:spcPts val="0"/>
              </a:spcAft>
              <a:buClr>
                <a:schemeClr val="dk1"/>
              </a:buClr>
              <a:buSzPts val="2800"/>
              <a:buFont typeface="Calibri"/>
              <a:buNone/>
            </a:pPr>
            <a:endParaRPr sz="1800" b="0" i="0" u="none" strike="noStrike" cap="none" dirty="0">
              <a:solidFill>
                <a:srgbClr val="000000"/>
              </a:solidFill>
              <a:latin typeface="Arial"/>
              <a:ea typeface="Arial"/>
              <a:cs typeface="Arial"/>
              <a:sym typeface="Arial"/>
            </a:endParaRPr>
          </a:p>
          <a:p>
            <a:pPr marL="341312" marR="0" lvl="0" indent="-339723" algn="l" rtl="0">
              <a:lnSpc>
                <a:spcPct val="90000"/>
              </a:lnSpc>
              <a:spcBef>
                <a:spcPts val="700"/>
              </a:spcBef>
              <a:spcAft>
                <a:spcPts val="0"/>
              </a:spcAft>
              <a:buClr>
                <a:schemeClr val="dk1"/>
              </a:buClr>
              <a:buSzPts val="2800"/>
              <a:buFont typeface="Calibri"/>
              <a:buNone/>
            </a:pPr>
            <a:endParaRPr sz="1800" b="0" i="0" u="none" strike="noStrike" cap="none" dirty="0">
              <a:solidFill>
                <a:srgbClr val="000000"/>
              </a:solidFill>
              <a:latin typeface="Arial"/>
              <a:ea typeface="Arial"/>
              <a:cs typeface="Arial"/>
              <a:sym typeface="Arial"/>
            </a:endParaRPr>
          </a:p>
          <a:p>
            <a:pPr marL="341312" marR="0" lvl="0" indent="-339723" algn="l" rtl="0">
              <a:lnSpc>
                <a:spcPct val="90000"/>
              </a:lnSpc>
              <a:spcBef>
                <a:spcPts val="700"/>
              </a:spcBef>
              <a:spcAft>
                <a:spcPts val="0"/>
              </a:spcAft>
              <a:buClr>
                <a:schemeClr val="dk1"/>
              </a:buClr>
              <a:buSzPts val="2800"/>
              <a:buFont typeface="Calibri"/>
              <a:buNone/>
            </a:pPr>
            <a:endParaRPr sz="1800" b="0" i="0" u="none" strike="noStrike" cap="none" dirty="0">
              <a:solidFill>
                <a:srgbClr val="000000"/>
              </a:solidFill>
              <a:latin typeface="Arial"/>
              <a:ea typeface="Arial"/>
              <a:cs typeface="Arial"/>
              <a:sym typeface="Arial"/>
            </a:endParaRPr>
          </a:p>
          <a:p>
            <a:pPr marL="341312" marR="0" lvl="0" indent="-339723" algn="l" rtl="0">
              <a:lnSpc>
                <a:spcPct val="90000"/>
              </a:lnSpc>
              <a:spcBef>
                <a:spcPts val="700"/>
              </a:spcBef>
              <a:spcAft>
                <a:spcPts val="0"/>
              </a:spcAft>
              <a:buClr>
                <a:schemeClr val="dk1"/>
              </a:buClr>
              <a:buSzPts val="2800"/>
              <a:buFont typeface="Calibri"/>
              <a:buNone/>
            </a:pPr>
            <a:endParaRPr sz="1800" b="0" i="0" u="none" strike="noStrike" cap="none" dirty="0">
              <a:solidFill>
                <a:srgbClr val="000000"/>
              </a:solidFill>
              <a:latin typeface="Arial"/>
              <a:ea typeface="Arial"/>
              <a:cs typeface="Arial"/>
              <a:sym typeface="Arial"/>
            </a:endParaRPr>
          </a:p>
          <a:p>
            <a:pPr marL="341312" marR="0" lvl="0" indent="-339723" algn="l" rtl="0">
              <a:lnSpc>
                <a:spcPct val="90000"/>
              </a:lnSpc>
              <a:spcBef>
                <a:spcPts val="700"/>
              </a:spcBef>
              <a:spcAft>
                <a:spcPts val="0"/>
              </a:spcAft>
              <a:buClr>
                <a:schemeClr val="dk1"/>
              </a:buClr>
              <a:buSzPts val="2800"/>
              <a:buFont typeface="Calibri"/>
              <a:buNone/>
            </a:pPr>
            <a:endParaRPr sz="1800" b="0" i="0" u="none" strike="noStrike" cap="none" dirty="0">
              <a:solidFill>
                <a:srgbClr val="000000"/>
              </a:solidFill>
              <a:latin typeface="Arial"/>
              <a:ea typeface="Arial"/>
              <a:cs typeface="Arial"/>
              <a:sym typeface="Arial"/>
            </a:endParaRPr>
          </a:p>
          <a:p>
            <a:pPr marL="341312" marR="0" lvl="0" indent="-339723" algn="l" rtl="0">
              <a:lnSpc>
                <a:spcPct val="90000"/>
              </a:lnSpc>
              <a:spcBef>
                <a:spcPts val="700"/>
              </a:spcBef>
              <a:spcAft>
                <a:spcPts val="0"/>
              </a:spcAft>
              <a:buClr>
                <a:srgbClr val="000000"/>
              </a:buClr>
              <a:buSzPts val="2800"/>
              <a:buFont typeface="Times New Roman"/>
              <a:buNone/>
            </a:pPr>
            <a:endParaRPr sz="1800" b="0" i="0" u="none" strike="noStrike" cap="none" dirty="0">
              <a:solidFill>
                <a:srgbClr val="000000"/>
              </a:solidFill>
              <a:latin typeface="Arial"/>
              <a:ea typeface="Arial"/>
              <a:cs typeface="Arial"/>
              <a:sym typeface="Arial"/>
            </a:endParaRPr>
          </a:p>
        </p:txBody>
      </p:sp>
      <p:sp>
        <p:nvSpPr>
          <p:cNvPr id="718" name="Google Shape;718;p64"/>
          <p:cNvSpPr txBox="1"/>
          <p:nvPr/>
        </p:nvSpPr>
        <p:spPr>
          <a:xfrm>
            <a:off x="228600" y="4250925"/>
            <a:ext cx="8686800" cy="814500"/>
          </a:xfrm>
          <a:prstGeom prst="rect">
            <a:avLst/>
          </a:prstGeom>
          <a:noFill/>
          <a:ln>
            <a:noFill/>
          </a:ln>
        </p:spPr>
        <p:txBody>
          <a:bodyPr spcFirstLastPara="1" wrap="square" lIns="91425" tIns="91425" rIns="91425" bIns="91425" anchor="t" anchorCtr="0">
            <a:noAutofit/>
          </a:bodyPr>
          <a:lstStyle/>
          <a:p>
            <a:pPr marL="341312" marR="0" lvl="0" indent="-339725" algn="l" rtl="0">
              <a:lnSpc>
                <a:spcPct val="90000"/>
              </a:lnSpc>
              <a:spcBef>
                <a:spcPts val="700"/>
              </a:spcBef>
              <a:spcAft>
                <a:spcPts val="0"/>
              </a:spcAft>
              <a:buClr>
                <a:srgbClr val="000000"/>
              </a:buClr>
              <a:buSzPts val="1800"/>
              <a:buFont typeface="Arial"/>
              <a:buNone/>
            </a:pPr>
            <a:r>
              <a:rPr lang="en" sz="1800" b="0" i="0" u="none" strike="noStrike" cap="none">
                <a:solidFill>
                  <a:schemeClr val="dk1"/>
                </a:solidFill>
                <a:latin typeface="Arial"/>
                <a:ea typeface="Arial"/>
                <a:cs typeface="Arial"/>
                <a:sym typeface="Arial"/>
              </a:rPr>
              <a:t>Relevance: ADHD, addiction, economics =&gt; unique framework for understanding many facets of human behavior</a:t>
            </a:r>
            <a:endParaRPr sz="1400" b="0" i="0" u="none" strike="noStrike" cap="none">
              <a:solidFill>
                <a:srgbClr val="000000"/>
              </a:solidFill>
              <a:latin typeface="Arial"/>
              <a:ea typeface="Arial"/>
              <a:cs typeface="Arial"/>
              <a:sym typeface="Arial"/>
            </a:endParaRPr>
          </a:p>
        </p:txBody>
      </p:sp>
      <p:grpSp>
        <p:nvGrpSpPr>
          <p:cNvPr id="719" name="Google Shape;719;p64"/>
          <p:cNvGrpSpPr/>
          <p:nvPr/>
        </p:nvGrpSpPr>
        <p:grpSpPr>
          <a:xfrm>
            <a:off x="228600" y="888629"/>
            <a:ext cx="4212000" cy="2723977"/>
            <a:chOff x="228600" y="888629"/>
            <a:chExt cx="4212000" cy="2723977"/>
          </a:xfrm>
        </p:grpSpPr>
        <p:pic>
          <p:nvPicPr>
            <p:cNvPr id="720" name="Google Shape;720;p64"/>
            <p:cNvPicPr preferRelativeResize="0"/>
            <p:nvPr/>
          </p:nvPicPr>
          <p:blipFill rotWithShape="1">
            <a:blip r:embed="rId3">
              <a:alphaModFix/>
            </a:blip>
            <a:srcRect r="42745"/>
            <a:stretch/>
          </p:blipFill>
          <p:spPr>
            <a:xfrm>
              <a:off x="228600" y="888629"/>
              <a:ext cx="4212000" cy="2723977"/>
            </a:xfrm>
            <a:prstGeom prst="rect">
              <a:avLst/>
            </a:prstGeom>
            <a:noFill/>
            <a:ln>
              <a:noFill/>
            </a:ln>
          </p:spPr>
        </p:pic>
        <p:sp>
          <p:nvSpPr>
            <p:cNvPr id="721" name="Google Shape;721;p64"/>
            <p:cNvSpPr/>
            <p:nvPr/>
          </p:nvSpPr>
          <p:spPr>
            <a:xfrm>
              <a:off x="2443550" y="2429550"/>
              <a:ext cx="357000" cy="2844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64"/>
            <p:cNvSpPr/>
            <p:nvPr/>
          </p:nvSpPr>
          <p:spPr>
            <a:xfrm>
              <a:off x="3507475" y="2429550"/>
              <a:ext cx="357000" cy="2844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23" name="Google Shape;723;p64"/>
          <p:cNvGrpSpPr/>
          <p:nvPr/>
        </p:nvGrpSpPr>
        <p:grpSpPr>
          <a:xfrm>
            <a:off x="4813525" y="999075"/>
            <a:ext cx="3554425" cy="2723975"/>
            <a:chOff x="4813525" y="999075"/>
            <a:chExt cx="3554425" cy="2723975"/>
          </a:xfrm>
        </p:grpSpPr>
        <p:pic>
          <p:nvPicPr>
            <p:cNvPr id="724" name="Google Shape;724;p64"/>
            <p:cNvPicPr preferRelativeResize="0"/>
            <p:nvPr/>
          </p:nvPicPr>
          <p:blipFill rotWithShape="1">
            <a:blip r:embed="rId4">
              <a:alphaModFix/>
            </a:blip>
            <a:srcRect r="8809"/>
            <a:stretch/>
          </p:blipFill>
          <p:spPr>
            <a:xfrm>
              <a:off x="4813525" y="999075"/>
              <a:ext cx="3554425" cy="2723975"/>
            </a:xfrm>
            <a:prstGeom prst="rect">
              <a:avLst/>
            </a:prstGeom>
            <a:noFill/>
            <a:ln>
              <a:noFill/>
            </a:ln>
          </p:spPr>
        </p:pic>
        <p:sp>
          <p:nvSpPr>
            <p:cNvPr id="725" name="Google Shape;725;p64"/>
            <p:cNvSpPr/>
            <p:nvPr/>
          </p:nvSpPr>
          <p:spPr>
            <a:xfrm>
              <a:off x="5418500" y="2260725"/>
              <a:ext cx="212100" cy="2007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6" name="Google Shape;726;p64"/>
            <p:cNvSpPr/>
            <p:nvPr/>
          </p:nvSpPr>
          <p:spPr>
            <a:xfrm>
              <a:off x="7862225" y="2260713"/>
              <a:ext cx="212100" cy="2007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p64"/>
            <p:cNvSpPr/>
            <p:nvPr/>
          </p:nvSpPr>
          <p:spPr>
            <a:xfrm>
              <a:off x="6262650" y="2910900"/>
              <a:ext cx="212100" cy="2007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8" name="Google Shape;728;p64"/>
            <p:cNvSpPr/>
            <p:nvPr/>
          </p:nvSpPr>
          <p:spPr>
            <a:xfrm>
              <a:off x="7032750" y="2910900"/>
              <a:ext cx="212100" cy="2007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29" name="Google Shape;729;p64"/>
          <p:cNvGrpSpPr/>
          <p:nvPr/>
        </p:nvGrpSpPr>
        <p:grpSpPr>
          <a:xfrm>
            <a:off x="2358125" y="3493700"/>
            <a:ext cx="1889113" cy="757226"/>
            <a:chOff x="2358125" y="3493700"/>
            <a:chExt cx="1889113" cy="757226"/>
          </a:xfrm>
        </p:grpSpPr>
        <p:pic>
          <p:nvPicPr>
            <p:cNvPr id="730" name="Google Shape;730;p64"/>
            <p:cNvPicPr preferRelativeResize="0"/>
            <p:nvPr/>
          </p:nvPicPr>
          <p:blipFill rotWithShape="1">
            <a:blip r:embed="rId5">
              <a:alphaModFix/>
            </a:blip>
            <a:srcRect b="7808"/>
            <a:stretch/>
          </p:blipFill>
          <p:spPr>
            <a:xfrm>
              <a:off x="2358125" y="3612600"/>
              <a:ext cx="442350" cy="415151"/>
            </a:xfrm>
            <a:prstGeom prst="rect">
              <a:avLst/>
            </a:prstGeom>
            <a:noFill/>
            <a:ln>
              <a:noFill/>
            </a:ln>
          </p:spPr>
        </p:pic>
        <p:grpSp>
          <p:nvGrpSpPr>
            <p:cNvPr id="731" name="Google Shape;731;p64"/>
            <p:cNvGrpSpPr/>
            <p:nvPr/>
          </p:nvGrpSpPr>
          <p:grpSpPr>
            <a:xfrm>
              <a:off x="3507463" y="3493700"/>
              <a:ext cx="739775" cy="757226"/>
              <a:chOff x="3507463" y="3493700"/>
              <a:chExt cx="739775" cy="757226"/>
            </a:xfrm>
          </p:grpSpPr>
          <p:pic>
            <p:nvPicPr>
              <p:cNvPr id="732" name="Google Shape;732;p64"/>
              <p:cNvPicPr preferRelativeResize="0"/>
              <p:nvPr/>
            </p:nvPicPr>
            <p:blipFill rotWithShape="1">
              <a:blip r:embed="rId5">
                <a:alphaModFix/>
              </a:blip>
              <a:srcRect b="7808"/>
              <a:stretch/>
            </p:blipFill>
            <p:spPr>
              <a:xfrm>
                <a:off x="3507463" y="3716300"/>
                <a:ext cx="442350" cy="415151"/>
              </a:xfrm>
              <a:prstGeom prst="rect">
                <a:avLst/>
              </a:prstGeom>
              <a:noFill/>
              <a:ln>
                <a:noFill/>
              </a:ln>
            </p:spPr>
          </p:pic>
          <p:pic>
            <p:nvPicPr>
              <p:cNvPr id="733" name="Google Shape;733;p64"/>
              <p:cNvPicPr preferRelativeResize="0"/>
              <p:nvPr/>
            </p:nvPicPr>
            <p:blipFill rotWithShape="1">
              <a:blip r:embed="rId5">
                <a:alphaModFix/>
              </a:blip>
              <a:srcRect b="7808"/>
              <a:stretch/>
            </p:blipFill>
            <p:spPr>
              <a:xfrm>
                <a:off x="3804888" y="3493700"/>
                <a:ext cx="442350" cy="415151"/>
              </a:xfrm>
              <a:prstGeom prst="rect">
                <a:avLst/>
              </a:prstGeom>
              <a:noFill/>
              <a:ln>
                <a:noFill/>
              </a:ln>
            </p:spPr>
          </p:pic>
          <p:pic>
            <p:nvPicPr>
              <p:cNvPr id="734" name="Google Shape;734;p64"/>
              <p:cNvPicPr preferRelativeResize="0"/>
              <p:nvPr/>
            </p:nvPicPr>
            <p:blipFill rotWithShape="1">
              <a:blip r:embed="rId5">
                <a:alphaModFix/>
              </a:blip>
              <a:srcRect b="7808"/>
              <a:stretch/>
            </p:blipFill>
            <p:spPr>
              <a:xfrm>
                <a:off x="3804888" y="3835775"/>
                <a:ext cx="442350" cy="415151"/>
              </a:xfrm>
              <a:prstGeom prst="rect">
                <a:avLst/>
              </a:prstGeom>
              <a:noFill/>
              <a:ln>
                <a:noFill/>
              </a:ln>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pic>
        <p:nvPicPr>
          <p:cNvPr id="739" name="Google Shape;739;p65" descr="Download this mini movie now: http://bit.ly/2DsfFoE. &#10;&#10;In this popular test, several kids wrestle with waiting to eat a marshmallow in hopes of a bigger prize. This video is a good illustration of temptation and the hope in future rewards. This experiment is based on many previous and similar scientific tests.&#10;&#10;Special thanks to Watermark Community Church (http://www.Watermark.org) for sharing their video with us.&#10;&#10;------------------------------------------------------------------------------------------------ &#10;&#10;Thanks for checking out the Igniter YouTube Channel! &#10; &#10;If you’re reading this, chances are, you may be a church leader—with more than enough on your plate—with too much stress and too little time—looking for creative resources to help. &#10;&#10;You’ve come to the right place. &#10;&#10;------------------------------------------------------------------------------------------------ &#10;&#10;LET'S CONNECT!&#10;Instagram ► https://www.instagram.com/ignitermedia&#10;Twitter ► https://twitter.com/ignitermedia&#10;Facebook ►https://www.facebook.com/ignitermedia" title="The Marshmallow Test">
            <a:hlinkClick r:id="rId3"/>
          </p:cNvPr>
          <p:cNvPicPr preferRelativeResize="0"/>
          <p:nvPr/>
        </p:nvPicPr>
        <p:blipFill rotWithShape="1">
          <a:blip r:embed="rId4">
            <a:alphaModFix/>
          </a:blip>
          <a:srcRect/>
          <a:stretch/>
        </p:blipFill>
        <p:spPr>
          <a:xfrm>
            <a:off x="1143000" y="-55775"/>
            <a:ext cx="6858000" cy="51435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66"/>
          <p:cNvSpPr/>
          <p:nvPr/>
        </p:nvSpPr>
        <p:spPr>
          <a:xfrm>
            <a:off x="250825" y="141684"/>
            <a:ext cx="8643942" cy="11334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1587" marR="0" lvl="0" indent="0" algn="l" rtl="0">
              <a:lnSpc>
                <a:spcPct val="90000"/>
              </a:lnSpc>
              <a:spcBef>
                <a:spcPts val="0"/>
              </a:spcBef>
              <a:spcAft>
                <a:spcPts val="0"/>
              </a:spcAft>
              <a:buClr>
                <a:srgbClr val="000000"/>
              </a:buClr>
              <a:buSzPts val="2800"/>
              <a:buFont typeface="Times New Roman"/>
              <a:buNone/>
            </a:pPr>
            <a:r>
              <a:rPr lang="en" sz="1800" b="1" i="0" u="none" strike="noStrike" cap="none" dirty="0">
                <a:solidFill>
                  <a:srgbClr val="000000"/>
                </a:solidFill>
                <a:latin typeface="Arial"/>
                <a:ea typeface="Arial"/>
                <a:cs typeface="Arial"/>
                <a:sym typeface="Arial"/>
              </a:rPr>
              <a:t>Indirect </a:t>
            </a:r>
            <a:r>
              <a:rPr lang="en" sz="1800" b="1" i="0" u="none" strike="noStrike" cap="none" dirty="0" smtClean="0">
                <a:solidFill>
                  <a:srgbClr val="000000"/>
                </a:solidFill>
                <a:latin typeface="Arial"/>
                <a:ea typeface="Arial"/>
                <a:cs typeface="Arial"/>
                <a:sym typeface="Arial"/>
              </a:rPr>
              <a:t>relation</a:t>
            </a:r>
            <a:r>
              <a:rPr lang="en" sz="1800" b="0" i="0" u="none" strike="noStrike" cap="none" dirty="0" smtClean="0">
                <a:solidFill>
                  <a:srgbClr val="000000"/>
                </a:solidFill>
                <a:latin typeface="Arial"/>
                <a:ea typeface="Arial"/>
                <a:cs typeface="Arial"/>
                <a:sym typeface="Arial"/>
              </a:rPr>
              <a:t>:</a:t>
            </a:r>
            <a:endParaRPr sz="1800" b="0" i="0" u="none" strike="noStrike" cap="none" dirty="0">
              <a:solidFill>
                <a:srgbClr val="000000"/>
              </a:solidFill>
              <a:latin typeface="Arial"/>
              <a:ea typeface="Arial"/>
              <a:cs typeface="Arial"/>
              <a:sym typeface="Arial"/>
            </a:endParaRPr>
          </a:p>
          <a:p>
            <a:pPr marL="341312" marR="0" lvl="0" indent="-339725" algn="l" rtl="0">
              <a:lnSpc>
                <a:spcPct val="90000"/>
              </a:lnSpc>
              <a:spcBef>
                <a:spcPts val="700"/>
              </a:spcBef>
              <a:spcAft>
                <a:spcPts val="0"/>
              </a:spcAft>
              <a:buClr>
                <a:srgbClr val="000000"/>
              </a:buClr>
              <a:buSzPts val="2800"/>
              <a:buFont typeface="Times New Roman"/>
              <a:buNone/>
            </a:pPr>
            <a:r>
              <a:rPr lang="en" sz="1800" b="0" i="0" u="none" strike="noStrike" cap="none" dirty="0">
                <a:solidFill>
                  <a:srgbClr val="000000"/>
                </a:solidFill>
                <a:latin typeface="Arial"/>
                <a:ea typeface="Arial"/>
                <a:cs typeface="Arial"/>
                <a:sym typeface="Arial"/>
              </a:rPr>
              <a:t>	- </a:t>
            </a:r>
            <a:r>
              <a:rPr lang="en" sz="1800" b="0" i="0" u="sng" strike="noStrike" cap="none" dirty="0">
                <a:solidFill>
                  <a:srgbClr val="000000"/>
                </a:solidFill>
                <a:latin typeface="Arial"/>
                <a:ea typeface="Arial"/>
                <a:cs typeface="Arial"/>
                <a:sym typeface="Arial"/>
              </a:rPr>
              <a:t>Between R and Sr</a:t>
            </a:r>
            <a:r>
              <a:rPr lang="en" sz="1800" b="0" i="0" u="none" strike="noStrike" cap="none" dirty="0">
                <a:solidFill>
                  <a:srgbClr val="000000"/>
                </a:solidFill>
                <a:latin typeface="Arial"/>
                <a:ea typeface="Arial"/>
                <a:cs typeface="Arial"/>
                <a:sym typeface="Arial"/>
              </a:rPr>
              <a:t>: Secondary </a:t>
            </a:r>
            <a:r>
              <a:rPr lang="en" sz="1800" b="0" i="0" u="none" strike="noStrike" cap="none" dirty="0" smtClean="0">
                <a:solidFill>
                  <a:srgbClr val="000000"/>
                </a:solidFill>
                <a:latin typeface="Arial"/>
                <a:ea typeface="Arial"/>
                <a:cs typeface="Arial"/>
                <a:sym typeface="Arial"/>
              </a:rPr>
              <a:t>reinforcement (Hull</a:t>
            </a:r>
            <a:r>
              <a:rPr lang="en" sz="1800" b="0" i="0" u="none" strike="noStrike" cap="none" dirty="0">
                <a:solidFill>
                  <a:srgbClr val="000000"/>
                </a:solidFill>
                <a:latin typeface="Arial"/>
                <a:ea typeface="Arial"/>
                <a:cs typeface="Arial"/>
                <a:sym typeface="Arial"/>
              </a:rPr>
              <a:t>)</a:t>
            </a:r>
            <a:endParaRPr sz="1800" b="0" i="0" u="none" strike="noStrike" cap="none" dirty="0">
              <a:solidFill>
                <a:srgbClr val="000000"/>
              </a:solidFill>
              <a:latin typeface="Arial"/>
              <a:ea typeface="Arial"/>
              <a:cs typeface="Arial"/>
              <a:sym typeface="Arial"/>
            </a:endParaRPr>
          </a:p>
          <a:p>
            <a:pPr marL="341312" marR="0" lvl="0" indent="-339725" algn="l" rtl="0">
              <a:lnSpc>
                <a:spcPct val="90000"/>
              </a:lnSpc>
              <a:spcBef>
                <a:spcPts val="700"/>
              </a:spcBef>
              <a:spcAft>
                <a:spcPts val="0"/>
              </a:spcAft>
              <a:buClr>
                <a:srgbClr val="000000"/>
              </a:buClr>
              <a:buSzPts val="2800"/>
              <a:buFont typeface="Times New Roman"/>
              <a:buNone/>
            </a:pPr>
            <a:r>
              <a:rPr lang="en" sz="1800" b="0" i="0" u="none" strike="noStrike" cap="none" dirty="0">
                <a:solidFill>
                  <a:srgbClr val="000000"/>
                </a:solidFill>
                <a:latin typeface="Arial"/>
                <a:ea typeface="Arial"/>
                <a:cs typeface="Arial"/>
                <a:sym typeface="Arial"/>
              </a:rPr>
              <a:t>		</a:t>
            </a:r>
            <a:r>
              <a:rPr lang="en" sz="1800" b="0" i="0" u="none" strike="noStrike" cap="none" dirty="0">
                <a:solidFill>
                  <a:srgbClr val="FF0000"/>
                </a:solidFill>
                <a:latin typeface="Arial"/>
                <a:ea typeface="Arial"/>
                <a:cs typeface="Arial"/>
                <a:sym typeface="Arial"/>
              </a:rPr>
              <a:t>Primary Sr</a:t>
            </a:r>
            <a:r>
              <a:rPr lang="en" sz="1800" b="0" i="0" u="none" strike="noStrike" cap="none" dirty="0">
                <a:solidFill>
                  <a:srgbClr val="000000"/>
                </a:solidFill>
                <a:latin typeface="Arial"/>
                <a:ea typeface="Arial"/>
                <a:cs typeface="Arial"/>
                <a:sym typeface="Arial"/>
              </a:rPr>
              <a:t>: meet primary need</a:t>
            </a:r>
            <a:endParaRPr sz="1800" b="0" i="0" u="none" strike="noStrike" cap="none" dirty="0">
              <a:solidFill>
                <a:srgbClr val="000000"/>
              </a:solidFill>
              <a:latin typeface="Arial"/>
              <a:ea typeface="Arial"/>
              <a:cs typeface="Arial"/>
              <a:sym typeface="Arial"/>
            </a:endParaRPr>
          </a:p>
        </p:txBody>
      </p:sp>
      <p:pic>
        <p:nvPicPr>
          <p:cNvPr id="747" name="Google Shape;747;p66" descr="Image result for burger"/>
          <p:cNvPicPr preferRelativeResize="0"/>
          <p:nvPr/>
        </p:nvPicPr>
        <p:blipFill rotWithShape="1">
          <a:blip r:embed="rId3">
            <a:alphaModFix/>
          </a:blip>
          <a:srcRect/>
          <a:stretch/>
        </p:blipFill>
        <p:spPr>
          <a:xfrm>
            <a:off x="767700" y="2526440"/>
            <a:ext cx="1571625" cy="1258490"/>
          </a:xfrm>
          <a:prstGeom prst="rect">
            <a:avLst/>
          </a:prstGeom>
          <a:noFill/>
          <a:ln>
            <a:noFill/>
          </a:ln>
        </p:spPr>
      </p:pic>
      <p:pic>
        <p:nvPicPr>
          <p:cNvPr id="748" name="Google Shape;748;p66" descr="Image result for water"/>
          <p:cNvPicPr preferRelativeResize="0"/>
          <p:nvPr/>
        </p:nvPicPr>
        <p:blipFill rotWithShape="1">
          <a:blip r:embed="rId4">
            <a:alphaModFix/>
          </a:blip>
          <a:srcRect/>
          <a:stretch/>
        </p:blipFill>
        <p:spPr>
          <a:xfrm>
            <a:off x="3001312" y="2387138"/>
            <a:ext cx="2050256" cy="1537096"/>
          </a:xfrm>
          <a:prstGeom prst="rect">
            <a:avLst/>
          </a:prstGeom>
          <a:noFill/>
          <a:ln>
            <a:noFill/>
          </a:ln>
        </p:spPr>
      </p:pic>
      <p:pic>
        <p:nvPicPr>
          <p:cNvPr id="749" name="Google Shape;749;p66" descr="Image result for kissing"/>
          <p:cNvPicPr preferRelativeResize="0"/>
          <p:nvPr/>
        </p:nvPicPr>
        <p:blipFill rotWithShape="1">
          <a:blip r:embed="rId5">
            <a:alphaModFix/>
          </a:blip>
          <a:srcRect/>
          <a:stretch/>
        </p:blipFill>
        <p:spPr>
          <a:xfrm>
            <a:off x="5738162" y="2468100"/>
            <a:ext cx="2445543" cy="1628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pic>
        <p:nvPicPr>
          <p:cNvPr id="756" name="Google Shape;756;p67"/>
          <p:cNvPicPr preferRelativeResize="0"/>
          <p:nvPr/>
        </p:nvPicPr>
        <p:blipFill rotWithShape="1">
          <a:blip r:embed="rId3">
            <a:alphaModFix/>
          </a:blip>
          <a:srcRect/>
          <a:stretch/>
        </p:blipFill>
        <p:spPr>
          <a:xfrm>
            <a:off x="2432413" y="2610268"/>
            <a:ext cx="3459826" cy="2045624"/>
          </a:xfrm>
          <a:prstGeom prst="rect">
            <a:avLst/>
          </a:prstGeom>
          <a:noFill/>
          <a:ln>
            <a:noFill/>
          </a:ln>
        </p:spPr>
      </p:pic>
      <p:sp>
        <p:nvSpPr>
          <p:cNvPr id="757" name="Google Shape;757;p67"/>
          <p:cNvSpPr/>
          <p:nvPr/>
        </p:nvSpPr>
        <p:spPr>
          <a:xfrm>
            <a:off x="250025" y="82122"/>
            <a:ext cx="8643942" cy="1678806"/>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341312" marR="0" lvl="0" indent="-339723" algn="l" rtl="0">
              <a:lnSpc>
                <a:spcPct val="90000"/>
              </a:lnSpc>
              <a:spcBef>
                <a:spcPts val="0"/>
              </a:spcBef>
              <a:spcAft>
                <a:spcPts val="0"/>
              </a:spcAft>
              <a:buClr>
                <a:srgbClr val="000000"/>
              </a:buClr>
              <a:buSzPts val="2800"/>
              <a:buFont typeface="Times New Roman"/>
              <a:buNone/>
            </a:pPr>
            <a:r>
              <a:rPr lang="en" sz="2400" b="0" i="0" u="none" strike="noStrike" cap="none">
                <a:solidFill>
                  <a:srgbClr val="000000"/>
                </a:solidFill>
                <a:latin typeface="Arial"/>
                <a:ea typeface="Arial"/>
                <a:cs typeface="Arial"/>
                <a:sym typeface="Arial"/>
              </a:rPr>
              <a:t>* </a:t>
            </a:r>
            <a:r>
              <a:rPr lang="en" sz="2400" b="0" i="0" u="none" strike="noStrike" cap="none">
                <a:solidFill>
                  <a:srgbClr val="FF0000"/>
                </a:solidFill>
                <a:latin typeface="Arial"/>
                <a:ea typeface="Arial"/>
                <a:cs typeface="Arial"/>
                <a:sym typeface="Arial"/>
              </a:rPr>
              <a:t>Secondary Sr</a:t>
            </a:r>
            <a:r>
              <a:rPr lang="en" sz="2400" b="0" i="0" u="none" strike="noStrike" cap="none">
                <a:solidFill>
                  <a:srgbClr val="000000"/>
                </a:solidFill>
                <a:latin typeface="Arial"/>
                <a:ea typeface="Arial"/>
                <a:cs typeface="Arial"/>
                <a:sym typeface="Arial"/>
              </a:rPr>
              <a:t>: 2 types:</a:t>
            </a:r>
            <a:endParaRPr sz="2400" b="0" i="0" u="none" strike="noStrike" cap="none">
              <a:solidFill>
                <a:srgbClr val="000000"/>
              </a:solidFill>
              <a:latin typeface="Arial"/>
              <a:ea typeface="Arial"/>
              <a:cs typeface="Arial"/>
              <a:sym typeface="Arial"/>
            </a:endParaRPr>
          </a:p>
          <a:p>
            <a:pPr marL="341312" marR="0" lvl="0" indent="-339723" algn="l" rtl="0">
              <a:lnSpc>
                <a:spcPct val="90000"/>
              </a:lnSpc>
              <a:spcBef>
                <a:spcPts val="700"/>
              </a:spcBef>
              <a:spcAft>
                <a:spcPts val="0"/>
              </a:spcAft>
              <a:buClr>
                <a:srgbClr val="000000"/>
              </a:buClr>
              <a:buSzPts val="2800"/>
              <a:buFont typeface="Times New Roman"/>
              <a:buNone/>
            </a:pPr>
            <a:r>
              <a:rPr lang="en" sz="2400" b="0" i="0" u="none" strike="noStrike" cap="none">
                <a:solidFill>
                  <a:srgbClr val="000000"/>
                </a:solidFill>
                <a:latin typeface="Arial"/>
                <a:ea typeface="Arial"/>
                <a:cs typeface="Arial"/>
                <a:sym typeface="Arial"/>
              </a:rPr>
              <a:t>		  ° contingency with primary Sr</a:t>
            </a:r>
            <a:endParaRPr sz="2400" b="0" i="0" u="none" strike="noStrike" cap="none">
              <a:solidFill>
                <a:srgbClr val="000000"/>
              </a:solidFill>
              <a:latin typeface="Arial"/>
              <a:ea typeface="Arial"/>
              <a:cs typeface="Arial"/>
              <a:sym typeface="Arial"/>
            </a:endParaRPr>
          </a:p>
          <a:p>
            <a:pPr marL="341312" marR="0" lvl="0" indent="-339723" algn="l" rtl="0">
              <a:lnSpc>
                <a:spcPct val="90000"/>
              </a:lnSpc>
              <a:spcBef>
                <a:spcPts val="700"/>
              </a:spcBef>
              <a:spcAft>
                <a:spcPts val="0"/>
              </a:spcAft>
              <a:buClr>
                <a:srgbClr val="000000"/>
              </a:buClr>
              <a:buSzPts val="2800"/>
              <a:buFont typeface="Times New Roman"/>
              <a:buNone/>
            </a:pPr>
            <a:r>
              <a:rPr lang="en" sz="2400" b="0" i="0" u="none" strike="noStrike" cap="none">
                <a:solidFill>
                  <a:srgbClr val="000000"/>
                </a:solidFill>
                <a:latin typeface="Arial"/>
                <a:ea typeface="Arial"/>
                <a:cs typeface="Arial"/>
                <a:sym typeface="Arial"/>
              </a:rPr>
              <a:t>			# is called conditioned reinforcement</a:t>
            </a:r>
            <a:endParaRPr sz="2400" b="0" i="0" u="none" strike="noStrike" cap="none">
              <a:solidFill>
                <a:srgbClr val="000000"/>
              </a:solidFill>
              <a:latin typeface="Arial"/>
              <a:ea typeface="Arial"/>
              <a:cs typeface="Arial"/>
              <a:sym typeface="Arial"/>
            </a:endParaRPr>
          </a:p>
          <a:p>
            <a:pPr marL="341312" marR="0" lvl="0" indent="-339723" algn="l" rtl="0">
              <a:lnSpc>
                <a:spcPct val="90000"/>
              </a:lnSpc>
              <a:spcBef>
                <a:spcPts val="700"/>
              </a:spcBef>
              <a:spcAft>
                <a:spcPts val="0"/>
              </a:spcAft>
              <a:buClr>
                <a:srgbClr val="000000"/>
              </a:buClr>
              <a:buSzPts val="2800"/>
              <a:buFont typeface="Times New Roman"/>
              <a:buNone/>
            </a:pPr>
            <a:r>
              <a:rPr lang="en" sz="2400" b="0" i="0" u="none" strike="noStrike" cap="none">
                <a:solidFill>
                  <a:srgbClr val="000000"/>
                </a:solidFill>
                <a:latin typeface="Arial"/>
                <a:ea typeface="Arial"/>
                <a:cs typeface="Arial"/>
                <a:sym typeface="Arial"/>
              </a:rPr>
              <a:t>			# e.g., pressing lever for food</a:t>
            </a:r>
            <a:endParaRPr sz="2400" b="0" i="0" u="none" strike="noStrike" cap="none">
              <a:solidFill>
                <a:srgbClr val="000000"/>
              </a:solidFill>
              <a:latin typeface="Arial"/>
              <a:ea typeface="Arial"/>
              <a:cs typeface="Arial"/>
              <a:sym typeface="Arial"/>
            </a:endParaRPr>
          </a:p>
        </p:txBody>
      </p:sp>
      <p:grpSp>
        <p:nvGrpSpPr>
          <p:cNvPr id="758" name="Google Shape;758;p67"/>
          <p:cNvGrpSpPr/>
          <p:nvPr/>
        </p:nvGrpSpPr>
        <p:grpSpPr>
          <a:xfrm>
            <a:off x="2134350" y="2223776"/>
            <a:ext cx="4063200" cy="1403400"/>
            <a:chOff x="2134350" y="2223776"/>
            <a:chExt cx="4063200" cy="1403400"/>
          </a:xfrm>
        </p:grpSpPr>
        <p:sp>
          <p:nvSpPr>
            <p:cNvPr id="759" name="Google Shape;759;p67"/>
            <p:cNvSpPr/>
            <p:nvPr/>
          </p:nvSpPr>
          <p:spPr>
            <a:xfrm>
              <a:off x="2134350" y="2223776"/>
              <a:ext cx="4063200" cy="1403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60" name="Google Shape;760;p67"/>
            <p:cNvGrpSpPr/>
            <p:nvPr/>
          </p:nvGrpSpPr>
          <p:grpSpPr>
            <a:xfrm>
              <a:off x="2156526" y="2359760"/>
              <a:ext cx="4018849" cy="1021615"/>
              <a:chOff x="2156526" y="2359760"/>
              <a:chExt cx="4018849" cy="1021615"/>
            </a:xfrm>
          </p:grpSpPr>
          <p:sp>
            <p:nvSpPr>
              <p:cNvPr id="761" name="Google Shape;761;p67"/>
              <p:cNvSpPr/>
              <p:nvPr/>
            </p:nvSpPr>
            <p:spPr>
              <a:xfrm>
                <a:off x="3692525" y="2856309"/>
                <a:ext cx="815975" cy="209550"/>
              </a:xfrm>
              <a:custGeom>
                <a:avLst/>
                <a:gdLst/>
                <a:ahLst/>
                <a:cxnLst/>
                <a:rect l="l" t="t" r="r" b="b"/>
                <a:pathLst>
                  <a:path w="21600" h="21600" extrusionOk="0">
                    <a:moveTo>
                      <a:pt x="0" y="5400"/>
                    </a:moveTo>
                    <a:lnTo>
                      <a:pt x="17762" y="5400"/>
                    </a:lnTo>
                    <a:lnTo>
                      <a:pt x="17762" y="0"/>
                    </a:lnTo>
                    <a:lnTo>
                      <a:pt x="21600" y="10800"/>
                    </a:lnTo>
                    <a:lnTo>
                      <a:pt x="17762" y="21600"/>
                    </a:lnTo>
                    <a:lnTo>
                      <a:pt x="17762" y="16200"/>
                    </a:lnTo>
                    <a:lnTo>
                      <a:pt x="0" y="16200"/>
                    </a:lnTo>
                    <a:lnTo>
                      <a:pt x="0" y="5400"/>
                    </a:lnTo>
                    <a:close/>
                  </a:path>
                </a:pathLst>
              </a:custGeom>
              <a:solidFill>
                <a:srgbClr val="FF0000"/>
              </a:solidFill>
              <a:ln w="25550" cap="flat" cmpd="sng">
                <a:solidFill>
                  <a:srgbClr val="FF0000"/>
                </a:solidFill>
                <a:prstDash val="solid"/>
                <a:miter lim="524288"/>
                <a:headEnd type="none" w="sm" len="sm"/>
                <a:tailEnd type="none" w="sm" len="sm"/>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762" name="Google Shape;762;p67"/>
              <p:cNvPicPr preferRelativeResize="0"/>
              <p:nvPr/>
            </p:nvPicPr>
            <p:blipFill rotWithShape="1">
              <a:blip r:embed="rId4">
                <a:alphaModFix/>
              </a:blip>
              <a:srcRect/>
              <a:stretch/>
            </p:blipFill>
            <p:spPr>
              <a:xfrm>
                <a:off x="4899025" y="2540794"/>
                <a:ext cx="1276350" cy="840581"/>
              </a:xfrm>
              <a:prstGeom prst="rect">
                <a:avLst/>
              </a:prstGeom>
              <a:noFill/>
              <a:ln>
                <a:noFill/>
              </a:ln>
            </p:spPr>
          </p:pic>
          <p:pic>
            <p:nvPicPr>
              <p:cNvPr id="763" name="Google Shape;763;p67"/>
              <p:cNvPicPr preferRelativeResize="0"/>
              <p:nvPr/>
            </p:nvPicPr>
            <p:blipFill rotWithShape="1">
              <a:blip r:embed="rId5">
                <a:alphaModFix/>
              </a:blip>
              <a:srcRect/>
              <a:stretch/>
            </p:blipFill>
            <p:spPr>
              <a:xfrm>
                <a:off x="2156526" y="2359760"/>
                <a:ext cx="965500" cy="963264"/>
              </a:xfrm>
              <a:prstGeom prst="rect">
                <a:avLst/>
              </a:prstGeom>
              <a:noFill/>
              <a:ln>
                <a:noFill/>
              </a:ln>
            </p:spPr>
          </p:pic>
        </p:grpSp>
      </p:grpSp>
      <p:grpSp>
        <p:nvGrpSpPr>
          <p:cNvPr id="764" name="Google Shape;764;p67"/>
          <p:cNvGrpSpPr/>
          <p:nvPr/>
        </p:nvGrpSpPr>
        <p:grpSpPr>
          <a:xfrm>
            <a:off x="2130725" y="3562799"/>
            <a:ext cx="4063200" cy="1293501"/>
            <a:chOff x="2130725" y="3562799"/>
            <a:chExt cx="4063200" cy="1293501"/>
          </a:xfrm>
        </p:grpSpPr>
        <p:sp>
          <p:nvSpPr>
            <p:cNvPr id="765" name="Google Shape;765;p67"/>
            <p:cNvSpPr/>
            <p:nvPr/>
          </p:nvSpPr>
          <p:spPr>
            <a:xfrm>
              <a:off x="2130725" y="3597475"/>
              <a:ext cx="4063200" cy="12588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66" name="Google Shape;766;p67"/>
            <p:cNvGrpSpPr/>
            <p:nvPr/>
          </p:nvGrpSpPr>
          <p:grpSpPr>
            <a:xfrm>
              <a:off x="2156528" y="3562799"/>
              <a:ext cx="3863423" cy="1293501"/>
              <a:chOff x="2156528" y="3562799"/>
              <a:chExt cx="3863423" cy="1293501"/>
            </a:xfrm>
          </p:grpSpPr>
          <p:pic>
            <p:nvPicPr>
              <p:cNvPr id="767" name="Google Shape;767;p67"/>
              <p:cNvPicPr preferRelativeResize="0"/>
              <p:nvPr/>
            </p:nvPicPr>
            <p:blipFill rotWithShape="1">
              <a:blip r:embed="rId6">
                <a:alphaModFix/>
              </a:blip>
              <a:srcRect/>
              <a:stretch/>
            </p:blipFill>
            <p:spPr>
              <a:xfrm>
                <a:off x="2156528" y="3562799"/>
                <a:ext cx="965500" cy="1293501"/>
              </a:xfrm>
              <a:prstGeom prst="rect">
                <a:avLst/>
              </a:prstGeom>
              <a:noFill/>
              <a:ln>
                <a:noFill/>
              </a:ln>
            </p:spPr>
          </p:pic>
          <p:sp>
            <p:nvSpPr>
              <p:cNvPr id="768" name="Google Shape;768;p67"/>
              <p:cNvSpPr/>
              <p:nvPr/>
            </p:nvSpPr>
            <p:spPr>
              <a:xfrm>
                <a:off x="3680250" y="4161225"/>
                <a:ext cx="815994" cy="209574"/>
              </a:xfrm>
              <a:custGeom>
                <a:avLst/>
                <a:gdLst/>
                <a:ahLst/>
                <a:cxnLst/>
                <a:rect l="l" t="t" r="r" b="b"/>
                <a:pathLst>
                  <a:path w="21600" h="21600" extrusionOk="0">
                    <a:moveTo>
                      <a:pt x="0" y="5400"/>
                    </a:moveTo>
                    <a:lnTo>
                      <a:pt x="17762" y="5400"/>
                    </a:lnTo>
                    <a:lnTo>
                      <a:pt x="17762" y="0"/>
                    </a:lnTo>
                    <a:lnTo>
                      <a:pt x="21600" y="10800"/>
                    </a:lnTo>
                    <a:lnTo>
                      <a:pt x="17762" y="21600"/>
                    </a:lnTo>
                    <a:lnTo>
                      <a:pt x="17762" y="16200"/>
                    </a:lnTo>
                    <a:lnTo>
                      <a:pt x="0" y="16200"/>
                    </a:lnTo>
                    <a:lnTo>
                      <a:pt x="0" y="5400"/>
                    </a:lnTo>
                    <a:close/>
                  </a:path>
                </a:pathLst>
              </a:custGeom>
              <a:solidFill>
                <a:srgbClr val="FF0000"/>
              </a:solidFill>
              <a:ln w="25550" cap="flat" cmpd="sng">
                <a:solidFill>
                  <a:srgbClr val="FF0000"/>
                </a:solidFill>
                <a:prstDash val="solid"/>
                <a:miter lim="524288"/>
                <a:headEnd type="none" w="sm" len="sm"/>
                <a:tailEnd type="none" w="sm" len="sm"/>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769" name="Google Shape;769;p67"/>
              <p:cNvPicPr preferRelativeResize="0"/>
              <p:nvPr/>
            </p:nvPicPr>
            <p:blipFill rotWithShape="1">
              <a:blip r:embed="rId5">
                <a:alphaModFix/>
              </a:blip>
              <a:srcRect/>
              <a:stretch/>
            </p:blipFill>
            <p:spPr>
              <a:xfrm>
                <a:off x="5054451" y="3672460"/>
                <a:ext cx="965500" cy="963264"/>
              </a:xfrm>
              <a:prstGeom prst="rect">
                <a:avLst/>
              </a:prstGeom>
              <a:noFill/>
              <a:ln>
                <a:noFill/>
              </a:ln>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6"/>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1"/>
                                          </p:stCondLst>
                                        </p:cTn>
                                        <p:tgtEl>
                                          <p:spTgt spid="758"/>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1"/>
                                          </p:stCondLst>
                                        </p:cTn>
                                        <p:tgtEl>
                                          <p:spTgt spid="7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68"/>
          <p:cNvSpPr/>
          <p:nvPr/>
        </p:nvSpPr>
        <p:spPr>
          <a:xfrm>
            <a:off x="250813" y="160734"/>
            <a:ext cx="8642376" cy="232767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1587" marR="0" lvl="0" indent="0" algn="l" rtl="0">
              <a:lnSpc>
                <a:spcPct val="90000"/>
              </a:lnSpc>
              <a:spcBef>
                <a:spcPts val="0"/>
              </a:spcBef>
              <a:spcAft>
                <a:spcPts val="0"/>
              </a:spcAft>
              <a:buClr>
                <a:srgbClr val="000000"/>
              </a:buClr>
              <a:buSzPts val="2800"/>
              <a:buFont typeface="Times New Roman"/>
              <a:buNone/>
            </a:pPr>
            <a:r>
              <a:rPr lang="en" sz="2400" b="0" i="0" u="none" strike="noStrike" cap="none">
                <a:solidFill>
                  <a:srgbClr val="000000"/>
                </a:solidFill>
                <a:latin typeface="Arial"/>
                <a:ea typeface="Arial"/>
                <a:cs typeface="Arial"/>
                <a:sym typeface="Arial"/>
              </a:rPr>
              <a:t>can be exchanged for other Srs: </a:t>
            </a:r>
            <a:r>
              <a:rPr lang="en" sz="2400" b="0" i="0" u="none" strike="noStrike" cap="none">
                <a:solidFill>
                  <a:srgbClr val="FF0000"/>
                </a:solidFill>
                <a:latin typeface="Arial"/>
                <a:ea typeface="Arial"/>
                <a:cs typeface="Arial"/>
                <a:sym typeface="Arial"/>
              </a:rPr>
              <a:t>Token</a:t>
            </a:r>
            <a:endParaRPr sz="2400" b="0" i="0" u="none" strike="noStrike" cap="none">
              <a:solidFill>
                <a:srgbClr val="000000"/>
              </a:solidFill>
              <a:latin typeface="Arial"/>
              <a:ea typeface="Arial"/>
              <a:cs typeface="Arial"/>
              <a:sym typeface="Arial"/>
            </a:endParaRPr>
          </a:p>
          <a:p>
            <a:pPr marL="341312" marR="0" lvl="0" indent="-339725" algn="l" rtl="0">
              <a:lnSpc>
                <a:spcPct val="90000"/>
              </a:lnSpc>
              <a:spcBef>
                <a:spcPts val="700"/>
              </a:spcBef>
              <a:spcAft>
                <a:spcPts val="0"/>
              </a:spcAft>
              <a:buClr>
                <a:srgbClr val="000000"/>
              </a:buClr>
              <a:buSzPts val="2800"/>
              <a:buFont typeface="Times New Roman"/>
              <a:buNone/>
            </a:pPr>
            <a:r>
              <a:rPr lang="en" sz="2400" b="0" i="0" u="none" strike="noStrike" cap="none">
                <a:solidFill>
                  <a:srgbClr val="000000"/>
                </a:solidFill>
                <a:latin typeface="Arial"/>
                <a:ea typeface="Arial"/>
                <a:cs typeface="Arial"/>
                <a:sym typeface="Arial"/>
              </a:rPr>
              <a:t>			# e.g. money, drink tickets</a:t>
            </a:r>
            <a:endParaRPr sz="2400" b="0" i="0" u="none" strike="noStrike" cap="none">
              <a:solidFill>
                <a:srgbClr val="000000"/>
              </a:solidFill>
              <a:latin typeface="Arial"/>
              <a:ea typeface="Arial"/>
              <a:cs typeface="Arial"/>
              <a:sym typeface="Arial"/>
            </a:endParaRPr>
          </a:p>
          <a:p>
            <a:pPr marL="341312" marR="0" lvl="0" indent="-339725" algn="l" rtl="0">
              <a:lnSpc>
                <a:spcPct val="90000"/>
              </a:lnSpc>
              <a:spcBef>
                <a:spcPts val="700"/>
              </a:spcBef>
              <a:spcAft>
                <a:spcPts val="0"/>
              </a:spcAft>
              <a:buClr>
                <a:srgbClr val="000000"/>
              </a:buClr>
              <a:buSzPts val="2800"/>
              <a:buFont typeface="Times New Roman"/>
              <a:buNone/>
            </a:pPr>
            <a:r>
              <a:rPr lang="en" sz="2400" b="0" i="0" u="none" strike="noStrike" cap="none">
                <a:solidFill>
                  <a:srgbClr val="000000"/>
                </a:solidFill>
                <a:latin typeface="Arial"/>
                <a:ea typeface="Arial"/>
                <a:cs typeface="Arial"/>
                <a:sym typeface="Arial"/>
              </a:rPr>
              <a:t>			# link + additional behaviour (trade-off)</a:t>
            </a:r>
            <a:endParaRPr sz="2400" b="0" i="0" u="none" strike="noStrike" cap="none">
              <a:solidFill>
                <a:srgbClr val="000000"/>
              </a:solidFill>
              <a:latin typeface="Arial"/>
              <a:ea typeface="Arial"/>
              <a:cs typeface="Arial"/>
              <a:sym typeface="Arial"/>
            </a:endParaRPr>
          </a:p>
          <a:p>
            <a:pPr marL="341312" marR="0" lvl="0" indent="-339725" algn="l" rtl="0">
              <a:lnSpc>
                <a:spcPct val="90000"/>
              </a:lnSpc>
              <a:spcBef>
                <a:spcPts val="700"/>
              </a:spcBef>
              <a:spcAft>
                <a:spcPts val="0"/>
              </a:spcAft>
              <a:buClr>
                <a:srgbClr val="000000"/>
              </a:buClr>
              <a:buSzPts val="2800"/>
              <a:buFont typeface="Times New Roman"/>
              <a:buNone/>
            </a:pPr>
            <a:r>
              <a:rPr lang="en" sz="2400" b="0" i="0" u="none" strike="noStrike" cap="none">
                <a:solidFill>
                  <a:srgbClr val="000000"/>
                </a:solidFill>
                <a:latin typeface="Arial"/>
                <a:ea typeface="Arial"/>
                <a:cs typeface="Arial"/>
                <a:sym typeface="Arial"/>
              </a:rPr>
              <a:t>			# Token economy (eg, monkeys)</a:t>
            </a:r>
            <a:endParaRPr sz="2400" b="0" i="0" u="none" strike="noStrike" cap="none">
              <a:solidFill>
                <a:srgbClr val="000000"/>
              </a:solidFill>
              <a:latin typeface="Arial"/>
              <a:ea typeface="Arial"/>
              <a:cs typeface="Arial"/>
              <a:sym typeface="Arial"/>
            </a:endParaRPr>
          </a:p>
          <a:p>
            <a:pPr marL="1255712" marR="0" lvl="0" indent="-339725" algn="l" rtl="0">
              <a:lnSpc>
                <a:spcPct val="90000"/>
              </a:lnSpc>
              <a:spcBef>
                <a:spcPts val="700"/>
              </a:spcBef>
              <a:spcAft>
                <a:spcPts val="0"/>
              </a:spcAft>
              <a:buClr>
                <a:srgbClr val="000000"/>
              </a:buClr>
              <a:buSzPts val="2800"/>
              <a:buFont typeface="Times New Roman"/>
              <a:buNone/>
            </a:pPr>
            <a:r>
              <a:rPr lang="en" sz="2400" b="0" i="0" u="none" strike="noStrike" cap="none">
                <a:solidFill>
                  <a:srgbClr val="000000"/>
                </a:solidFill>
                <a:latin typeface="Arial"/>
                <a:ea typeface="Arial"/>
                <a:cs typeface="Arial"/>
                <a:sym typeface="Arial"/>
              </a:rPr>
              <a:t># very effective because can be exchanged for Sr who is important at the time</a:t>
            </a:r>
            <a:endParaRPr sz="2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pic>
        <p:nvPicPr>
          <p:cNvPr id="784" name="Google Shape;784;p69" descr="What happens when you pay two monkeys unequally? Watch what happens.&#10;An excerpt from the TED Talk: &quot;Frans de Waal: Moral behavior in animals.&quot; Watch the whole talk here: http://www.ted.com/talks/frans_de_waal_do_animals_have_morals.html" title="Two Monkeys Were Paid Unequally: Excerpt from Frans de Waal's TED Talk">
            <a:hlinkClick r:id="rId3"/>
          </p:cNvPr>
          <p:cNvPicPr preferRelativeResize="0"/>
          <p:nvPr/>
        </p:nvPicPr>
        <p:blipFill rotWithShape="1">
          <a:blip r:embed="rId4">
            <a:alphaModFix/>
          </a:blip>
          <a:srcRect/>
          <a:stretch/>
        </p:blipFill>
        <p:spPr>
          <a:xfrm>
            <a:off x="1143000" y="0"/>
            <a:ext cx="6858000" cy="51435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70"/>
          <p:cNvSpPr/>
          <p:nvPr/>
        </p:nvSpPr>
        <p:spPr>
          <a:xfrm>
            <a:off x="220050" y="255025"/>
            <a:ext cx="8703900" cy="4475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70"/>
          <p:cNvSpPr txBox="1"/>
          <p:nvPr/>
        </p:nvSpPr>
        <p:spPr>
          <a:xfrm>
            <a:off x="260550" y="559350"/>
            <a:ext cx="8622900" cy="1453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700"/>
              </a:spcBef>
              <a:spcAft>
                <a:spcPts val="0"/>
              </a:spcAft>
              <a:buClr>
                <a:srgbClr val="000000"/>
              </a:buClr>
              <a:buSzPts val="3000"/>
              <a:buFont typeface="Arial"/>
              <a:buNone/>
            </a:pPr>
            <a:r>
              <a:rPr lang="en" sz="3000" b="0" i="0" u="none" strike="noStrike" cap="none" dirty="0">
                <a:solidFill>
                  <a:srgbClr val="FF0000"/>
                </a:solidFill>
                <a:latin typeface="Arial"/>
                <a:ea typeface="Arial"/>
                <a:cs typeface="Arial"/>
                <a:sym typeface="Arial"/>
              </a:rPr>
              <a:t> Question: What was the token </a:t>
            </a:r>
            <a:r>
              <a:rPr lang="en" sz="3000" b="0" i="0" u="none" strike="noStrike" cap="none" dirty="0" smtClean="0">
                <a:solidFill>
                  <a:srgbClr val="FF0000"/>
                </a:solidFill>
                <a:latin typeface="Arial"/>
                <a:ea typeface="Arial"/>
                <a:cs typeface="Arial"/>
                <a:sym typeface="Arial"/>
              </a:rPr>
              <a:t>reinforcer in </a:t>
            </a:r>
            <a:r>
              <a:rPr lang="en" sz="3000" b="0" i="0" u="none" strike="noStrike" cap="none" dirty="0">
                <a:solidFill>
                  <a:srgbClr val="FF0000"/>
                </a:solidFill>
                <a:latin typeface="Arial"/>
                <a:ea typeface="Arial"/>
                <a:cs typeface="Arial"/>
                <a:sym typeface="Arial"/>
              </a:rPr>
              <a:t>the previous movie?</a:t>
            </a:r>
            <a:endParaRPr sz="3000" b="0" i="0" u="none" strike="noStrike" cap="none" dirty="0">
              <a:solidFill>
                <a:srgbClr val="FF0000"/>
              </a:solidFill>
              <a:latin typeface="Arial"/>
              <a:ea typeface="Arial"/>
              <a:cs typeface="Arial"/>
              <a:sym typeface="Arial"/>
            </a:endParaRPr>
          </a:p>
          <a:p>
            <a:pPr marL="0" marR="0" lvl="0" indent="0" algn="l" rtl="0">
              <a:lnSpc>
                <a:spcPct val="115000"/>
              </a:lnSpc>
              <a:spcBef>
                <a:spcPts val="700"/>
              </a:spcBef>
              <a:spcAft>
                <a:spcPts val="0"/>
              </a:spcAft>
              <a:buClr>
                <a:srgbClr val="000000"/>
              </a:buClr>
              <a:buSzPts val="3000"/>
              <a:buFont typeface="Arial"/>
              <a:buNone/>
            </a:pPr>
            <a:endParaRPr sz="3000" b="0" i="0" u="none" strike="noStrike" cap="none" dirty="0">
              <a:solidFill>
                <a:srgbClr val="FF0000"/>
              </a:solidFill>
              <a:latin typeface="Arial"/>
              <a:ea typeface="Arial"/>
              <a:cs typeface="Arial"/>
              <a:sym typeface="Arial"/>
            </a:endParaRPr>
          </a:p>
          <a:p>
            <a:pPr marL="608012" marR="0" lvl="0" indent="-608012" algn="l" rtl="0">
              <a:lnSpc>
                <a:spcPct val="100000"/>
              </a:lnSpc>
              <a:spcBef>
                <a:spcPts val="700"/>
              </a:spcBef>
              <a:spcAft>
                <a:spcPts val="0"/>
              </a:spcAft>
              <a:buClr>
                <a:srgbClr val="000000"/>
              </a:buClr>
              <a:buSzPts val="3000"/>
              <a:buFont typeface="Arial"/>
              <a:buNone/>
            </a:pPr>
            <a:endParaRPr sz="3000" b="0" i="0" u="none" strike="noStrike" cap="none" dirty="0">
              <a:solidFill>
                <a:srgbClr val="FF0000"/>
              </a:solidFill>
              <a:latin typeface="Arial"/>
              <a:ea typeface="Arial"/>
              <a:cs typeface="Arial"/>
              <a:sym typeface="Arial"/>
            </a:endParaRPr>
          </a:p>
        </p:txBody>
      </p:sp>
      <p:pic>
        <p:nvPicPr>
          <p:cNvPr id="791" name="Google Shape;791;p70">
            <a:hlinkClick r:id="rId3"/>
          </p:cNvPr>
          <p:cNvPicPr preferRelativeResize="0"/>
          <p:nvPr/>
        </p:nvPicPr>
        <p:blipFill rotWithShape="1">
          <a:blip r:embed="rId4">
            <a:alphaModFix/>
          </a:blip>
          <a:srcRect/>
          <a:stretch/>
        </p:blipFill>
        <p:spPr>
          <a:xfrm>
            <a:off x="0" y="4429125"/>
            <a:ext cx="9144000" cy="714375"/>
          </a:xfrm>
          <a:prstGeom prst="rect">
            <a:avLst/>
          </a:prstGeom>
          <a:noFill/>
          <a:ln>
            <a:noFill/>
          </a:ln>
        </p:spPr>
      </p:pic>
      <p:sp>
        <p:nvSpPr>
          <p:cNvPr id="792" name="Google Shape;792;p70">
            <a:hlinkClick r:id="rId5"/>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71"/>
          <p:cNvSpPr/>
          <p:nvPr/>
        </p:nvSpPr>
        <p:spPr>
          <a:xfrm>
            <a:off x="220050" y="255025"/>
            <a:ext cx="8703900" cy="4475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p71"/>
          <p:cNvSpPr txBox="1"/>
          <p:nvPr/>
        </p:nvSpPr>
        <p:spPr>
          <a:xfrm>
            <a:off x="260550" y="559350"/>
            <a:ext cx="8622900" cy="872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700"/>
              </a:spcBef>
              <a:spcAft>
                <a:spcPts val="0"/>
              </a:spcAft>
              <a:buClr>
                <a:srgbClr val="000000"/>
              </a:buClr>
              <a:buSzPts val="3000"/>
              <a:buFont typeface="Arial"/>
              <a:buNone/>
            </a:pPr>
            <a:r>
              <a:rPr lang="en" sz="3000" b="0" i="0" u="none" strike="noStrike" cap="none" dirty="0">
                <a:solidFill>
                  <a:srgbClr val="FF0000"/>
                </a:solidFill>
                <a:latin typeface="Arial"/>
                <a:ea typeface="Arial"/>
                <a:cs typeface="Arial"/>
                <a:sym typeface="Arial"/>
              </a:rPr>
              <a:t> Question: Which option is (for mostly people) a typical example of a secondary </a:t>
            </a:r>
            <a:r>
              <a:rPr lang="en" sz="3000" b="0" i="0" u="none" strike="noStrike" cap="none" dirty="0" smtClean="0">
                <a:solidFill>
                  <a:srgbClr val="FF0000"/>
                </a:solidFill>
                <a:latin typeface="Arial"/>
                <a:ea typeface="Arial"/>
                <a:cs typeface="Arial"/>
                <a:sym typeface="Arial"/>
              </a:rPr>
              <a:t>reinforcer?</a:t>
            </a:r>
            <a:endParaRPr sz="3000" b="0" i="0" u="none" strike="noStrike" cap="none" dirty="0">
              <a:solidFill>
                <a:srgbClr val="FF0000"/>
              </a:solidFill>
              <a:latin typeface="Arial"/>
              <a:ea typeface="Arial"/>
              <a:cs typeface="Arial"/>
              <a:sym typeface="Arial"/>
            </a:endParaRPr>
          </a:p>
          <a:p>
            <a:pPr marL="0" marR="0" lvl="0" indent="0" algn="l" rtl="0">
              <a:lnSpc>
                <a:spcPct val="115000"/>
              </a:lnSpc>
              <a:spcBef>
                <a:spcPts val="700"/>
              </a:spcBef>
              <a:spcAft>
                <a:spcPts val="0"/>
              </a:spcAft>
              <a:buClr>
                <a:srgbClr val="000000"/>
              </a:buClr>
              <a:buSzPts val="3000"/>
              <a:buFont typeface="Arial"/>
              <a:buNone/>
            </a:pPr>
            <a:endParaRPr sz="3000" b="0" i="0" u="none" strike="noStrike" cap="none" dirty="0">
              <a:solidFill>
                <a:srgbClr val="FF0000"/>
              </a:solidFill>
              <a:latin typeface="Arial"/>
              <a:ea typeface="Arial"/>
              <a:cs typeface="Arial"/>
              <a:sym typeface="Arial"/>
            </a:endParaRPr>
          </a:p>
          <a:p>
            <a:pPr marL="608012" marR="0" lvl="0" indent="-608012" algn="l" rtl="0">
              <a:lnSpc>
                <a:spcPct val="100000"/>
              </a:lnSpc>
              <a:spcBef>
                <a:spcPts val="700"/>
              </a:spcBef>
              <a:spcAft>
                <a:spcPts val="0"/>
              </a:spcAft>
              <a:buClr>
                <a:srgbClr val="000000"/>
              </a:buClr>
              <a:buSzPts val="3000"/>
              <a:buFont typeface="Arial"/>
              <a:buNone/>
            </a:pPr>
            <a:endParaRPr sz="3000" b="0" i="0" u="none" strike="noStrike" cap="none" dirty="0">
              <a:solidFill>
                <a:srgbClr val="FF0000"/>
              </a:solidFill>
              <a:latin typeface="Arial"/>
              <a:ea typeface="Arial"/>
              <a:cs typeface="Arial"/>
              <a:sym typeface="Arial"/>
            </a:endParaRPr>
          </a:p>
        </p:txBody>
      </p:sp>
      <p:pic>
        <p:nvPicPr>
          <p:cNvPr id="799" name="Google Shape;799;p71">
            <a:hlinkClick r:id="rId3"/>
          </p:cNvPr>
          <p:cNvPicPr preferRelativeResize="0"/>
          <p:nvPr/>
        </p:nvPicPr>
        <p:blipFill rotWithShape="1">
          <a:blip r:embed="rId4">
            <a:alphaModFix/>
          </a:blip>
          <a:srcRect/>
          <a:stretch/>
        </p:blipFill>
        <p:spPr>
          <a:xfrm>
            <a:off x="0" y="4429125"/>
            <a:ext cx="9144000" cy="714375"/>
          </a:xfrm>
          <a:prstGeom prst="rect">
            <a:avLst/>
          </a:prstGeom>
          <a:noFill/>
          <a:ln>
            <a:noFill/>
          </a:ln>
        </p:spPr>
      </p:pic>
      <p:sp>
        <p:nvSpPr>
          <p:cNvPr id="800" name="Google Shape;800;p71">
            <a:hlinkClick r:id="rId5"/>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72"/>
          <p:cNvSpPr/>
          <p:nvPr/>
        </p:nvSpPr>
        <p:spPr>
          <a:xfrm>
            <a:off x="220050" y="255025"/>
            <a:ext cx="8703900" cy="4475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6" name="Google Shape;806;p72"/>
          <p:cNvSpPr txBox="1"/>
          <p:nvPr/>
        </p:nvSpPr>
        <p:spPr>
          <a:xfrm>
            <a:off x="260550" y="559350"/>
            <a:ext cx="8622900" cy="1453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700"/>
              </a:spcBef>
              <a:spcAft>
                <a:spcPts val="0"/>
              </a:spcAft>
              <a:buNone/>
            </a:pPr>
            <a:r>
              <a:rPr lang="en" sz="3000" b="0" i="0" u="none" strike="noStrike" cap="none" dirty="0">
                <a:solidFill>
                  <a:srgbClr val="FF0000"/>
                </a:solidFill>
                <a:latin typeface="Arial"/>
                <a:ea typeface="Arial"/>
                <a:cs typeface="Arial"/>
                <a:sym typeface="Arial"/>
              </a:rPr>
              <a:t> Q: </a:t>
            </a:r>
            <a:r>
              <a:rPr lang="en" sz="3000" b="0" i="0" u="none" strike="noStrike" cap="none" dirty="0" smtClean="0">
                <a:solidFill>
                  <a:srgbClr val="FF0000"/>
                </a:solidFill>
                <a:latin typeface="Arial"/>
                <a:ea typeface="Arial"/>
                <a:cs typeface="Arial"/>
                <a:sym typeface="Arial"/>
              </a:rPr>
              <a:t>Self-control </a:t>
            </a:r>
            <a:r>
              <a:rPr lang="en" sz="3000" b="0" i="0" u="none" strike="noStrike" cap="none" dirty="0">
                <a:solidFill>
                  <a:srgbClr val="FF0000"/>
                </a:solidFill>
                <a:latin typeface="Arial"/>
                <a:ea typeface="Arial"/>
                <a:cs typeface="Arial"/>
                <a:sym typeface="Arial"/>
              </a:rPr>
              <a:t>studies have used...</a:t>
            </a:r>
            <a:endParaRPr sz="3000" b="0" i="0" u="none" strike="noStrike" cap="none" dirty="0">
              <a:solidFill>
                <a:srgbClr val="FF0000"/>
              </a:solidFill>
              <a:latin typeface="Arial"/>
              <a:ea typeface="Arial"/>
              <a:cs typeface="Arial"/>
              <a:sym typeface="Arial"/>
            </a:endParaRPr>
          </a:p>
          <a:p>
            <a:pPr marL="608012" marR="0" lvl="0" indent="-608012" algn="l" rtl="0">
              <a:lnSpc>
                <a:spcPct val="100000"/>
              </a:lnSpc>
              <a:spcBef>
                <a:spcPts val="700"/>
              </a:spcBef>
              <a:spcAft>
                <a:spcPts val="0"/>
              </a:spcAft>
              <a:buClr>
                <a:srgbClr val="000000"/>
              </a:buClr>
              <a:buSzPts val="3000"/>
              <a:buFont typeface="Arial"/>
              <a:buNone/>
            </a:pPr>
            <a:endParaRPr sz="3000" b="0" i="0" u="none" strike="noStrike" cap="none" dirty="0">
              <a:solidFill>
                <a:srgbClr val="FF0000"/>
              </a:solidFill>
              <a:latin typeface="Arial"/>
              <a:ea typeface="Arial"/>
              <a:cs typeface="Arial"/>
              <a:sym typeface="Arial"/>
            </a:endParaRPr>
          </a:p>
        </p:txBody>
      </p:sp>
      <p:pic>
        <p:nvPicPr>
          <p:cNvPr id="807" name="Google Shape;807;p72">
            <a:hlinkClick r:id="rId3"/>
          </p:cNvPr>
          <p:cNvPicPr preferRelativeResize="0"/>
          <p:nvPr/>
        </p:nvPicPr>
        <p:blipFill rotWithShape="1">
          <a:blip r:embed="rId4">
            <a:alphaModFix/>
          </a:blip>
          <a:srcRect/>
          <a:stretch/>
        </p:blipFill>
        <p:spPr>
          <a:xfrm>
            <a:off x="0" y="4429125"/>
            <a:ext cx="9144000" cy="714375"/>
          </a:xfrm>
          <a:prstGeom prst="rect">
            <a:avLst/>
          </a:prstGeom>
          <a:noFill/>
          <a:ln>
            <a:noFill/>
          </a:ln>
        </p:spPr>
      </p:pic>
      <p:sp>
        <p:nvSpPr>
          <p:cNvPr id="808" name="Google Shape;808;p72">
            <a:hlinkClick r:id="rId5"/>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73"/>
          <p:cNvSpPr/>
          <p:nvPr/>
        </p:nvSpPr>
        <p:spPr>
          <a:xfrm>
            <a:off x="1258887" y="519113"/>
            <a:ext cx="6985000" cy="1421606"/>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w="25550" cap="flat" cmpd="sng">
            <a:solidFill>
              <a:srgbClr val="000000"/>
            </a:solidFill>
            <a:prstDash val="solid"/>
            <a:miter lim="524288"/>
            <a:headEnd type="none" w="sm" len="sm"/>
            <a:tailEnd type="none" w="sm" len="sm"/>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6" name="Google Shape;816;p73"/>
          <p:cNvSpPr/>
          <p:nvPr/>
        </p:nvSpPr>
        <p:spPr>
          <a:xfrm>
            <a:off x="1270000" y="3430190"/>
            <a:ext cx="6985000" cy="1599009"/>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w="25550" cap="flat" cmpd="sng">
            <a:solidFill>
              <a:srgbClr val="000000"/>
            </a:solidFill>
            <a:prstDash val="solid"/>
            <a:miter lim="524288"/>
            <a:headEnd type="none" w="sm" len="sm"/>
            <a:tailEnd type="none" w="sm" len="sm"/>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17" name="Google Shape;817;p73"/>
          <p:cNvPicPr preferRelativeResize="0"/>
          <p:nvPr/>
        </p:nvPicPr>
        <p:blipFill rotWithShape="1">
          <a:blip r:embed="rId3">
            <a:alphaModFix/>
          </a:blip>
          <a:srcRect/>
          <a:stretch/>
        </p:blipFill>
        <p:spPr>
          <a:xfrm>
            <a:off x="3494087" y="564356"/>
            <a:ext cx="475059" cy="561975"/>
          </a:xfrm>
          <a:prstGeom prst="rect">
            <a:avLst/>
          </a:prstGeom>
          <a:noFill/>
          <a:ln>
            <a:noFill/>
          </a:ln>
        </p:spPr>
      </p:pic>
      <p:pic>
        <p:nvPicPr>
          <p:cNvPr id="818" name="Google Shape;818;p73"/>
          <p:cNvPicPr preferRelativeResize="0"/>
          <p:nvPr/>
        </p:nvPicPr>
        <p:blipFill rotWithShape="1">
          <a:blip r:embed="rId4">
            <a:alphaModFix/>
          </a:blip>
          <a:srcRect/>
          <a:stretch/>
        </p:blipFill>
        <p:spPr>
          <a:xfrm>
            <a:off x="4733925" y="609600"/>
            <a:ext cx="603646" cy="482203"/>
          </a:xfrm>
          <a:prstGeom prst="rect">
            <a:avLst/>
          </a:prstGeom>
          <a:noFill/>
          <a:ln>
            <a:noFill/>
          </a:ln>
        </p:spPr>
      </p:pic>
      <p:pic>
        <p:nvPicPr>
          <p:cNvPr id="819" name="Google Shape;819;p73"/>
          <p:cNvPicPr preferRelativeResize="0"/>
          <p:nvPr/>
        </p:nvPicPr>
        <p:blipFill rotWithShape="1">
          <a:blip r:embed="rId5">
            <a:alphaModFix/>
          </a:blip>
          <a:srcRect/>
          <a:stretch/>
        </p:blipFill>
        <p:spPr>
          <a:xfrm>
            <a:off x="6423025" y="567928"/>
            <a:ext cx="501253" cy="433387"/>
          </a:xfrm>
          <a:prstGeom prst="rect">
            <a:avLst/>
          </a:prstGeom>
          <a:noFill/>
          <a:ln>
            <a:noFill/>
          </a:ln>
        </p:spPr>
      </p:pic>
      <p:pic>
        <p:nvPicPr>
          <p:cNvPr id="820" name="Google Shape;820;p73"/>
          <p:cNvPicPr preferRelativeResize="0"/>
          <p:nvPr/>
        </p:nvPicPr>
        <p:blipFill rotWithShape="1">
          <a:blip r:embed="rId4">
            <a:alphaModFix/>
          </a:blip>
          <a:srcRect/>
          <a:stretch/>
        </p:blipFill>
        <p:spPr>
          <a:xfrm>
            <a:off x="4732337" y="1293019"/>
            <a:ext cx="604838" cy="483394"/>
          </a:xfrm>
          <a:prstGeom prst="rect">
            <a:avLst/>
          </a:prstGeom>
          <a:noFill/>
          <a:ln>
            <a:noFill/>
          </a:ln>
        </p:spPr>
      </p:pic>
      <p:pic>
        <p:nvPicPr>
          <p:cNvPr id="821" name="Google Shape;821;p73"/>
          <p:cNvPicPr preferRelativeResize="0"/>
          <p:nvPr/>
        </p:nvPicPr>
        <p:blipFill rotWithShape="1">
          <a:blip r:embed="rId6">
            <a:alphaModFix/>
          </a:blip>
          <a:srcRect/>
          <a:stretch/>
        </p:blipFill>
        <p:spPr>
          <a:xfrm>
            <a:off x="6545262" y="1204913"/>
            <a:ext cx="409575" cy="571500"/>
          </a:xfrm>
          <a:prstGeom prst="rect">
            <a:avLst/>
          </a:prstGeom>
          <a:noFill/>
          <a:ln>
            <a:noFill/>
          </a:ln>
        </p:spPr>
      </p:pic>
      <p:pic>
        <p:nvPicPr>
          <p:cNvPr id="822" name="Google Shape;822;p73"/>
          <p:cNvPicPr preferRelativeResize="0"/>
          <p:nvPr/>
        </p:nvPicPr>
        <p:blipFill rotWithShape="1">
          <a:blip r:embed="rId7">
            <a:alphaModFix/>
          </a:blip>
          <a:srcRect/>
          <a:stretch/>
        </p:blipFill>
        <p:spPr>
          <a:xfrm>
            <a:off x="3484562" y="1293019"/>
            <a:ext cx="526256" cy="525065"/>
          </a:xfrm>
          <a:prstGeom prst="rect">
            <a:avLst/>
          </a:prstGeom>
          <a:noFill/>
          <a:ln>
            <a:noFill/>
          </a:ln>
        </p:spPr>
      </p:pic>
      <p:pic>
        <p:nvPicPr>
          <p:cNvPr id="823" name="Google Shape;823;p73"/>
          <p:cNvPicPr preferRelativeResize="0"/>
          <p:nvPr/>
        </p:nvPicPr>
        <p:blipFill rotWithShape="1">
          <a:blip r:embed="rId8">
            <a:alphaModFix/>
          </a:blip>
          <a:srcRect/>
          <a:stretch/>
        </p:blipFill>
        <p:spPr>
          <a:xfrm>
            <a:off x="6553200" y="2150269"/>
            <a:ext cx="517922" cy="447675"/>
          </a:xfrm>
          <a:prstGeom prst="rect">
            <a:avLst/>
          </a:prstGeom>
          <a:noFill/>
          <a:ln>
            <a:noFill/>
          </a:ln>
        </p:spPr>
      </p:pic>
      <p:pic>
        <p:nvPicPr>
          <p:cNvPr id="824" name="Google Shape;824;p73"/>
          <p:cNvPicPr preferRelativeResize="0"/>
          <p:nvPr/>
        </p:nvPicPr>
        <p:blipFill rotWithShape="1">
          <a:blip r:embed="rId9">
            <a:alphaModFix/>
          </a:blip>
          <a:srcRect/>
          <a:stretch/>
        </p:blipFill>
        <p:spPr>
          <a:xfrm>
            <a:off x="6553200" y="2671763"/>
            <a:ext cx="446484" cy="622696"/>
          </a:xfrm>
          <a:prstGeom prst="rect">
            <a:avLst/>
          </a:prstGeom>
          <a:noFill/>
          <a:ln>
            <a:noFill/>
          </a:ln>
        </p:spPr>
      </p:pic>
      <p:pic>
        <p:nvPicPr>
          <p:cNvPr id="825" name="Google Shape;825;p73"/>
          <p:cNvPicPr preferRelativeResize="0"/>
          <p:nvPr/>
        </p:nvPicPr>
        <p:blipFill rotWithShape="1">
          <a:blip r:embed="rId10">
            <a:alphaModFix/>
          </a:blip>
          <a:srcRect/>
          <a:stretch/>
        </p:blipFill>
        <p:spPr>
          <a:xfrm>
            <a:off x="4937125" y="2088356"/>
            <a:ext cx="516731" cy="684609"/>
          </a:xfrm>
          <a:prstGeom prst="rect">
            <a:avLst/>
          </a:prstGeom>
          <a:noFill/>
          <a:ln>
            <a:noFill/>
          </a:ln>
        </p:spPr>
      </p:pic>
      <p:pic>
        <p:nvPicPr>
          <p:cNvPr id="826" name="Google Shape;826;p73"/>
          <p:cNvPicPr preferRelativeResize="0"/>
          <p:nvPr/>
        </p:nvPicPr>
        <p:blipFill rotWithShape="1">
          <a:blip r:embed="rId11">
            <a:alphaModFix/>
          </a:blip>
          <a:srcRect/>
          <a:stretch/>
        </p:blipFill>
        <p:spPr>
          <a:xfrm>
            <a:off x="4630737" y="2871788"/>
            <a:ext cx="696515" cy="422671"/>
          </a:xfrm>
          <a:prstGeom prst="rect">
            <a:avLst/>
          </a:prstGeom>
          <a:noFill/>
          <a:ln>
            <a:noFill/>
          </a:ln>
        </p:spPr>
      </p:pic>
      <p:pic>
        <p:nvPicPr>
          <p:cNvPr id="827" name="Google Shape;827;p73"/>
          <p:cNvPicPr preferRelativeResize="0"/>
          <p:nvPr/>
        </p:nvPicPr>
        <p:blipFill rotWithShape="1">
          <a:blip r:embed="rId12">
            <a:alphaModFix/>
          </a:blip>
          <a:srcRect/>
          <a:stretch/>
        </p:blipFill>
        <p:spPr>
          <a:xfrm>
            <a:off x="3321050" y="3590925"/>
            <a:ext cx="507206" cy="601265"/>
          </a:xfrm>
          <a:prstGeom prst="rect">
            <a:avLst/>
          </a:prstGeom>
          <a:noFill/>
          <a:ln>
            <a:noFill/>
          </a:ln>
        </p:spPr>
      </p:pic>
      <p:pic>
        <p:nvPicPr>
          <p:cNvPr id="828" name="Google Shape;828;p73"/>
          <p:cNvPicPr preferRelativeResize="0"/>
          <p:nvPr/>
        </p:nvPicPr>
        <p:blipFill rotWithShape="1">
          <a:blip r:embed="rId13">
            <a:alphaModFix/>
          </a:blip>
          <a:srcRect/>
          <a:stretch/>
        </p:blipFill>
        <p:spPr>
          <a:xfrm>
            <a:off x="4932362" y="3674269"/>
            <a:ext cx="456009" cy="606028"/>
          </a:xfrm>
          <a:prstGeom prst="rect">
            <a:avLst/>
          </a:prstGeom>
          <a:noFill/>
          <a:ln>
            <a:noFill/>
          </a:ln>
        </p:spPr>
      </p:pic>
      <p:pic>
        <p:nvPicPr>
          <p:cNvPr id="829" name="Google Shape;829;p73"/>
          <p:cNvPicPr preferRelativeResize="0"/>
          <p:nvPr/>
        </p:nvPicPr>
        <p:blipFill rotWithShape="1">
          <a:blip r:embed="rId14">
            <a:alphaModFix/>
          </a:blip>
          <a:srcRect/>
          <a:stretch/>
        </p:blipFill>
        <p:spPr>
          <a:xfrm>
            <a:off x="6240462" y="3752850"/>
            <a:ext cx="721519" cy="439340"/>
          </a:xfrm>
          <a:prstGeom prst="rect">
            <a:avLst/>
          </a:prstGeom>
          <a:noFill/>
          <a:ln>
            <a:noFill/>
          </a:ln>
        </p:spPr>
      </p:pic>
      <p:pic>
        <p:nvPicPr>
          <p:cNvPr id="830" name="Google Shape;830;p73"/>
          <p:cNvPicPr preferRelativeResize="0"/>
          <p:nvPr/>
        </p:nvPicPr>
        <p:blipFill rotWithShape="1">
          <a:blip r:embed="rId15">
            <a:alphaModFix/>
          </a:blip>
          <a:srcRect/>
          <a:stretch/>
        </p:blipFill>
        <p:spPr>
          <a:xfrm>
            <a:off x="3254375" y="4324350"/>
            <a:ext cx="607219" cy="608409"/>
          </a:xfrm>
          <a:prstGeom prst="rect">
            <a:avLst/>
          </a:prstGeom>
          <a:noFill/>
          <a:ln>
            <a:noFill/>
          </a:ln>
        </p:spPr>
      </p:pic>
      <p:sp>
        <p:nvSpPr>
          <p:cNvPr id="831" name="Google Shape;831;p73"/>
          <p:cNvSpPr/>
          <p:nvPr/>
        </p:nvSpPr>
        <p:spPr>
          <a:xfrm>
            <a:off x="1270000" y="2021681"/>
            <a:ext cx="6985000" cy="1318021"/>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w="25550" cap="flat" cmpd="sng">
            <a:solidFill>
              <a:srgbClr val="000000"/>
            </a:solidFill>
            <a:prstDash val="solid"/>
            <a:miter lim="524288"/>
            <a:headEnd type="none" w="sm" len="sm"/>
            <a:tailEnd type="none" w="sm" len="sm"/>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32" name="Google Shape;832;p73"/>
          <p:cNvPicPr preferRelativeResize="0"/>
          <p:nvPr/>
        </p:nvPicPr>
        <p:blipFill rotWithShape="1">
          <a:blip r:embed="rId13">
            <a:alphaModFix/>
          </a:blip>
          <a:srcRect/>
          <a:stretch/>
        </p:blipFill>
        <p:spPr>
          <a:xfrm>
            <a:off x="4932362" y="4364831"/>
            <a:ext cx="456009" cy="604838"/>
          </a:xfrm>
          <a:prstGeom prst="rect">
            <a:avLst/>
          </a:prstGeom>
          <a:noFill/>
          <a:ln>
            <a:noFill/>
          </a:ln>
        </p:spPr>
      </p:pic>
      <p:pic>
        <p:nvPicPr>
          <p:cNvPr id="833" name="Google Shape;833;p73"/>
          <p:cNvPicPr preferRelativeResize="0"/>
          <p:nvPr/>
        </p:nvPicPr>
        <p:blipFill rotWithShape="1">
          <a:blip r:embed="rId14">
            <a:alphaModFix/>
          </a:blip>
          <a:srcRect/>
          <a:stretch/>
        </p:blipFill>
        <p:spPr>
          <a:xfrm>
            <a:off x="6280150" y="4364831"/>
            <a:ext cx="722709" cy="438150"/>
          </a:xfrm>
          <a:prstGeom prst="rect">
            <a:avLst/>
          </a:prstGeom>
          <a:noFill/>
          <a:ln>
            <a:noFill/>
          </a:ln>
        </p:spPr>
      </p:pic>
      <p:cxnSp>
        <p:nvCxnSpPr>
          <p:cNvPr id="834" name="Google Shape;834;p73"/>
          <p:cNvCxnSpPr/>
          <p:nvPr/>
        </p:nvCxnSpPr>
        <p:spPr>
          <a:xfrm>
            <a:off x="5795962" y="845344"/>
            <a:ext cx="446087" cy="1190"/>
          </a:xfrm>
          <a:prstGeom prst="straightConnector1">
            <a:avLst/>
          </a:prstGeom>
          <a:noFill/>
          <a:ln w="54000" cap="flat" cmpd="sng">
            <a:solidFill>
              <a:srgbClr val="FF0000"/>
            </a:solidFill>
            <a:prstDash val="solid"/>
            <a:miter lim="800000"/>
            <a:headEnd type="none" w="sm" len="sm"/>
            <a:tailEnd type="stealth" w="med" len="med"/>
          </a:ln>
        </p:spPr>
      </p:cxnSp>
      <p:cxnSp>
        <p:nvCxnSpPr>
          <p:cNvPr id="835" name="Google Shape;835;p73"/>
          <p:cNvCxnSpPr/>
          <p:nvPr/>
        </p:nvCxnSpPr>
        <p:spPr>
          <a:xfrm>
            <a:off x="5795962" y="1551384"/>
            <a:ext cx="446087" cy="1190"/>
          </a:xfrm>
          <a:prstGeom prst="straightConnector1">
            <a:avLst/>
          </a:prstGeom>
          <a:noFill/>
          <a:ln w="54000" cap="flat" cmpd="sng">
            <a:solidFill>
              <a:srgbClr val="FF0000"/>
            </a:solidFill>
            <a:prstDash val="solid"/>
            <a:miter lim="800000"/>
            <a:headEnd type="none" w="sm" len="sm"/>
            <a:tailEnd type="stealth" w="med" len="med"/>
          </a:ln>
        </p:spPr>
      </p:cxnSp>
      <p:cxnSp>
        <p:nvCxnSpPr>
          <p:cNvPr id="836" name="Google Shape;836;p73"/>
          <p:cNvCxnSpPr/>
          <p:nvPr/>
        </p:nvCxnSpPr>
        <p:spPr>
          <a:xfrm>
            <a:off x="5837237" y="2430065"/>
            <a:ext cx="442912" cy="1190"/>
          </a:xfrm>
          <a:prstGeom prst="straightConnector1">
            <a:avLst/>
          </a:prstGeom>
          <a:noFill/>
          <a:ln w="54000" cap="flat" cmpd="sng">
            <a:solidFill>
              <a:srgbClr val="FF0000"/>
            </a:solidFill>
            <a:prstDash val="solid"/>
            <a:miter lim="800000"/>
            <a:headEnd type="none" w="sm" len="sm"/>
            <a:tailEnd type="stealth" w="med" len="med"/>
          </a:ln>
        </p:spPr>
      </p:cxnSp>
      <p:cxnSp>
        <p:nvCxnSpPr>
          <p:cNvPr id="837" name="Google Shape;837;p73"/>
          <p:cNvCxnSpPr/>
          <p:nvPr/>
        </p:nvCxnSpPr>
        <p:spPr>
          <a:xfrm>
            <a:off x="5826125" y="3069431"/>
            <a:ext cx="444500" cy="1190"/>
          </a:xfrm>
          <a:prstGeom prst="straightConnector1">
            <a:avLst/>
          </a:prstGeom>
          <a:noFill/>
          <a:ln w="54000" cap="flat" cmpd="sng">
            <a:solidFill>
              <a:srgbClr val="FF0000"/>
            </a:solidFill>
            <a:prstDash val="solid"/>
            <a:miter lim="800000"/>
            <a:headEnd type="none" w="sm" len="sm"/>
            <a:tailEnd type="stealth" w="med" len="med"/>
          </a:ln>
        </p:spPr>
      </p:cxnSp>
      <p:sp>
        <p:nvSpPr>
          <p:cNvPr id="838" name="Google Shape;838;p73"/>
          <p:cNvSpPr/>
          <p:nvPr/>
        </p:nvSpPr>
        <p:spPr>
          <a:xfrm>
            <a:off x="684197" y="1997875"/>
            <a:ext cx="3686310" cy="13834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608012" marR="0" lvl="0" indent="-608012" algn="l" rtl="0">
              <a:lnSpc>
                <a:spcPct val="100000"/>
              </a:lnSpc>
              <a:spcBef>
                <a:spcPts val="0"/>
              </a:spcBef>
              <a:spcAft>
                <a:spcPts val="0"/>
              </a:spcAft>
              <a:buClr>
                <a:srgbClr val="000000"/>
              </a:buClr>
              <a:buSzPts val="2400"/>
              <a:buFont typeface="Times New Roman"/>
              <a:buNone/>
            </a:pPr>
            <a:r>
              <a:rPr lang="en" sz="1800" b="0" i="0" u="none" strike="noStrike" cap="none" dirty="0">
                <a:solidFill>
                  <a:srgbClr val="000000"/>
                </a:solidFill>
                <a:latin typeface="Arial"/>
                <a:ea typeface="Arial"/>
                <a:cs typeface="Arial"/>
                <a:sym typeface="Arial"/>
              </a:rPr>
              <a:t>		</a:t>
            </a:r>
            <a:endParaRPr sz="1800" b="0" i="0" u="none" strike="noStrike" cap="none" dirty="0">
              <a:solidFill>
                <a:srgbClr val="000000"/>
              </a:solidFill>
              <a:latin typeface="Arial"/>
              <a:ea typeface="Arial"/>
              <a:cs typeface="Arial"/>
              <a:sym typeface="Arial"/>
            </a:endParaRPr>
          </a:p>
          <a:p>
            <a:pPr marL="608012" marR="0" lvl="0" indent="-608012" algn="l" rtl="0">
              <a:lnSpc>
                <a:spcPct val="100000"/>
              </a:lnSpc>
              <a:spcBef>
                <a:spcPts val="700"/>
              </a:spcBef>
              <a:spcAft>
                <a:spcPts val="0"/>
              </a:spcAft>
              <a:buClr>
                <a:srgbClr val="000000"/>
              </a:buClr>
              <a:buSzPts val="2800"/>
              <a:buFont typeface="Times New Roman"/>
              <a:buNone/>
            </a:pPr>
            <a:r>
              <a:rPr lang="en" sz="1800" b="1" i="1" u="none" strike="noStrike" cap="none" dirty="0">
                <a:solidFill>
                  <a:srgbClr val="000000"/>
                </a:solidFill>
                <a:latin typeface="Arial"/>
                <a:ea typeface="Arial"/>
                <a:cs typeface="Arial"/>
                <a:sym typeface="Arial"/>
              </a:rPr>
              <a:t>		</a:t>
            </a:r>
            <a:r>
              <a:rPr lang="en" sz="1800" b="1" i="1" dirty="0" smtClean="0"/>
              <a:t>Phase</a:t>
            </a:r>
            <a:r>
              <a:rPr lang="en" sz="1800" b="1" i="1" u="none" strike="noStrike" cap="none" dirty="0" smtClean="0">
                <a:solidFill>
                  <a:srgbClr val="000000"/>
                </a:solidFill>
                <a:latin typeface="Arial"/>
                <a:ea typeface="Arial"/>
                <a:cs typeface="Arial"/>
                <a:sym typeface="Arial"/>
              </a:rPr>
              <a:t> </a:t>
            </a:r>
            <a:r>
              <a:rPr lang="en" sz="1800" b="1" i="1" u="none" strike="noStrike" cap="none" dirty="0">
                <a:solidFill>
                  <a:srgbClr val="000000"/>
                </a:solidFill>
                <a:latin typeface="Arial"/>
                <a:ea typeface="Arial"/>
                <a:cs typeface="Arial"/>
                <a:sym typeface="Arial"/>
              </a:rPr>
              <a:t>2</a:t>
            </a:r>
            <a:r>
              <a:rPr lang="en" sz="1800" b="0" i="0" u="none" strike="noStrike" cap="none" dirty="0">
                <a:solidFill>
                  <a:srgbClr val="000000"/>
                </a:solidFill>
                <a:latin typeface="Arial"/>
                <a:ea typeface="Arial"/>
                <a:cs typeface="Arial"/>
                <a:sym typeface="Arial"/>
              </a:rPr>
              <a:t>: </a:t>
            </a:r>
            <a:r>
              <a:rPr lang="en" sz="1800" b="1" i="0" u="none" strike="noStrike" cap="none" dirty="0">
                <a:solidFill>
                  <a:srgbClr val="000000"/>
                </a:solidFill>
                <a:latin typeface="Arial"/>
                <a:ea typeface="Arial"/>
                <a:cs typeface="Arial"/>
                <a:sym typeface="Arial"/>
              </a:rPr>
              <a:t>No </a:t>
            </a:r>
            <a:r>
              <a:rPr lang="en" sz="1800" b="1" i="0" u="none" strike="noStrike" cap="none" dirty="0" smtClean="0">
                <a:solidFill>
                  <a:srgbClr val="000000"/>
                </a:solidFill>
                <a:latin typeface="Arial"/>
                <a:ea typeface="Arial"/>
                <a:cs typeface="Arial"/>
                <a:sym typeface="Arial"/>
              </a:rPr>
              <a:t>Sd</a:t>
            </a:r>
            <a:endParaRPr sz="1800" b="1" i="0" u="none" strike="noStrike" cap="none" dirty="0">
              <a:solidFill>
                <a:srgbClr val="000000"/>
              </a:solidFill>
              <a:latin typeface="Arial"/>
              <a:ea typeface="Arial"/>
              <a:cs typeface="Arial"/>
              <a:sym typeface="Arial"/>
            </a:endParaRPr>
          </a:p>
        </p:txBody>
      </p:sp>
      <p:sp>
        <p:nvSpPr>
          <p:cNvPr id="839" name="Google Shape;839;p73"/>
          <p:cNvSpPr/>
          <p:nvPr/>
        </p:nvSpPr>
        <p:spPr>
          <a:xfrm>
            <a:off x="684212" y="3651647"/>
            <a:ext cx="2303462" cy="1384697"/>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608012" marR="0" lvl="0" indent="-608012" algn="l" rtl="0">
              <a:lnSpc>
                <a:spcPct val="100000"/>
              </a:lnSpc>
              <a:spcBef>
                <a:spcPts val="0"/>
              </a:spcBef>
              <a:spcAft>
                <a:spcPts val="0"/>
              </a:spcAft>
              <a:buClr>
                <a:srgbClr val="000000"/>
              </a:buClr>
              <a:buSzPts val="2400"/>
              <a:buFont typeface="Times New Roman"/>
              <a:buNone/>
            </a:pPr>
            <a:r>
              <a:rPr lang="en" sz="1800" b="0" i="0" u="none" strike="noStrike" cap="none">
                <a:solidFill>
                  <a:srgbClr val="000000"/>
                </a:solidFill>
                <a:latin typeface="Arial"/>
                <a:ea typeface="Arial"/>
                <a:cs typeface="Arial"/>
                <a:sym typeface="Arial"/>
              </a:rPr>
              <a:t>		</a:t>
            </a:r>
            <a:endParaRPr sz="1800" b="0" i="0" u="none" strike="noStrike" cap="none">
              <a:solidFill>
                <a:srgbClr val="000000"/>
              </a:solidFill>
              <a:latin typeface="Arial"/>
              <a:ea typeface="Arial"/>
              <a:cs typeface="Arial"/>
              <a:sym typeface="Arial"/>
            </a:endParaRPr>
          </a:p>
          <a:p>
            <a:pPr marL="608012" marR="0" lvl="0" indent="-608012" algn="l" rtl="0">
              <a:lnSpc>
                <a:spcPct val="100000"/>
              </a:lnSpc>
              <a:spcBef>
                <a:spcPts val="700"/>
              </a:spcBef>
              <a:spcAft>
                <a:spcPts val="0"/>
              </a:spcAft>
              <a:buClr>
                <a:srgbClr val="000000"/>
              </a:buClr>
              <a:buSzPts val="2800"/>
              <a:buFont typeface="Times New Roman"/>
              <a:buNone/>
            </a:pPr>
            <a:r>
              <a:rPr lang="en" sz="1800" b="1" i="1" u="none" strike="noStrike" cap="none">
                <a:solidFill>
                  <a:srgbClr val="FF0000"/>
                </a:solidFill>
                <a:latin typeface="Arial"/>
                <a:ea typeface="Arial"/>
                <a:cs typeface="Arial"/>
                <a:sym typeface="Arial"/>
              </a:rPr>
              <a:t>		Test</a:t>
            </a:r>
            <a:r>
              <a:rPr lang="en" sz="1800" b="0" i="0" u="none" strike="noStrike" cap="none">
                <a:solidFill>
                  <a:srgbClr val="000000"/>
                </a:solidFill>
                <a:latin typeface="Arial"/>
                <a:ea typeface="Arial"/>
                <a:cs typeface="Arial"/>
                <a:sym typeface="Arial"/>
              </a:rPr>
              <a:t>:</a:t>
            </a:r>
            <a:endParaRPr sz="1800" b="0" i="0" u="none" strike="noStrike" cap="none">
              <a:solidFill>
                <a:srgbClr val="000000"/>
              </a:solidFill>
              <a:latin typeface="Arial"/>
              <a:ea typeface="Arial"/>
              <a:cs typeface="Arial"/>
              <a:sym typeface="Arial"/>
            </a:endParaRPr>
          </a:p>
        </p:txBody>
      </p:sp>
      <p:sp>
        <p:nvSpPr>
          <p:cNvPr id="840" name="Google Shape;840;p73"/>
          <p:cNvSpPr txBox="1"/>
          <p:nvPr/>
        </p:nvSpPr>
        <p:spPr>
          <a:xfrm>
            <a:off x="0" y="0"/>
            <a:ext cx="6767400" cy="373800"/>
          </a:xfrm>
          <a:prstGeom prst="rect">
            <a:avLst/>
          </a:prstGeom>
          <a:noFill/>
          <a:ln>
            <a:noFill/>
          </a:ln>
        </p:spPr>
        <p:txBody>
          <a:bodyPr spcFirstLastPara="1" wrap="square" lIns="91425" tIns="91425" rIns="91425" bIns="91425" anchor="t" anchorCtr="0">
            <a:noAutofit/>
          </a:bodyPr>
          <a:lstStyle/>
          <a:p>
            <a:pPr marL="1587" marR="0" lvl="0" indent="0" algn="l" rtl="0">
              <a:lnSpc>
                <a:spcPct val="90000"/>
              </a:lnSpc>
              <a:spcBef>
                <a:spcPts val="0"/>
              </a:spcBef>
              <a:spcAft>
                <a:spcPts val="0"/>
              </a:spcAft>
              <a:buClr>
                <a:srgbClr val="000000"/>
              </a:buClr>
              <a:buSzPts val="1800"/>
              <a:buFont typeface="Arial"/>
              <a:buNone/>
            </a:pPr>
            <a:r>
              <a:rPr lang="en" sz="1800" b="1" i="0" u="none" strike="noStrike" cap="none">
                <a:solidFill>
                  <a:schemeClr val="dk1"/>
                </a:solidFill>
                <a:latin typeface="Arial"/>
                <a:ea typeface="Arial"/>
                <a:cs typeface="Arial"/>
                <a:sym typeface="Arial"/>
              </a:rPr>
              <a:t>Indirect relationships </a:t>
            </a:r>
            <a:r>
              <a:rPr lang="en" sz="1800" b="0" i="0" u="none" strike="noStrike" cap="none">
                <a:solidFill>
                  <a:schemeClr val="dk1"/>
                </a:solidFill>
                <a:latin typeface="Arial"/>
                <a:ea typeface="Arial"/>
                <a:cs typeface="Arial"/>
                <a:sym typeface="Arial"/>
              </a:rPr>
              <a:t>between Sd and R</a:t>
            </a:r>
            <a:endParaRPr sz="1400" b="0" i="0" u="none" strike="noStrike" cap="none">
              <a:solidFill>
                <a:srgbClr val="000000"/>
              </a:solidFill>
              <a:latin typeface="Arial"/>
              <a:ea typeface="Arial"/>
              <a:cs typeface="Arial"/>
              <a:sym typeface="Arial"/>
            </a:endParaRPr>
          </a:p>
        </p:txBody>
      </p:sp>
      <p:sp>
        <p:nvSpPr>
          <p:cNvPr id="841" name="Google Shape;841;p73"/>
          <p:cNvSpPr/>
          <p:nvPr/>
        </p:nvSpPr>
        <p:spPr>
          <a:xfrm>
            <a:off x="665176" y="565575"/>
            <a:ext cx="2830896" cy="13834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608012" marR="0" lvl="0" indent="-608012" algn="l" rtl="0">
              <a:lnSpc>
                <a:spcPct val="100000"/>
              </a:lnSpc>
              <a:spcBef>
                <a:spcPts val="0"/>
              </a:spcBef>
              <a:spcAft>
                <a:spcPts val="0"/>
              </a:spcAft>
              <a:buClr>
                <a:srgbClr val="000000"/>
              </a:buClr>
              <a:buSzPts val="2400"/>
              <a:buFont typeface="Times New Roman"/>
              <a:buNone/>
            </a:pPr>
            <a:r>
              <a:rPr lang="en" sz="1800" b="0" i="0" u="none" strike="noStrike" cap="none" dirty="0">
                <a:solidFill>
                  <a:srgbClr val="000000"/>
                </a:solidFill>
                <a:latin typeface="Arial"/>
                <a:ea typeface="Arial"/>
                <a:cs typeface="Arial"/>
                <a:sym typeface="Arial"/>
              </a:rPr>
              <a:t>		</a:t>
            </a:r>
            <a:endParaRPr sz="1800" b="0" i="0" u="none" strike="noStrike" cap="none" dirty="0">
              <a:solidFill>
                <a:srgbClr val="000000"/>
              </a:solidFill>
              <a:latin typeface="Arial"/>
              <a:ea typeface="Arial"/>
              <a:cs typeface="Arial"/>
              <a:sym typeface="Arial"/>
            </a:endParaRPr>
          </a:p>
          <a:p>
            <a:pPr marL="608012" marR="0" lvl="0" indent="-608012" algn="l" rtl="0">
              <a:lnSpc>
                <a:spcPct val="100000"/>
              </a:lnSpc>
              <a:spcBef>
                <a:spcPts val="700"/>
              </a:spcBef>
              <a:spcAft>
                <a:spcPts val="0"/>
              </a:spcAft>
              <a:buClr>
                <a:srgbClr val="000000"/>
              </a:buClr>
              <a:buSzPts val="2800"/>
              <a:buFont typeface="Times New Roman"/>
              <a:buNone/>
            </a:pPr>
            <a:r>
              <a:rPr lang="en" sz="1800" b="1" i="1" u="none" strike="noStrike" cap="none" dirty="0">
                <a:solidFill>
                  <a:srgbClr val="000000"/>
                </a:solidFill>
                <a:latin typeface="Arial"/>
                <a:ea typeface="Arial"/>
                <a:cs typeface="Arial"/>
                <a:sym typeface="Arial"/>
              </a:rPr>
              <a:t>		</a:t>
            </a:r>
            <a:r>
              <a:rPr lang="en" sz="1800" b="1" i="1" dirty="0" smtClean="0"/>
              <a:t>Phase</a:t>
            </a:r>
            <a:r>
              <a:rPr lang="en" sz="1800" b="1" i="1" u="none" strike="noStrike" cap="none" dirty="0" smtClean="0">
                <a:solidFill>
                  <a:srgbClr val="000000"/>
                </a:solidFill>
                <a:latin typeface="Arial"/>
                <a:ea typeface="Arial"/>
                <a:cs typeface="Arial"/>
                <a:sym typeface="Arial"/>
              </a:rPr>
              <a:t> </a:t>
            </a:r>
            <a:r>
              <a:rPr lang="en" sz="1800" b="1" i="1" u="none" strike="noStrike" cap="none" dirty="0">
                <a:solidFill>
                  <a:srgbClr val="000000"/>
                </a:solidFill>
                <a:latin typeface="Arial"/>
                <a:ea typeface="Arial"/>
                <a:cs typeface="Arial"/>
                <a:sym typeface="Arial"/>
              </a:rPr>
              <a:t>1</a:t>
            </a:r>
            <a:r>
              <a:rPr lang="en" sz="1800" b="0" i="0" u="none" strike="noStrike" cap="none" dirty="0">
                <a:solidFill>
                  <a:srgbClr val="000000"/>
                </a:solidFill>
                <a:latin typeface="Arial"/>
                <a:ea typeface="Arial"/>
                <a:cs typeface="Arial"/>
                <a:sym typeface="Arial"/>
              </a:rPr>
              <a:t>:</a:t>
            </a:r>
            <a:endParaRPr sz="1800" b="0" i="0" u="none" strike="noStrike" cap="none" dirty="0">
              <a:solidFill>
                <a:srgbClr val="000000"/>
              </a:solidFill>
              <a:latin typeface="Arial"/>
              <a:ea typeface="Arial"/>
              <a:cs typeface="Arial"/>
              <a:sym typeface="Arial"/>
            </a:endParaRPr>
          </a:p>
        </p:txBody>
      </p:sp>
      <p:sp>
        <p:nvSpPr>
          <p:cNvPr id="842" name="Google Shape;842;p73"/>
          <p:cNvSpPr/>
          <p:nvPr/>
        </p:nvSpPr>
        <p:spPr>
          <a:xfrm>
            <a:off x="4630725" y="3531525"/>
            <a:ext cx="823200" cy="7929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3" name="Google Shape;843;p73"/>
          <p:cNvSpPr/>
          <p:nvPr/>
        </p:nvSpPr>
        <p:spPr>
          <a:xfrm>
            <a:off x="6223050" y="4199325"/>
            <a:ext cx="823200" cy="7929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2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3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1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3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82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2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2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84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83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83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83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1"/>
                                          </p:stCondLst>
                                        </p:cTn>
                                        <p:tgtEl>
                                          <p:spTgt spid="842"/>
                                        </p:tgtEl>
                                        <p:attrNameLst>
                                          <p:attrName>style.visibility</p:attrName>
                                        </p:attrNameLst>
                                      </p:cBhvr>
                                      <p:to>
                                        <p:strVal val="hidden"/>
                                      </p:to>
                                    </p:set>
                                  </p:childTnLst>
                                </p:cTn>
                              </p:par>
                              <p:par>
                                <p:cTn id="81" presetID="1" presetClass="entr" presetSubtype="0" fill="hold" nodeType="withEffect">
                                  <p:stCondLst>
                                    <p:cond delay="0"/>
                                  </p:stCondLst>
                                  <p:childTnLst>
                                    <p:set>
                                      <p:cBhvr>
                                        <p:cTn id="82" dur="1" fill="hold">
                                          <p:stCondLst>
                                            <p:cond delay="0"/>
                                          </p:stCondLst>
                                        </p:cTn>
                                        <p:tgtEl>
                                          <p:spTgt spid="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p29"/>
          <p:cNvGrpSpPr/>
          <p:nvPr/>
        </p:nvGrpSpPr>
        <p:grpSpPr>
          <a:xfrm>
            <a:off x="425625" y="2132425"/>
            <a:ext cx="1630650" cy="695625"/>
            <a:chOff x="425625" y="2132425"/>
            <a:chExt cx="1630650" cy="695625"/>
          </a:xfrm>
        </p:grpSpPr>
        <p:sp>
          <p:nvSpPr>
            <p:cNvPr id="151" name="Google Shape;151;p29"/>
            <p:cNvSpPr txBox="1"/>
            <p:nvPr/>
          </p:nvSpPr>
          <p:spPr>
            <a:xfrm>
              <a:off x="425775" y="2137750"/>
              <a:ext cx="1630500" cy="6903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000"/>
                <a:buFont typeface="Arial"/>
                <a:buNone/>
              </a:pPr>
              <a:r>
                <a:rPr lang="en" sz="1000" b="1" i="0" u="none" strike="noStrike" cap="none">
                  <a:solidFill>
                    <a:schemeClr val="dk1"/>
                  </a:solidFill>
                  <a:latin typeface="Arial"/>
                  <a:ea typeface="Arial"/>
                  <a:cs typeface="Arial"/>
                  <a:sym typeface="Arial"/>
                </a:rPr>
                <a:t>Effects of Regularities in One stimulus</a:t>
              </a:r>
              <a:endParaRPr sz="1000" b="1"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900"/>
                <a:buFont typeface="Arial"/>
                <a:buNone/>
              </a:pPr>
              <a:r>
                <a:rPr lang="en" sz="900" b="0" i="0" u="none" strike="noStrike" cap="none">
                  <a:solidFill>
                    <a:schemeClr val="dk1"/>
                  </a:solidFill>
                  <a:latin typeface="Arial"/>
                  <a:ea typeface="Arial"/>
                  <a:cs typeface="Arial"/>
                  <a:sym typeface="Arial"/>
                </a:rPr>
                <a:t>(e.g., Habituation)</a:t>
              </a:r>
              <a:endParaRPr sz="900" b="0" i="0" u="none" strike="noStrike" cap="none">
                <a:solidFill>
                  <a:schemeClr val="dk1"/>
                </a:solidFill>
                <a:latin typeface="Arial"/>
                <a:ea typeface="Arial"/>
                <a:cs typeface="Arial"/>
                <a:sym typeface="Arial"/>
              </a:endParaRPr>
            </a:p>
          </p:txBody>
        </p:sp>
        <p:sp>
          <p:nvSpPr>
            <p:cNvPr id="152" name="Google Shape;152;p29"/>
            <p:cNvSpPr/>
            <p:nvPr/>
          </p:nvSpPr>
          <p:spPr>
            <a:xfrm>
              <a:off x="425625" y="2132425"/>
              <a:ext cx="1630500" cy="6903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53" name="Google Shape;153;p29"/>
          <p:cNvCxnSpPr/>
          <p:nvPr/>
        </p:nvCxnSpPr>
        <p:spPr>
          <a:xfrm>
            <a:off x="1244150" y="1873800"/>
            <a:ext cx="6471300" cy="30300"/>
          </a:xfrm>
          <a:prstGeom prst="straightConnector1">
            <a:avLst/>
          </a:prstGeom>
          <a:noFill/>
          <a:ln w="9525" cap="flat" cmpd="sng">
            <a:solidFill>
              <a:schemeClr val="dk2"/>
            </a:solidFill>
            <a:prstDash val="solid"/>
            <a:round/>
            <a:headEnd type="none" w="sm" len="sm"/>
            <a:tailEnd type="none" w="sm" len="sm"/>
          </a:ln>
        </p:spPr>
      </p:cxnSp>
      <p:cxnSp>
        <p:nvCxnSpPr>
          <p:cNvPr id="154" name="Google Shape;154;p29"/>
          <p:cNvCxnSpPr/>
          <p:nvPr/>
        </p:nvCxnSpPr>
        <p:spPr>
          <a:xfrm>
            <a:off x="1238925" y="1866225"/>
            <a:ext cx="3900" cy="265500"/>
          </a:xfrm>
          <a:prstGeom prst="straightConnector1">
            <a:avLst/>
          </a:prstGeom>
          <a:noFill/>
          <a:ln w="9525" cap="flat" cmpd="sng">
            <a:solidFill>
              <a:schemeClr val="dk2"/>
            </a:solidFill>
            <a:prstDash val="solid"/>
            <a:round/>
            <a:headEnd type="none" w="sm" len="sm"/>
            <a:tailEnd type="none" w="sm" len="sm"/>
          </a:ln>
        </p:spPr>
      </p:cxnSp>
      <p:grpSp>
        <p:nvGrpSpPr>
          <p:cNvPr id="155" name="Google Shape;155;p29"/>
          <p:cNvGrpSpPr/>
          <p:nvPr/>
        </p:nvGrpSpPr>
        <p:grpSpPr>
          <a:xfrm>
            <a:off x="425625" y="2822725"/>
            <a:ext cx="1630650" cy="791175"/>
            <a:chOff x="425625" y="2822725"/>
            <a:chExt cx="1630650" cy="791175"/>
          </a:xfrm>
        </p:grpSpPr>
        <p:sp>
          <p:nvSpPr>
            <p:cNvPr id="156" name="Google Shape;156;p29"/>
            <p:cNvSpPr txBox="1"/>
            <p:nvPr/>
          </p:nvSpPr>
          <p:spPr>
            <a:xfrm>
              <a:off x="425775" y="3127000"/>
              <a:ext cx="1630500" cy="4323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000"/>
                <a:buFont typeface="Arial"/>
                <a:buNone/>
              </a:pPr>
              <a:r>
                <a:rPr lang="en" sz="1000" b="0" i="0" u="none" strike="noStrike" cap="none">
                  <a:solidFill>
                    <a:schemeClr val="dk1"/>
                  </a:solidFill>
                  <a:latin typeface="Arial"/>
                  <a:ea typeface="Arial"/>
                  <a:cs typeface="Arial"/>
                  <a:sym typeface="Arial"/>
                </a:rPr>
                <a:t>Environmental Moderators</a:t>
              </a:r>
              <a:endParaRPr sz="1000" b="0" i="0" u="none" strike="noStrike" cap="none">
                <a:solidFill>
                  <a:schemeClr val="dk1"/>
                </a:solidFill>
                <a:latin typeface="Arial"/>
                <a:ea typeface="Arial"/>
                <a:cs typeface="Arial"/>
                <a:sym typeface="Arial"/>
              </a:endParaRPr>
            </a:p>
          </p:txBody>
        </p:sp>
        <p:sp>
          <p:nvSpPr>
            <p:cNvPr id="157" name="Google Shape;157;p29"/>
            <p:cNvSpPr/>
            <p:nvPr/>
          </p:nvSpPr>
          <p:spPr>
            <a:xfrm>
              <a:off x="425625" y="3127000"/>
              <a:ext cx="1630500" cy="4869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58" name="Google Shape;158;p29"/>
            <p:cNvCxnSpPr>
              <a:stCxn id="152" idx="2"/>
              <a:endCxn id="157" idx="0"/>
            </p:cNvCxnSpPr>
            <p:nvPr/>
          </p:nvCxnSpPr>
          <p:spPr>
            <a:xfrm>
              <a:off x="1240875" y="2822725"/>
              <a:ext cx="0" cy="304200"/>
            </a:xfrm>
            <a:prstGeom prst="straightConnector1">
              <a:avLst/>
            </a:prstGeom>
            <a:noFill/>
            <a:ln w="9525" cap="flat" cmpd="sng">
              <a:solidFill>
                <a:schemeClr val="dk2"/>
              </a:solidFill>
              <a:prstDash val="solid"/>
              <a:round/>
              <a:headEnd type="none" w="sm" len="sm"/>
              <a:tailEnd type="none" w="sm" len="sm"/>
            </a:ln>
          </p:spPr>
        </p:cxnSp>
      </p:grpSp>
      <p:grpSp>
        <p:nvGrpSpPr>
          <p:cNvPr id="159" name="Google Shape;159;p29"/>
          <p:cNvGrpSpPr/>
          <p:nvPr/>
        </p:nvGrpSpPr>
        <p:grpSpPr>
          <a:xfrm>
            <a:off x="2511050" y="1881325"/>
            <a:ext cx="1772700" cy="941400"/>
            <a:chOff x="2511050" y="1881325"/>
            <a:chExt cx="1772700" cy="941400"/>
          </a:xfrm>
        </p:grpSpPr>
        <p:grpSp>
          <p:nvGrpSpPr>
            <p:cNvPr id="160" name="Google Shape;160;p29"/>
            <p:cNvGrpSpPr/>
            <p:nvPr/>
          </p:nvGrpSpPr>
          <p:grpSpPr>
            <a:xfrm>
              <a:off x="2511050" y="2132425"/>
              <a:ext cx="1772700" cy="690300"/>
              <a:chOff x="2511050" y="2132425"/>
              <a:chExt cx="1772700" cy="690300"/>
            </a:xfrm>
          </p:grpSpPr>
          <p:sp>
            <p:nvSpPr>
              <p:cNvPr id="161" name="Google Shape;161;p29"/>
              <p:cNvSpPr txBox="1"/>
              <p:nvPr/>
            </p:nvSpPr>
            <p:spPr>
              <a:xfrm>
                <a:off x="2511050" y="2132425"/>
                <a:ext cx="1772700" cy="6903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000"/>
                  <a:buFont typeface="Arial"/>
                  <a:buNone/>
                </a:pPr>
                <a:r>
                  <a:rPr lang="en" sz="1000" b="1" i="0" u="none" strike="noStrike" cap="none">
                    <a:solidFill>
                      <a:schemeClr val="dk1"/>
                    </a:solidFill>
                    <a:latin typeface="Arial"/>
                    <a:ea typeface="Arial"/>
                    <a:cs typeface="Arial"/>
                    <a:sym typeface="Arial"/>
                  </a:rPr>
                  <a:t>Effects of Regularities in Two Stimuli</a:t>
                </a:r>
                <a:endParaRPr sz="1000" b="1"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00"/>
                  <a:buFont typeface="Arial"/>
                  <a:buNone/>
                </a:pPr>
                <a:r>
                  <a:rPr lang="en" sz="1000" b="0" i="0" u="none" strike="noStrike" cap="none">
                    <a:solidFill>
                      <a:schemeClr val="dk1"/>
                    </a:solidFill>
                    <a:latin typeface="Arial"/>
                    <a:ea typeface="Arial"/>
                    <a:cs typeface="Arial"/>
                    <a:sym typeface="Arial"/>
                  </a:rPr>
                  <a:t>(</a:t>
                </a:r>
                <a:r>
                  <a:rPr lang="en" sz="900" b="0" i="0" u="none" strike="noStrike" cap="none">
                    <a:solidFill>
                      <a:schemeClr val="dk1"/>
                    </a:solidFill>
                    <a:latin typeface="Arial"/>
                    <a:ea typeface="Arial"/>
                    <a:cs typeface="Arial"/>
                    <a:sym typeface="Arial"/>
                  </a:rPr>
                  <a:t>e.g., Classical Conditioning)</a:t>
                </a:r>
                <a:endParaRPr sz="900" b="0"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00"/>
                  <a:buFont typeface="Arial"/>
                  <a:buNone/>
                </a:pPr>
                <a:endParaRPr sz="1000" b="1" i="0" u="none" strike="noStrike" cap="none">
                  <a:solidFill>
                    <a:schemeClr val="dk1"/>
                  </a:solidFill>
                  <a:latin typeface="Arial"/>
                  <a:ea typeface="Arial"/>
                  <a:cs typeface="Arial"/>
                  <a:sym typeface="Arial"/>
                </a:endParaRPr>
              </a:p>
            </p:txBody>
          </p:sp>
          <p:sp>
            <p:nvSpPr>
              <p:cNvPr id="162" name="Google Shape;162;p29"/>
              <p:cNvSpPr/>
              <p:nvPr/>
            </p:nvSpPr>
            <p:spPr>
              <a:xfrm>
                <a:off x="2580800" y="2132425"/>
                <a:ext cx="1630500" cy="6903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63" name="Google Shape;163;p29"/>
            <p:cNvCxnSpPr>
              <a:endCxn id="162" idx="0"/>
            </p:cNvCxnSpPr>
            <p:nvPr/>
          </p:nvCxnSpPr>
          <p:spPr>
            <a:xfrm>
              <a:off x="3390950" y="1881325"/>
              <a:ext cx="5100" cy="251100"/>
            </a:xfrm>
            <a:prstGeom prst="straightConnector1">
              <a:avLst/>
            </a:prstGeom>
            <a:noFill/>
            <a:ln w="9525" cap="flat" cmpd="sng">
              <a:solidFill>
                <a:schemeClr val="dk2"/>
              </a:solidFill>
              <a:prstDash val="solid"/>
              <a:round/>
              <a:headEnd type="none" w="sm" len="sm"/>
              <a:tailEnd type="none" w="sm" len="sm"/>
            </a:ln>
          </p:spPr>
        </p:cxnSp>
      </p:grpSp>
      <p:grpSp>
        <p:nvGrpSpPr>
          <p:cNvPr id="164" name="Google Shape;164;p29"/>
          <p:cNvGrpSpPr/>
          <p:nvPr/>
        </p:nvGrpSpPr>
        <p:grpSpPr>
          <a:xfrm>
            <a:off x="2118925" y="85299"/>
            <a:ext cx="4769525" cy="1826358"/>
            <a:chOff x="2118925" y="85299"/>
            <a:chExt cx="4769525" cy="1826358"/>
          </a:xfrm>
        </p:grpSpPr>
        <p:sp>
          <p:nvSpPr>
            <p:cNvPr id="165" name="Google Shape;165;p29"/>
            <p:cNvSpPr/>
            <p:nvPr/>
          </p:nvSpPr>
          <p:spPr>
            <a:xfrm>
              <a:off x="2511051" y="561725"/>
              <a:ext cx="3926524" cy="6903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66" name="Google Shape;166;p29"/>
            <p:cNvCxnSpPr>
              <a:stCxn id="167" idx="2"/>
            </p:cNvCxnSpPr>
            <p:nvPr/>
          </p:nvCxnSpPr>
          <p:spPr>
            <a:xfrm>
              <a:off x="4503688" y="1227657"/>
              <a:ext cx="0" cy="684000"/>
            </a:xfrm>
            <a:prstGeom prst="straightConnector1">
              <a:avLst/>
            </a:prstGeom>
            <a:noFill/>
            <a:ln w="9525" cap="flat" cmpd="sng">
              <a:solidFill>
                <a:schemeClr val="dk2"/>
              </a:solidFill>
              <a:prstDash val="solid"/>
              <a:round/>
              <a:headEnd type="none" w="sm" len="sm"/>
              <a:tailEnd type="none" w="sm" len="sm"/>
            </a:ln>
          </p:spPr>
        </p:cxnSp>
        <p:sp>
          <p:nvSpPr>
            <p:cNvPr id="167" name="Google Shape;167;p29"/>
            <p:cNvSpPr txBox="1"/>
            <p:nvPr/>
          </p:nvSpPr>
          <p:spPr>
            <a:xfrm>
              <a:off x="2118925" y="485757"/>
              <a:ext cx="4769525" cy="7419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 Learning</a:t>
              </a:r>
              <a:endParaRPr sz="1400" b="1"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100"/>
                <a:buFont typeface="Arial"/>
                <a:buNone/>
              </a:pPr>
              <a:r>
                <a:rPr lang="en" sz="1100" b="0" i="0" u="none" strike="noStrike" cap="none">
                  <a:solidFill>
                    <a:schemeClr val="dk1"/>
                  </a:solidFill>
                  <a:latin typeface="Arial"/>
                  <a:ea typeface="Arial"/>
                  <a:cs typeface="Arial"/>
                  <a:sym typeface="Arial"/>
                </a:rPr>
                <a:t>(</a:t>
              </a:r>
              <a:r>
                <a:rPr lang="en" sz="1100" b="0" i="1" u="none" strike="noStrike" cap="none">
                  <a:solidFill>
                    <a:schemeClr val="dk1"/>
                  </a:solidFill>
                  <a:latin typeface="Arial"/>
                  <a:ea typeface="Arial"/>
                  <a:cs typeface="Arial"/>
                  <a:sym typeface="Arial"/>
                </a:rPr>
                <a:t>Change in behavior due to regularities in the environment</a:t>
              </a:r>
              <a:r>
                <a:rPr lang="en" sz="1100" b="0" i="0" u="none" strike="noStrike" cap="none">
                  <a:solidFill>
                    <a:schemeClr val="dk1"/>
                  </a:solidFill>
                  <a:latin typeface="Arial"/>
                  <a:ea typeface="Arial"/>
                  <a:cs typeface="Arial"/>
                  <a:sym typeface="Arial"/>
                </a:rPr>
                <a:t>)</a:t>
              </a:r>
              <a:endParaRPr sz="1100" b="0" i="0" u="none" strike="noStrike" cap="none">
                <a:solidFill>
                  <a:schemeClr val="dk1"/>
                </a:solidFill>
                <a:latin typeface="Arial"/>
                <a:ea typeface="Arial"/>
                <a:cs typeface="Arial"/>
                <a:sym typeface="Arial"/>
              </a:endParaRPr>
            </a:p>
          </p:txBody>
        </p:sp>
        <p:sp>
          <p:nvSpPr>
            <p:cNvPr id="168" name="Google Shape;168;p29"/>
            <p:cNvSpPr txBox="1"/>
            <p:nvPr/>
          </p:nvSpPr>
          <p:spPr>
            <a:xfrm>
              <a:off x="3044000" y="85299"/>
              <a:ext cx="2966400" cy="421825"/>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000"/>
                <a:buFont typeface="Arial"/>
                <a:buNone/>
              </a:pPr>
              <a:r>
                <a:rPr lang="en" sz="2000" b="1" i="0" u="none" strike="noStrike" cap="none">
                  <a:solidFill>
                    <a:srgbClr val="FF0000"/>
                  </a:solidFill>
                  <a:latin typeface="Arial"/>
                  <a:ea typeface="Arial"/>
                  <a:cs typeface="Arial"/>
                  <a:sym typeface="Arial"/>
                </a:rPr>
                <a:t>Story So Far...</a:t>
              </a:r>
              <a:endParaRPr sz="2000" b="1" i="0" u="none" strike="noStrike" cap="none">
                <a:solidFill>
                  <a:srgbClr val="FF0000"/>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600"/>
                <a:buFont typeface="Arial"/>
                <a:buNone/>
              </a:pPr>
              <a:endParaRPr sz="1600" b="0" i="0" u="none" strike="noStrike" cap="none">
                <a:solidFill>
                  <a:srgbClr val="FF0000"/>
                </a:solidFill>
                <a:latin typeface="Arial"/>
                <a:ea typeface="Arial"/>
                <a:cs typeface="Arial"/>
                <a:sym typeface="Arial"/>
              </a:endParaRPr>
            </a:p>
          </p:txBody>
        </p:sp>
      </p:grpSp>
      <p:grpSp>
        <p:nvGrpSpPr>
          <p:cNvPr id="169" name="Google Shape;169;p29"/>
          <p:cNvGrpSpPr/>
          <p:nvPr/>
        </p:nvGrpSpPr>
        <p:grpSpPr>
          <a:xfrm>
            <a:off x="425625" y="3635500"/>
            <a:ext cx="1630650" cy="1410125"/>
            <a:chOff x="425625" y="3635500"/>
            <a:chExt cx="1630650" cy="1410125"/>
          </a:xfrm>
        </p:grpSpPr>
        <p:sp>
          <p:nvSpPr>
            <p:cNvPr id="170" name="Google Shape;170;p29"/>
            <p:cNvSpPr txBox="1"/>
            <p:nvPr/>
          </p:nvSpPr>
          <p:spPr>
            <a:xfrm>
              <a:off x="425775" y="3904213"/>
              <a:ext cx="1630500" cy="7713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000"/>
                <a:buFont typeface="Arial"/>
                <a:buNone/>
              </a:pPr>
              <a:r>
                <a:rPr lang="en" sz="1000" b="0" i="0" u="none" strike="noStrike" cap="none">
                  <a:solidFill>
                    <a:schemeClr val="dk1"/>
                  </a:solidFill>
                  <a:latin typeface="Arial"/>
                  <a:ea typeface="Arial"/>
                  <a:cs typeface="Arial"/>
                  <a:sym typeface="Arial"/>
                </a:rPr>
                <a:t>Mental Mediators</a:t>
              </a:r>
              <a:endParaRPr sz="1000" b="0"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p:txBody>
        </p:sp>
        <p:sp>
          <p:nvSpPr>
            <p:cNvPr id="171" name="Google Shape;171;p29"/>
            <p:cNvSpPr/>
            <p:nvPr/>
          </p:nvSpPr>
          <p:spPr>
            <a:xfrm>
              <a:off x="425625" y="3873700"/>
              <a:ext cx="1630500" cy="8322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Sokolov, Bradley, Solomon</a:t>
              </a:r>
              <a:endParaRPr sz="1000" b="0" i="0" u="none" strike="noStrike" cap="none">
                <a:solidFill>
                  <a:srgbClr val="000000"/>
                </a:solidFill>
                <a:latin typeface="Arial"/>
                <a:ea typeface="Arial"/>
                <a:cs typeface="Arial"/>
                <a:sym typeface="Arial"/>
              </a:endParaRPr>
            </a:p>
          </p:txBody>
        </p:sp>
        <p:cxnSp>
          <p:nvCxnSpPr>
            <p:cNvPr id="172" name="Google Shape;172;p29"/>
            <p:cNvCxnSpPr/>
            <p:nvPr/>
          </p:nvCxnSpPr>
          <p:spPr>
            <a:xfrm flipH="1">
              <a:off x="1240725" y="3635500"/>
              <a:ext cx="300" cy="238200"/>
            </a:xfrm>
            <a:prstGeom prst="straightConnector1">
              <a:avLst/>
            </a:prstGeom>
            <a:noFill/>
            <a:ln w="9525" cap="flat" cmpd="sng">
              <a:solidFill>
                <a:schemeClr val="dk2"/>
              </a:solidFill>
              <a:prstDash val="solid"/>
              <a:round/>
              <a:headEnd type="none" w="sm" len="sm"/>
              <a:tailEnd type="none" w="sm" len="sm"/>
            </a:ln>
          </p:spPr>
        </p:cxnSp>
        <p:sp>
          <p:nvSpPr>
            <p:cNvPr id="173" name="Google Shape;173;p29"/>
            <p:cNvSpPr txBox="1"/>
            <p:nvPr/>
          </p:nvSpPr>
          <p:spPr>
            <a:xfrm>
              <a:off x="425750" y="4706025"/>
              <a:ext cx="1630500" cy="339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Chapter 1</a:t>
              </a:r>
              <a:endParaRPr sz="1400" b="1" i="0" u="none" strike="noStrike" cap="none">
                <a:solidFill>
                  <a:srgbClr val="FF0000"/>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100"/>
                <a:buFont typeface="Arial"/>
                <a:buNone/>
              </a:pPr>
              <a:endParaRPr sz="1100" b="0" i="0" u="none" strike="noStrike" cap="none">
                <a:solidFill>
                  <a:srgbClr val="FF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35;p82"/>
          <p:cNvSpPr/>
          <p:nvPr/>
        </p:nvSpPr>
        <p:spPr>
          <a:xfrm>
            <a:off x="685800" y="250031"/>
            <a:ext cx="7772400" cy="4321969"/>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341312" marR="0" lvl="0" indent="-339723" algn="l" rtl="0">
              <a:lnSpc>
                <a:spcPct val="100000"/>
              </a:lnSpc>
              <a:spcBef>
                <a:spcPts val="0"/>
              </a:spcBef>
              <a:spcAft>
                <a:spcPts val="0"/>
              </a:spcAft>
              <a:buClr>
                <a:srgbClr val="000000"/>
              </a:buClr>
              <a:buSzPts val="2800"/>
              <a:buFont typeface="Times New Roman"/>
              <a:buNone/>
            </a:pPr>
            <a:r>
              <a:rPr lang="en" sz="1800" b="1" i="0" u="none" strike="noStrike" cap="none" dirty="0">
                <a:solidFill>
                  <a:srgbClr val="000000"/>
                </a:solidFill>
                <a:latin typeface="Arial"/>
                <a:ea typeface="Arial"/>
                <a:cs typeface="Arial"/>
                <a:sym typeface="Arial"/>
              </a:rPr>
              <a:t>Overview III.1.2. Core aspects of OC procedure:</a:t>
            </a:r>
            <a:endParaRPr sz="1800" b="1" i="0" u="none" strike="noStrike" cap="none" dirty="0">
              <a:solidFill>
                <a:srgbClr val="000000"/>
              </a:solidFill>
              <a:latin typeface="Arial"/>
              <a:ea typeface="Arial"/>
              <a:cs typeface="Arial"/>
              <a:sym typeface="Arial"/>
            </a:endParaRPr>
          </a:p>
          <a:p>
            <a:pPr marL="341312" marR="0" lvl="0" indent="-339723" algn="l" rtl="0">
              <a:lnSpc>
                <a:spcPct val="100000"/>
              </a:lnSpc>
              <a:spcBef>
                <a:spcPts val="700"/>
              </a:spcBef>
              <a:spcAft>
                <a:spcPts val="0"/>
              </a:spcAft>
              <a:buClr>
                <a:srgbClr val="000000"/>
              </a:buClr>
              <a:buSzPts val="2800"/>
              <a:buFont typeface="Times New Roman"/>
              <a:buNone/>
            </a:pPr>
            <a:r>
              <a:rPr lang="en" sz="1800" b="0" i="0" u="none" strike="noStrike" cap="none" dirty="0">
                <a:solidFill>
                  <a:srgbClr val="666666"/>
                </a:solidFill>
                <a:latin typeface="Arial"/>
                <a:ea typeface="Arial"/>
                <a:cs typeface="Arial"/>
                <a:sym typeface="Arial"/>
              </a:rPr>
              <a:t>III.1.2.1. Nature of the </a:t>
            </a:r>
            <a:r>
              <a:rPr lang="en" sz="1800" b="0" i="0" u="none" strike="noStrike" cap="none" dirty="0" smtClean="0">
                <a:solidFill>
                  <a:srgbClr val="666666"/>
                </a:solidFill>
                <a:latin typeface="Arial"/>
                <a:ea typeface="Arial"/>
                <a:cs typeface="Arial"/>
                <a:sym typeface="Arial"/>
              </a:rPr>
              <a:t>relation:</a:t>
            </a:r>
            <a:endParaRPr sz="1800" b="0" i="0" u="none" strike="noStrike" cap="none" dirty="0">
              <a:solidFill>
                <a:srgbClr val="666666"/>
              </a:solidFill>
              <a:latin typeface="Arial"/>
              <a:ea typeface="Arial"/>
              <a:cs typeface="Arial"/>
              <a:sym typeface="Arial"/>
            </a:endParaRPr>
          </a:p>
          <a:p>
            <a:pPr marL="341312" marR="0" lvl="0" indent="-339723" algn="l" rtl="0">
              <a:lnSpc>
                <a:spcPct val="100000"/>
              </a:lnSpc>
              <a:spcBef>
                <a:spcPts val="700"/>
              </a:spcBef>
              <a:spcAft>
                <a:spcPts val="0"/>
              </a:spcAft>
              <a:buClr>
                <a:srgbClr val="000000"/>
              </a:buClr>
              <a:buSzPts val="2800"/>
              <a:buFont typeface="Times New Roman"/>
              <a:buNone/>
            </a:pPr>
            <a:r>
              <a:rPr lang="en" sz="1800" b="0" i="0" u="none" strike="noStrike" cap="none" dirty="0">
                <a:solidFill>
                  <a:srgbClr val="666666"/>
                </a:solidFill>
                <a:latin typeface="Arial"/>
                <a:ea typeface="Arial"/>
                <a:cs typeface="Arial"/>
                <a:sym typeface="Arial"/>
              </a:rPr>
              <a:t>	(a) contingency more important than contiguity</a:t>
            </a:r>
            <a:endParaRPr sz="1800" b="0" i="0" u="none" strike="noStrike" cap="none" dirty="0">
              <a:solidFill>
                <a:srgbClr val="666666"/>
              </a:solidFill>
              <a:latin typeface="Arial"/>
              <a:ea typeface="Arial"/>
              <a:cs typeface="Arial"/>
              <a:sym typeface="Arial"/>
            </a:endParaRPr>
          </a:p>
          <a:p>
            <a:pPr marL="341312" marR="0" lvl="0" indent="-339723" algn="l" rtl="0">
              <a:lnSpc>
                <a:spcPct val="100000"/>
              </a:lnSpc>
              <a:spcBef>
                <a:spcPts val="700"/>
              </a:spcBef>
              <a:spcAft>
                <a:spcPts val="0"/>
              </a:spcAft>
              <a:buClr>
                <a:srgbClr val="000000"/>
              </a:buClr>
              <a:buSzPts val="2800"/>
              <a:buFont typeface="Times New Roman"/>
              <a:buNone/>
            </a:pPr>
            <a:r>
              <a:rPr lang="en" sz="1800" b="0" i="0" u="none" strike="noStrike" cap="none" dirty="0">
                <a:solidFill>
                  <a:srgbClr val="666666"/>
                </a:solidFill>
                <a:latin typeface="Arial"/>
                <a:ea typeface="Arial"/>
                <a:cs typeface="Arial"/>
                <a:sym typeface="Arial"/>
              </a:rPr>
              <a:t>	(b) conditional </a:t>
            </a:r>
            <a:r>
              <a:rPr lang="en" sz="1800" b="0" i="0" u="none" strike="noStrike" cap="none" dirty="0" smtClean="0">
                <a:solidFill>
                  <a:srgbClr val="666666"/>
                </a:solidFill>
                <a:latin typeface="Arial"/>
                <a:ea typeface="Arial"/>
                <a:cs typeface="Arial"/>
                <a:sym typeface="Arial"/>
              </a:rPr>
              <a:t>contingency</a:t>
            </a:r>
            <a:endParaRPr sz="1800" b="0" i="0" u="none" strike="noStrike" cap="none" dirty="0">
              <a:solidFill>
                <a:srgbClr val="666666"/>
              </a:solidFill>
              <a:latin typeface="Arial"/>
              <a:ea typeface="Arial"/>
              <a:cs typeface="Arial"/>
              <a:sym typeface="Arial"/>
            </a:endParaRPr>
          </a:p>
          <a:p>
            <a:pPr marL="341312" marR="0" lvl="0" indent="-339723" algn="l" rtl="0">
              <a:lnSpc>
                <a:spcPct val="100000"/>
              </a:lnSpc>
              <a:spcBef>
                <a:spcPts val="700"/>
              </a:spcBef>
              <a:spcAft>
                <a:spcPts val="0"/>
              </a:spcAft>
              <a:buClr>
                <a:srgbClr val="000000"/>
              </a:buClr>
              <a:buSzPts val="2800"/>
              <a:buFont typeface="Times New Roman"/>
              <a:buNone/>
            </a:pPr>
            <a:r>
              <a:rPr lang="en" sz="1800" b="0" i="0" u="none" strike="noStrike" cap="none" dirty="0">
                <a:solidFill>
                  <a:srgbClr val="666666"/>
                </a:solidFill>
                <a:latin typeface="Arial"/>
                <a:ea typeface="Arial"/>
                <a:cs typeface="Arial"/>
                <a:sym typeface="Arial"/>
              </a:rPr>
              <a:t>	(c) schedules of </a:t>
            </a:r>
            <a:r>
              <a:rPr lang="en" sz="1800" b="0" i="0" u="none" strike="noStrike" cap="none" dirty="0" smtClean="0">
                <a:solidFill>
                  <a:srgbClr val="666666"/>
                </a:solidFill>
                <a:latin typeface="Arial"/>
                <a:ea typeface="Arial"/>
                <a:cs typeface="Arial"/>
                <a:sym typeface="Arial"/>
              </a:rPr>
              <a:t>reinforcement</a:t>
            </a:r>
            <a:endParaRPr sz="1800" b="0" i="0" u="none" strike="noStrike" cap="none" dirty="0">
              <a:solidFill>
                <a:srgbClr val="666666"/>
              </a:solidFill>
              <a:latin typeface="Arial"/>
              <a:ea typeface="Arial"/>
              <a:cs typeface="Arial"/>
              <a:sym typeface="Arial"/>
            </a:endParaRPr>
          </a:p>
          <a:p>
            <a:pPr marL="341312" marR="0" lvl="0" indent="-339723" algn="l" rtl="0">
              <a:lnSpc>
                <a:spcPct val="100000"/>
              </a:lnSpc>
              <a:spcBef>
                <a:spcPts val="700"/>
              </a:spcBef>
              <a:spcAft>
                <a:spcPts val="0"/>
              </a:spcAft>
              <a:buClr>
                <a:srgbClr val="000000"/>
              </a:buClr>
              <a:buSzPts val="2800"/>
              <a:buFont typeface="Times New Roman"/>
              <a:buNone/>
            </a:pPr>
            <a:r>
              <a:rPr lang="en" sz="1800" b="0" i="0" u="none" strike="noStrike" cap="none" dirty="0">
                <a:solidFill>
                  <a:srgbClr val="666666"/>
                </a:solidFill>
                <a:latin typeface="Arial"/>
                <a:ea typeface="Arial"/>
                <a:cs typeface="Arial"/>
                <a:sym typeface="Arial"/>
              </a:rPr>
              <a:t>	(d) indirect </a:t>
            </a:r>
            <a:r>
              <a:rPr lang="en" sz="1800" b="0" i="0" u="none" strike="noStrike" cap="none" dirty="0" smtClean="0">
                <a:solidFill>
                  <a:srgbClr val="666666"/>
                </a:solidFill>
                <a:latin typeface="Arial"/>
                <a:ea typeface="Arial"/>
                <a:cs typeface="Arial"/>
                <a:sym typeface="Arial"/>
              </a:rPr>
              <a:t>relations</a:t>
            </a:r>
            <a:endParaRPr sz="1800" b="0" i="0" u="none" strike="noStrike" cap="none" dirty="0">
              <a:solidFill>
                <a:srgbClr val="666666"/>
              </a:solidFill>
              <a:latin typeface="Arial"/>
              <a:ea typeface="Arial"/>
              <a:cs typeface="Arial"/>
              <a:sym typeface="Arial"/>
            </a:endParaRPr>
          </a:p>
          <a:p>
            <a:pPr marL="341312" marR="0" lvl="0" indent="-339723" algn="l" rtl="0">
              <a:lnSpc>
                <a:spcPct val="100000"/>
              </a:lnSpc>
              <a:spcBef>
                <a:spcPts val="700"/>
              </a:spcBef>
              <a:spcAft>
                <a:spcPts val="0"/>
              </a:spcAft>
              <a:buClr>
                <a:srgbClr val="000000"/>
              </a:buClr>
              <a:buSzPts val="2800"/>
              <a:buFont typeface="Times New Roman"/>
              <a:buNone/>
            </a:pPr>
            <a:r>
              <a:rPr lang="en" sz="1800" b="0" i="0" u="none" strike="noStrike" cap="none" dirty="0">
                <a:solidFill>
                  <a:srgbClr val="666666"/>
                </a:solidFill>
                <a:latin typeface="Arial"/>
                <a:ea typeface="Arial"/>
                <a:cs typeface="Arial"/>
                <a:sym typeface="Arial"/>
              </a:rPr>
              <a:t>III.1.2.2. Changes in the nature of the </a:t>
            </a:r>
            <a:r>
              <a:rPr lang="en" sz="1800" b="0" i="0" u="none" strike="noStrike" cap="none" dirty="0" smtClean="0">
                <a:solidFill>
                  <a:srgbClr val="666666"/>
                </a:solidFill>
                <a:latin typeface="Arial"/>
                <a:ea typeface="Arial"/>
                <a:cs typeface="Arial"/>
                <a:sym typeface="Arial"/>
              </a:rPr>
              <a:t>relation</a:t>
            </a:r>
            <a:endParaRPr sz="1800" b="0" i="0" u="none" strike="noStrike" cap="none" dirty="0">
              <a:solidFill>
                <a:srgbClr val="666666"/>
              </a:solidFill>
              <a:latin typeface="Arial"/>
              <a:ea typeface="Arial"/>
              <a:cs typeface="Arial"/>
              <a:sym typeface="Arial"/>
            </a:endParaRPr>
          </a:p>
          <a:p>
            <a:pPr marL="341312" lvl="0" indent="-339723">
              <a:spcBef>
                <a:spcPts val="700"/>
              </a:spcBef>
              <a:buSzPts val="2800"/>
            </a:pPr>
            <a:r>
              <a:rPr lang="en" sz="1800" b="0" i="0" u="none" strike="noStrike" cap="none" dirty="0">
                <a:solidFill>
                  <a:srgbClr val="666666"/>
                </a:solidFill>
                <a:latin typeface="Arial"/>
                <a:ea typeface="Arial"/>
                <a:cs typeface="Arial"/>
                <a:sym typeface="Arial"/>
              </a:rPr>
              <a:t>	</a:t>
            </a:r>
            <a:r>
              <a:rPr lang="en" sz="1800" b="0" i="0" u="none" strike="noStrike" cap="none" dirty="0">
                <a:solidFill>
                  <a:srgbClr val="FF0000"/>
                </a:solidFill>
                <a:latin typeface="Arial"/>
                <a:ea typeface="Arial"/>
                <a:cs typeface="Arial"/>
                <a:sym typeface="Arial"/>
              </a:rPr>
              <a:t>(a) no </a:t>
            </a:r>
            <a:r>
              <a:rPr lang="en" sz="1800" b="0" i="0" u="none" strike="noStrike" cap="none" dirty="0" smtClean="0">
                <a:solidFill>
                  <a:srgbClr val="FF0000"/>
                </a:solidFill>
                <a:latin typeface="Arial"/>
                <a:ea typeface="Arial"/>
                <a:cs typeface="Arial"/>
                <a:sym typeface="Arial"/>
              </a:rPr>
              <a:t>relation followed </a:t>
            </a:r>
            <a:r>
              <a:rPr lang="en" sz="1800" b="0" i="0" u="none" strike="noStrike" cap="none" dirty="0">
                <a:solidFill>
                  <a:srgbClr val="FF0000"/>
                </a:solidFill>
                <a:latin typeface="Arial"/>
                <a:ea typeface="Arial"/>
                <a:cs typeface="Arial"/>
                <a:sym typeface="Arial"/>
              </a:rPr>
              <a:t>by </a:t>
            </a:r>
            <a:r>
              <a:rPr lang="en" sz="1800" dirty="0">
                <a:solidFill>
                  <a:srgbClr val="FF0000"/>
                </a:solidFill>
              </a:rPr>
              <a:t>relation </a:t>
            </a:r>
            <a:endParaRPr sz="1800" b="0" i="0" u="none" strike="noStrike" cap="none" dirty="0">
              <a:solidFill>
                <a:srgbClr val="FF0000"/>
              </a:solidFill>
              <a:sym typeface="Arial"/>
            </a:endParaRPr>
          </a:p>
          <a:p>
            <a:pPr marL="341312" lvl="0" indent="-339723">
              <a:spcBef>
                <a:spcPts val="700"/>
              </a:spcBef>
              <a:buSzPts val="2800"/>
            </a:pPr>
            <a:r>
              <a:rPr lang="en" sz="1800" b="0" i="0" u="none" strike="noStrike" cap="none" dirty="0">
                <a:solidFill>
                  <a:srgbClr val="666666"/>
                </a:solidFill>
                <a:latin typeface="Arial"/>
                <a:ea typeface="Arial"/>
                <a:cs typeface="Arial"/>
                <a:sym typeface="Arial"/>
              </a:rPr>
              <a:t>	(b) </a:t>
            </a:r>
            <a:r>
              <a:rPr lang="en" sz="1800" dirty="0">
                <a:solidFill>
                  <a:srgbClr val="666666"/>
                </a:solidFill>
              </a:rPr>
              <a:t>relation followed </a:t>
            </a:r>
            <a:r>
              <a:rPr lang="en" sz="1800" b="0" i="0" u="none" strike="noStrike" cap="none" dirty="0">
                <a:solidFill>
                  <a:srgbClr val="666666"/>
                </a:solidFill>
                <a:latin typeface="Arial"/>
                <a:ea typeface="Arial"/>
                <a:cs typeface="Arial"/>
                <a:sym typeface="Arial"/>
              </a:rPr>
              <a:t>by no </a:t>
            </a:r>
            <a:r>
              <a:rPr lang="en" sz="1800" dirty="0">
                <a:solidFill>
                  <a:srgbClr val="666666"/>
                </a:solidFill>
              </a:rPr>
              <a:t>relation </a:t>
            </a:r>
            <a:endParaRPr sz="1800" b="0" i="0" u="none" strike="noStrike" cap="none" dirty="0">
              <a:solidFill>
                <a:srgbClr val="666666"/>
              </a:solidFill>
              <a:latin typeface="Arial"/>
              <a:ea typeface="Arial"/>
              <a:cs typeface="Arial"/>
              <a:sym typeface="Arial"/>
            </a:endParaRPr>
          </a:p>
          <a:p>
            <a:pPr marL="341312" marR="0" lvl="0" indent="-339723" algn="l" rtl="0">
              <a:lnSpc>
                <a:spcPct val="100000"/>
              </a:lnSpc>
              <a:spcBef>
                <a:spcPts val="700"/>
              </a:spcBef>
              <a:spcAft>
                <a:spcPts val="0"/>
              </a:spcAft>
              <a:buClr>
                <a:srgbClr val="FF0000"/>
              </a:buClr>
              <a:buSzPts val="2800"/>
              <a:buFont typeface="Times New Roman"/>
              <a:buNone/>
            </a:pPr>
            <a:r>
              <a:rPr lang="en" sz="1800" i="0" u="none" strike="noStrike" cap="none" dirty="0">
                <a:solidFill>
                  <a:schemeClr val="bg1">
                    <a:lumMod val="50000"/>
                  </a:schemeClr>
                </a:solidFill>
                <a:latin typeface="Arial"/>
                <a:ea typeface="Arial"/>
                <a:cs typeface="Arial"/>
                <a:sym typeface="Arial"/>
              </a:rPr>
              <a:t>	(c) context dependent</a:t>
            </a:r>
            <a:endParaRPr sz="1800" i="0" u="none" strike="noStrike" cap="none" dirty="0">
              <a:solidFill>
                <a:schemeClr val="bg1">
                  <a:lumMod val="50000"/>
                </a:schemeClr>
              </a:solidFill>
              <a:latin typeface="Arial"/>
              <a:ea typeface="Arial"/>
              <a:cs typeface="Arial"/>
              <a:sym typeface="Arial"/>
            </a:endParaRPr>
          </a:p>
          <a:p>
            <a:pPr marL="341312" marR="0" lvl="0" indent="-339723" algn="l" rtl="0">
              <a:lnSpc>
                <a:spcPct val="100000"/>
              </a:lnSpc>
              <a:spcBef>
                <a:spcPts val="700"/>
              </a:spcBef>
              <a:spcAft>
                <a:spcPts val="0"/>
              </a:spcAft>
              <a:buClr>
                <a:srgbClr val="FF0000"/>
              </a:buClr>
              <a:buSzPts val="2800"/>
              <a:buFont typeface="Times New Roman"/>
              <a:buNone/>
            </a:pPr>
            <a:endParaRPr sz="1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F0000"/>
              </a:solidFill>
              <a:latin typeface="Arial"/>
              <a:ea typeface="Arial"/>
              <a:cs typeface="Arial"/>
              <a:sym typeface="Arial"/>
            </a:endParaRPr>
          </a:p>
        </p:txBody>
      </p:sp>
    </p:spTree>
    <p:extLst>
      <p:ext uri="{BB962C8B-B14F-4D97-AF65-F5344CB8AC3E}">
        <p14:creationId xmlns:p14="http://schemas.microsoft.com/office/powerpoint/2010/main" val="29714069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pic>
        <p:nvPicPr>
          <p:cNvPr id="857" name="Google Shape;857;p75"/>
          <p:cNvPicPr preferRelativeResize="0"/>
          <p:nvPr/>
        </p:nvPicPr>
        <p:blipFill rotWithShape="1">
          <a:blip r:embed="rId3">
            <a:alphaModFix/>
          </a:blip>
          <a:srcRect/>
          <a:stretch/>
        </p:blipFill>
        <p:spPr>
          <a:xfrm>
            <a:off x="152212" y="3810084"/>
            <a:ext cx="1512094" cy="981075"/>
          </a:xfrm>
          <a:prstGeom prst="rect">
            <a:avLst/>
          </a:prstGeom>
          <a:noFill/>
          <a:ln>
            <a:noFill/>
          </a:ln>
        </p:spPr>
      </p:pic>
      <p:pic>
        <p:nvPicPr>
          <p:cNvPr id="858" name="Google Shape;858;p75"/>
          <p:cNvPicPr preferRelativeResize="0"/>
          <p:nvPr/>
        </p:nvPicPr>
        <p:blipFill rotWithShape="1">
          <a:blip r:embed="rId4">
            <a:alphaModFix/>
          </a:blip>
          <a:srcRect/>
          <a:stretch/>
        </p:blipFill>
        <p:spPr>
          <a:xfrm>
            <a:off x="3622087" y="1757764"/>
            <a:ext cx="648890" cy="648890"/>
          </a:xfrm>
          <a:prstGeom prst="rect">
            <a:avLst/>
          </a:prstGeom>
          <a:noFill/>
          <a:ln>
            <a:noFill/>
          </a:ln>
        </p:spPr>
      </p:pic>
      <p:pic>
        <p:nvPicPr>
          <p:cNvPr id="859" name="Google Shape;859;p75"/>
          <p:cNvPicPr preferRelativeResize="0"/>
          <p:nvPr/>
        </p:nvPicPr>
        <p:blipFill rotWithShape="1">
          <a:blip r:embed="rId4">
            <a:alphaModFix/>
          </a:blip>
          <a:srcRect/>
          <a:stretch/>
        </p:blipFill>
        <p:spPr>
          <a:xfrm>
            <a:off x="3622087" y="3976181"/>
            <a:ext cx="648890" cy="648890"/>
          </a:xfrm>
          <a:prstGeom prst="rect">
            <a:avLst/>
          </a:prstGeom>
          <a:noFill/>
          <a:ln>
            <a:noFill/>
          </a:ln>
        </p:spPr>
      </p:pic>
      <p:sp>
        <p:nvSpPr>
          <p:cNvPr id="860" name="Google Shape;860;p75"/>
          <p:cNvSpPr/>
          <p:nvPr/>
        </p:nvSpPr>
        <p:spPr>
          <a:xfrm>
            <a:off x="3496662" y="1685940"/>
            <a:ext cx="899740" cy="890172"/>
          </a:xfrm>
          <a:custGeom>
            <a:avLst/>
            <a:gdLst/>
            <a:ahLst/>
            <a:cxnLst/>
            <a:rect l="l" t="t" r="r" b="b"/>
            <a:pathLst>
              <a:path w="1224136" h="1528192" extrusionOk="0">
                <a:moveTo>
                  <a:pt x="181651" y="457035"/>
                </a:moveTo>
                <a:lnTo>
                  <a:pt x="406363" y="277032"/>
                </a:lnTo>
                <a:lnTo>
                  <a:pt x="612068" y="533832"/>
                </a:lnTo>
                <a:lnTo>
                  <a:pt x="817773" y="277032"/>
                </a:lnTo>
                <a:lnTo>
                  <a:pt x="1042485" y="457035"/>
                </a:lnTo>
                <a:lnTo>
                  <a:pt x="796518" y="764096"/>
                </a:lnTo>
                <a:lnTo>
                  <a:pt x="1042485" y="1071157"/>
                </a:lnTo>
                <a:lnTo>
                  <a:pt x="817773" y="1251160"/>
                </a:lnTo>
                <a:lnTo>
                  <a:pt x="612068" y="994360"/>
                </a:lnTo>
                <a:lnTo>
                  <a:pt x="406363" y="1251160"/>
                </a:lnTo>
                <a:lnTo>
                  <a:pt x="181651" y="1071157"/>
                </a:lnTo>
                <a:lnTo>
                  <a:pt x="427618" y="764096"/>
                </a:lnTo>
                <a:lnTo>
                  <a:pt x="181651" y="457035"/>
                </a:lnTo>
                <a:close/>
              </a:path>
            </a:pathLst>
          </a:custGeom>
          <a:solidFill>
            <a:srgbClr val="FF0000"/>
          </a:solidFill>
          <a:ln w="47500" cap="flat" cmpd="sng">
            <a:solidFill>
              <a:srgbClr val="FF0000"/>
            </a:solidFill>
            <a:prstDash val="solid"/>
            <a:round/>
            <a:headEnd type="none" w="sm" len="sm"/>
            <a:tailEnd type="none" w="sm" len="sm"/>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861" name="Google Shape;861;p75"/>
          <p:cNvCxnSpPr/>
          <p:nvPr/>
        </p:nvCxnSpPr>
        <p:spPr>
          <a:xfrm flipH="1">
            <a:off x="4644925" y="943125"/>
            <a:ext cx="2700" cy="4057500"/>
          </a:xfrm>
          <a:prstGeom prst="straightConnector1">
            <a:avLst/>
          </a:prstGeom>
          <a:noFill/>
          <a:ln w="47500" cap="flat" cmpd="sng">
            <a:solidFill>
              <a:srgbClr val="000000"/>
            </a:solidFill>
            <a:prstDash val="solid"/>
            <a:miter lim="800000"/>
            <a:headEnd type="none" w="sm" len="sm"/>
            <a:tailEnd type="none" w="sm" len="sm"/>
          </a:ln>
        </p:spPr>
      </p:cxnSp>
      <p:sp>
        <p:nvSpPr>
          <p:cNvPr id="862" name="Google Shape;862;p75"/>
          <p:cNvSpPr/>
          <p:nvPr/>
        </p:nvSpPr>
        <p:spPr>
          <a:xfrm>
            <a:off x="152224" y="755225"/>
            <a:ext cx="1512081" cy="46105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2400"/>
              <a:buFont typeface="Times New Roman"/>
              <a:buNone/>
            </a:pPr>
            <a:r>
              <a:rPr lang="en" sz="2400" b="0" i="0" u="none" strike="noStrike" cap="none" dirty="0" smtClean="0">
                <a:solidFill>
                  <a:srgbClr val="000000"/>
                </a:solidFill>
                <a:latin typeface="Arial"/>
                <a:ea typeface="Arial"/>
                <a:cs typeface="Arial"/>
                <a:sym typeface="Arial"/>
              </a:rPr>
              <a:t>Phase </a:t>
            </a:r>
            <a:r>
              <a:rPr lang="en" sz="2400" b="0" i="0" u="none" strike="noStrike" cap="none" dirty="0">
                <a:solidFill>
                  <a:srgbClr val="000000"/>
                </a:solidFill>
                <a:latin typeface="Arial"/>
                <a:ea typeface="Arial"/>
                <a:cs typeface="Arial"/>
                <a:sym typeface="Arial"/>
              </a:rPr>
              <a:t>1</a:t>
            </a:r>
            <a:endParaRPr sz="1400" b="0" i="0" u="none" strike="noStrike" cap="none" dirty="0">
              <a:solidFill>
                <a:srgbClr val="000000"/>
              </a:solidFill>
              <a:latin typeface="Arial"/>
              <a:ea typeface="Arial"/>
              <a:cs typeface="Arial"/>
              <a:sym typeface="Arial"/>
            </a:endParaRPr>
          </a:p>
        </p:txBody>
      </p:sp>
      <p:sp>
        <p:nvSpPr>
          <p:cNvPr id="863" name="Google Shape;863;p75"/>
          <p:cNvSpPr/>
          <p:nvPr/>
        </p:nvSpPr>
        <p:spPr>
          <a:xfrm>
            <a:off x="4853175" y="755225"/>
            <a:ext cx="1651534" cy="46105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2400"/>
              <a:buFont typeface="Times New Roman"/>
              <a:buNone/>
            </a:pPr>
            <a:r>
              <a:rPr lang="en" sz="2400" b="0" i="0" u="none" strike="noStrike" cap="none" dirty="0" smtClean="0">
                <a:solidFill>
                  <a:srgbClr val="000000"/>
                </a:solidFill>
                <a:latin typeface="Arial"/>
                <a:ea typeface="Arial"/>
                <a:cs typeface="Arial"/>
                <a:sym typeface="Arial"/>
              </a:rPr>
              <a:t>Phase 2</a:t>
            </a:r>
            <a:endParaRPr sz="1400" b="0" i="0" u="none" strike="noStrike" cap="none" dirty="0">
              <a:solidFill>
                <a:srgbClr val="000000"/>
              </a:solidFill>
              <a:latin typeface="Arial"/>
              <a:ea typeface="Arial"/>
              <a:cs typeface="Arial"/>
              <a:sym typeface="Arial"/>
            </a:endParaRPr>
          </a:p>
        </p:txBody>
      </p:sp>
      <p:pic>
        <p:nvPicPr>
          <p:cNvPr id="864" name="Google Shape;864;p75" descr="Image result for labrador"/>
          <p:cNvPicPr preferRelativeResize="0"/>
          <p:nvPr/>
        </p:nvPicPr>
        <p:blipFill rotWithShape="1">
          <a:blip r:embed="rId5">
            <a:alphaModFix/>
          </a:blip>
          <a:srcRect l="18982" r="17233"/>
          <a:stretch/>
        </p:blipFill>
        <p:spPr>
          <a:xfrm>
            <a:off x="152225" y="1477388"/>
            <a:ext cx="1257650" cy="1307300"/>
          </a:xfrm>
          <a:prstGeom prst="rect">
            <a:avLst/>
          </a:prstGeom>
          <a:noFill/>
          <a:ln>
            <a:noFill/>
          </a:ln>
        </p:spPr>
      </p:pic>
      <p:sp>
        <p:nvSpPr>
          <p:cNvPr id="865" name="Google Shape;865;p75"/>
          <p:cNvSpPr/>
          <p:nvPr/>
        </p:nvSpPr>
        <p:spPr>
          <a:xfrm>
            <a:off x="250825" y="84526"/>
            <a:ext cx="8642376" cy="58487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0" marR="0" lvl="0" indent="0" algn="ctr" rtl="0">
              <a:lnSpc>
                <a:spcPct val="115000"/>
              </a:lnSpc>
              <a:spcBef>
                <a:spcPts val="500"/>
              </a:spcBef>
              <a:spcAft>
                <a:spcPts val="0"/>
              </a:spcAft>
              <a:buClr>
                <a:schemeClr val="dk1"/>
              </a:buClr>
              <a:buSzPts val="1100"/>
              <a:buFont typeface="Arial"/>
              <a:buNone/>
            </a:pPr>
            <a:r>
              <a:rPr lang="en" sz="2400" b="1" i="0" u="none" strike="noStrike" cap="none" dirty="0">
                <a:solidFill>
                  <a:schemeClr val="dk1"/>
                </a:solidFill>
                <a:latin typeface="Arial"/>
                <a:ea typeface="Arial"/>
                <a:cs typeface="Arial"/>
                <a:sym typeface="Arial"/>
              </a:rPr>
              <a:t>First no </a:t>
            </a:r>
            <a:r>
              <a:rPr lang="en" sz="2400" b="1" i="0" u="none" strike="noStrike" cap="none" dirty="0" smtClean="0">
                <a:solidFill>
                  <a:schemeClr val="dk1"/>
                </a:solidFill>
                <a:latin typeface="Arial"/>
                <a:ea typeface="Arial"/>
                <a:cs typeface="Arial"/>
                <a:sym typeface="Arial"/>
              </a:rPr>
              <a:t>relation </a:t>
            </a:r>
            <a:r>
              <a:rPr lang="en" sz="2400" b="1" i="0" u="none" strike="noStrike" cap="none" dirty="0">
                <a:solidFill>
                  <a:schemeClr val="dk1"/>
                </a:solidFill>
                <a:latin typeface="Arial"/>
                <a:ea typeface="Arial"/>
                <a:cs typeface="Arial"/>
                <a:sym typeface="Arial"/>
              </a:rPr>
              <a:t>then </a:t>
            </a:r>
            <a:r>
              <a:rPr lang="en" sz="2400" b="1" i="0" u="none" strike="noStrike" cap="none" dirty="0" smtClean="0">
                <a:solidFill>
                  <a:schemeClr val="dk1"/>
                </a:solidFill>
                <a:latin typeface="Arial"/>
                <a:ea typeface="Arial"/>
                <a:cs typeface="Arial"/>
                <a:sym typeface="Arial"/>
              </a:rPr>
              <a:t>relation</a:t>
            </a:r>
            <a:endParaRPr sz="2400" b="0" i="0" u="none" strike="noStrike" cap="none" dirty="0">
              <a:solidFill>
                <a:srgbClr val="000000"/>
              </a:solidFill>
              <a:latin typeface="Arial"/>
              <a:ea typeface="Arial"/>
              <a:cs typeface="Arial"/>
              <a:sym typeface="Arial"/>
            </a:endParaRPr>
          </a:p>
        </p:txBody>
      </p:sp>
      <p:pic>
        <p:nvPicPr>
          <p:cNvPr id="866" name="Google Shape;866;p75"/>
          <p:cNvPicPr preferRelativeResize="0"/>
          <p:nvPr/>
        </p:nvPicPr>
        <p:blipFill rotWithShape="1">
          <a:blip r:embed="rId6">
            <a:alphaModFix/>
          </a:blip>
          <a:srcRect/>
          <a:stretch/>
        </p:blipFill>
        <p:spPr>
          <a:xfrm>
            <a:off x="2060963" y="1838600"/>
            <a:ext cx="784575" cy="584850"/>
          </a:xfrm>
          <a:prstGeom prst="rect">
            <a:avLst/>
          </a:prstGeom>
          <a:noFill/>
          <a:ln>
            <a:noFill/>
          </a:ln>
        </p:spPr>
      </p:pic>
      <p:pic>
        <p:nvPicPr>
          <p:cNvPr id="867" name="Google Shape;867;p75"/>
          <p:cNvPicPr preferRelativeResize="0"/>
          <p:nvPr/>
        </p:nvPicPr>
        <p:blipFill rotWithShape="1">
          <a:blip r:embed="rId6">
            <a:alphaModFix/>
          </a:blip>
          <a:srcRect/>
          <a:stretch/>
        </p:blipFill>
        <p:spPr>
          <a:xfrm>
            <a:off x="2060975" y="4008188"/>
            <a:ext cx="784575" cy="584850"/>
          </a:xfrm>
          <a:prstGeom prst="rect">
            <a:avLst/>
          </a:prstGeom>
          <a:noFill/>
          <a:ln>
            <a:noFill/>
          </a:ln>
        </p:spPr>
      </p:pic>
      <p:sp>
        <p:nvSpPr>
          <p:cNvPr id="868" name="Google Shape;868;p75"/>
          <p:cNvSpPr/>
          <p:nvPr/>
        </p:nvSpPr>
        <p:spPr>
          <a:xfrm>
            <a:off x="337762" y="2759750"/>
            <a:ext cx="1140966" cy="37562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2400"/>
              <a:buFont typeface="Times New Roman"/>
              <a:buNone/>
            </a:pPr>
            <a:r>
              <a:rPr lang="en" sz="1800" b="0" i="0" u="none" strike="noStrike" cap="none">
                <a:solidFill>
                  <a:srgbClr val="000000"/>
                </a:solidFill>
                <a:latin typeface="Arial"/>
                <a:ea typeface="Arial"/>
                <a:cs typeface="Arial"/>
                <a:sym typeface="Arial"/>
              </a:rPr>
              <a:t>Group 1</a:t>
            </a:r>
            <a:endParaRPr sz="1800" b="0" i="0" u="none" strike="noStrike" cap="none">
              <a:solidFill>
                <a:srgbClr val="000000"/>
              </a:solidFill>
              <a:latin typeface="Arial"/>
              <a:ea typeface="Arial"/>
              <a:cs typeface="Arial"/>
              <a:sym typeface="Arial"/>
            </a:endParaRPr>
          </a:p>
        </p:txBody>
      </p:sp>
      <p:sp>
        <p:nvSpPr>
          <p:cNvPr id="869" name="Google Shape;869;p75"/>
          <p:cNvSpPr/>
          <p:nvPr/>
        </p:nvSpPr>
        <p:spPr>
          <a:xfrm>
            <a:off x="337762" y="4678838"/>
            <a:ext cx="1140966" cy="37562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2400"/>
              <a:buFont typeface="Times New Roman"/>
              <a:buNone/>
            </a:pPr>
            <a:r>
              <a:rPr lang="en" sz="1800" b="0" i="0" u="none" strike="noStrike" cap="none">
                <a:solidFill>
                  <a:srgbClr val="000000"/>
                </a:solidFill>
                <a:latin typeface="Arial"/>
                <a:ea typeface="Arial"/>
                <a:cs typeface="Arial"/>
                <a:sym typeface="Arial"/>
              </a:rPr>
              <a:t>Group 2</a:t>
            </a:r>
            <a:endParaRPr sz="1800" b="0" i="0" u="none" strike="noStrike" cap="none">
              <a:solidFill>
                <a:srgbClr val="000000"/>
              </a:solidFill>
              <a:latin typeface="Arial"/>
              <a:ea typeface="Arial"/>
              <a:cs typeface="Arial"/>
              <a:sym typeface="Arial"/>
            </a:endParaRPr>
          </a:p>
        </p:txBody>
      </p:sp>
      <p:pic>
        <p:nvPicPr>
          <p:cNvPr id="870" name="Google Shape;870;p75"/>
          <p:cNvPicPr preferRelativeResize="0"/>
          <p:nvPr/>
        </p:nvPicPr>
        <p:blipFill rotWithShape="1">
          <a:blip r:embed="rId7">
            <a:alphaModFix/>
          </a:blip>
          <a:srcRect t="13799"/>
          <a:stretch/>
        </p:blipFill>
        <p:spPr>
          <a:xfrm>
            <a:off x="4800025" y="1740425"/>
            <a:ext cx="4191575" cy="2321900"/>
          </a:xfrm>
          <a:prstGeom prst="rect">
            <a:avLst/>
          </a:prstGeom>
          <a:noFill/>
          <a:ln>
            <a:noFill/>
          </a:ln>
        </p:spPr>
      </p:pic>
      <p:sp>
        <p:nvSpPr>
          <p:cNvPr id="871" name="Google Shape;871;p75"/>
          <p:cNvSpPr/>
          <p:nvPr/>
        </p:nvSpPr>
        <p:spPr>
          <a:xfrm>
            <a:off x="178375" y="1248700"/>
            <a:ext cx="4218000" cy="1886700"/>
          </a:xfrm>
          <a:prstGeom prst="roundRect">
            <a:avLst>
              <a:gd name="adj" fmla="val 16667"/>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6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6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5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6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6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6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7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pic>
        <p:nvPicPr>
          <p:cNvPr id="876" name="Google Shape;876;p76" descr="Music: http://www.bensound.com" title="What is Learned Helplessness?">
            <a:hlinkClick r:id="rId3"/>
          </p:cNvPr>
          <p:cNvPicPr preferRelativeResize="0"/>
          <p:nvPr/>
        </p:nvPicPr>
        <p:blipFill rotWithShape="1">
          <a:blip r:embed="rId4">
            <a:alphaModFix/>
          </a:blip>
          <a:srcRect/>
          <a:stretch/>
        </p:blipFill>
        <p:spPr>
          <a:xfrm>
            <a:off x="1143000" y="0"/>
            <a:ext cx="6858000" cy="51435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77"/>
          <p:cNvSpPr/>
          <p:nvPr/>
        </p:nvSpPr>
        <p:spPr>
          <a:xfrm>
            <a:off x="250838" y="1960337"/>
            <a:ext cx="8642376" cy="122283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0" marR="0" lvl="0" indent="0" algn="ctr" rtl="0">
              <a:lnSpc>
                <a:spcPct val="90000"/>
              </a:lnSpc>
              <a:spcBef>
                <a:spcPts val="700"/>
              </a:spcBef>
              <a:spcAft>
                <a:spcPts val="0"/>
              </a:spcAft>
              <a:buClr>
                <a:srgbClr val="000000"/>
              </a:buClr>
              <a:buSzPts val="2800"/>
              <a:buFont typeface="Times New Roman"/>
              <a:buNone/>
            </a:pPr>
            <a:r>
              <a:rPr lang="en" sz="3000" b="0" i="0" u="none" strike="noStrike" cap="none" dirty="0">
                <a:solidFill>
                  <a:srgbClr val="000000"/>
                </a:solidFill>
                <a:latin typeface="Arial"/>
                <a:ea typeface="Arial"/>
                <a:cs typeface="Arial"/>
                <a:sym typeface="Arial"/>
              </a:rPr>
              <a:t>Extinction</a:t>
            </a:r>
            <a:endParaRPr sz="3000" b="0" i="0" u="none" strike="noStrike" cap="none" dirty="0">
              <a:solidFill>
                <a:srgbClr val="000000"/>
              </a:solidFill>
              <a:latin typeface="Arial"/>
              <a:ea typeface="Arial"/>
              <a:cs typeface="Arial"/>
              <a:sym typeface="Arial"/>
            </a:endParaRPr>
          </a:p>
          <a:p>
            <a:pPr marL="0" marR="0" lvl="0" indent="0" algn="ctr" rtl="0">
              <a:lnSpc>
                <a:spcPct val="90000"/>
              </a:lnSpc>
              <a:spcBef>
                <a:spcPts val="700"/>
              </a:spcBef>
              <a:spcAft>
                <a:spcPts val="0"/>
              </a:spcAft>
              <a:buClr>
                <a:srgbClr val="000000"/>
              </a:buClr>
              <a:buSzPts val="2800"/>
              <a:buFont typeface="Times New Roman"/>
              <a:buNone/>
            </a:pPr>
            <a:r>
              <a:rPr lang="en" sz="3000" b="0" i="0" u="none" strike="noStrike" cap="none" dirty="0">
                <a:solidFill>
                  <a:srgbClr val="000000"/>
                </a:solidFill>
                <a:latin typeface="Arial"/>
                <a:ea typeface="Arial"/>
                <a:cs typeface="Arial"/>
                <a:sym typeface="Arial"/>
              </a:rPr>
              <a:t>First </a:t>
            </a:r>
            <a:r>
              <a:rPr lang="en" sz="3000" b="0" i="0" u="none" strike="noStrike" cap="none" dirty="0" smtClean="0">
                <a:solidFill>
                  <a:srgbClr val="000000"/>
                </a:solidFill>
                <a:latin typeface="Arial"/>
                <a:ea typeface="Arial"/>
                <a:cs typeface="Arial"/>
                <a:sym typeface="Arial"/>
              </a:rPr>
              <a:t>relation, </a:t>
            </a:r>
            <a:r>
              <a:rPr lang="en" sz="3000" b="0" i="0" u="none" strike="noStrike" cap="none" dirty="0">
                <a:solidFill>
                  <a:srgbClr val="000000"/>
                </a:solidFill>
                <a:latin typeface="Arial"/>
                <a:ea typeface="Arial"/>
                <a:cs typeface="Arial"/>
                <a:sym typeface="Arial"/>
              </a:rPr>
              <a:t>then no </a:t>
            </a:r>
            <a:r>
              <a:rPr lang="en" sz="3000" b="0" i="0" u="none" strike="noStrike" cap="none" dirty="0" smtClean="0">
                <a:solidFill>
                  <a:srgbClr val="000000"/>
                </a:solidFill>
                <a:latin typeface="Arial"/>
                <a:ea typeface="Arial"/>
                <a:cs typeface="Arial"/>
                <a:sym typeface="Arial"/>
              </a:rPr>
              <a:t>relation</a:t>
            </a:r>
            <a:endParaRPr sz="30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78"/>
          <p:cNvSpPr/>
          <p:nvPr/>
        </p:nvSpPr>
        <p:spPr>
          <a:xfrm>
            <a:off x="-25" y="171450"/>
            <a:ext cx="9143982" cy="213003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608012" marR="0" lvl="0" indent="-608012" algn="ctr" rtl="0">
              <a:lnSpc>
                <a:spcPct val="90000"/>
              </a:lnSpc>
              <a:spcBef>
                <a:spcPts val="0"/>
              </a:spcBef>
              <a:spcAft>
                <a:spcPts val="0"/>
              </a:spcAft>
              <a:buClr>
                <a:srgbClr val="000000"/>
              </a:buClr>
              <a:buSzPts val="2800"/>
              <a:buFont typeface="Times New Roman"/>
              <a:buNone/>
            </a:pPr>
            <a:r>
              <a:rPr lang="en" sz="2400" b="1" i="0" u="none" strike="noStrike" cap="none" dirty="0">
                <a:solidFill>
                  <a:srgbClr val="000000"/>
                </a:solidFill>
                <a:latin typeface="Arial"/>
                <a:ea typeface="Arial"/>
                <a:cs typeface="Arial"/>
                <a:sym typeface="Arial"/>
              </a:rPr>
              <a:t>First </a:t>
            </a:r>
            <a:r>
              <a:rPr lang="en" sz="2400" b="1" i="0" u="none" strike="noStrike" cap="none" dirty="0" smtClean="0">
                <a:solidFill>
                  <a:srgbClr val="000000"/>
                </a:solidFill>
                <a:latin typeface="Arial"/>
                <a:ea typeface="Arial"/>
                <a:cs typeface="Arial"/>
                <a:sym typeface="Arial"/>
              </a:rPr>
              <a:t>relation then </a:t>
            </a:r>
            <a:r>
              <a:rPr lang="en" sz="2400" b="1" i="0" u="none" strike="noStrike" cap="none" dirty="0">
                <a:solidFill>
                  <a:srgbClr val="000000"/>
                </a:solidFill>
                <a:latin typeface="Arial"/>
                <a:ea typeface="Arial"/>
                <a:cs typeface="Arial"/>
                <a:sym typeface="Arial"/>
              </a:rPr>
              <a:t>no </a:t>
            </a:r>
            <a:r>
              <a:rPr lang="en" sz="2400" b="1" i="0" u="none" strike="noStrike" cap="none" dirty="0" smtClean="0">
                <a:solidFill>
                  <a:srgbClr val="000000"/>
                </a:solidFill>
                <a:latin typeface="Arial"/>
                <a:ea typeface="Arial"/>
                <a:cs typeface="Arial"/>
                <a:sym typeface="Arial"/>
              </a:rPr>
              <a:t>relation</a:t>
            </a:r>
            <a:endParaRPr sz="2400" b="1" i="0" u="none" strike="noStrike" cap="none" dirty="0">
              <a:solidFill>
                <a:srgbClr val="000000"/>
              </a:solidFill>
              <a:latin typeface="Arial"/>
              <a:ea typeface="Arial"/>
              <a:cs typeface="Arial"/>
              <a:sym typeface="Arial"/>
            </a:endParaRPr>
          </a:p>
          <a:p>
            <a:pPr marL="457200" marR="0" lvl="0" indent="-381000" algn="l" rtl="0">
              <a:lnSpc>
                <a:spcPct val="90000"/>
              </a:lnSpc>
              <a:spcBef>
                <a:spcPts val="700"/>
              </a:spcBef>
              <a:spcAft>
                <a:spcPts val="0"/>
              </a:spcAft>
              <a:buClr>
                <a:srgbClr val="000000"/>
              </a:buClr>
              <a:buSzPts val="2400"/>
              <a:buFont typeface="Arial"/>
              <a:buChar char="-"/>
            </a:pPr>
            <a:r>
              <a:rPr lang="en" sz="2400" b="1" i="0" u="none" strike="noStrike" cap="none" dirty="0" smtClean="0">
                <a:solidFill>
                  <a:srgbClr val="000000"/>
                </a:solidFill>
                <a:latin typeface="Arial"/>
                <a:ea typeface="Arial"/>
                <a:cs typeface="Arial"/>
                <a:sym typeface="Arial"/>
              </a:rPr>
              <a:t>A</a:t>
            </a:r>
            <a:r>
              <a:rPr lang="en-US" sz="2400" b="1" i="0" u="none" strike="noStrike" cap="none" dirty="0" smtClean="0">
                <a:solidFill>
                  <a:srgbClr val="000000"/>
                </a:solidFill>
                <a:latin typeface="Arial"/>
                <a:ea typeface="Arial"/>
                <a:cs typeface="Arial"/>
                <a:sym typeface="Arial"/>
              </a:rPr>
              <a:t>c</a:t>
            </a:r>
            <a:r>
              <a:rPr lang="en" sz="2400" b="1" i="0" u="none" strike="noStrike" cap="none" dirty="0" smtClean="0">
                <a:solidFill>
                  <a:srgbClr val="000000"/>
                </a:solidFill>
                <a:latin typeface="Arial"/>
                <a:ea typeface="Arial"/>
                <a:cs typeface="Arial"/>
                <a:sym typeface="Arial"/>
              </a:rPr>
              <a:t>quisition</a:t>
            </a:r>
            <a:r>
              <a:rPr lang="en" sz="2400" b="0" i="0" u="none" strike="noStrike" cap="none" dirty="0" smtClean="0">
                <a:solidFill>
                  <a:srgbClr val="000000"/>
                </a:solidFill>
                <a:latin typeface="Arial"/>
                <a:ea typeface="Arial"/>
                <a:cs typeface="Arial"/>
                <a:sym typeface="Arial"/>
              </a:rPr>
              <a:t>: </a:t>
            </a:r>
            <a:r>
              <a:rPr lang="en" sz="2400" b="0" i="0" u="none" strike="noStrike" cap="none" dirty="0">
                <a:solidFill>
                  <a:schemeClr val="dk1"/>
                </a:solidFill>
                <a:latin typeface="Arial"/>
                <a:ea typeface="Arial"/>
                <a:cs typeface="Arial"/>
                <a:sym typeface="Arial"/>
              </a:rPr>
              <a:t>Increase freq. R as R-Sr relationship </a:t>
            </a:r>
            <a:endParaRPr sz="2400" b="0" i="0" u="none" strike="noStrike" cap="none" dirty="0">
              <a:solidFill>
                <a:srgbClr val="000000"/>
              </a:solidFill>
              <a:latin typeface="Arial"/>
              <a:ea typeface="Arial"/>
              <a:cs typeface="Arial"/>
              <a:sym typeface="Arial"/>
            </a:endParaRPr>
          </a:p>
          <a:p>
            <a:pPr marL="457200" marR="0" lvl="0" indent="-381000" algn="l" rtl="0">
              <a:lnSpc>
                <a:spcPct val="90000"/>
              </a:lnSpc>
              <a:spcBef>
                <a:spcPts val="0"/>
              </a:spcBef>
              <a:spcAft>
                <a:spcPts val="0"/>
              </a:spcAft>
              <a:buClr>
                <a:srgbClr val="000000"/>
              </a:buClr>
              <a:buSzPts val="2400"/>
              <a:buFont typeface="Arial"/>
              <a:buChar char="-"/>
            </a:pPr>
            <a:r>
              <a:rPr lang="en" sz="2400" b="1" i="0" u="none" strike="noStrike" cap="none" dirty="0" smtClean="0">
                <a:solidFill>
                  <a:srgbClr val="000000"/>
                </a:solidFill>
                <a:latin typeface="Arial"/>
                <a:ea typeface="Arial"/>
                <a:cs typeface="Arial"/>
                <a:sym typeface="Arial"/>
              </a:rPr>
              <a:t>Extinction</a:t>
            </a:r>
            <a:r>
              <a:rPr lang="en" sz="2400" b="0" i="0" u="none" strike="noStrike" cap="none" dirty="0" smtClean="0">
                <a:solidFill>
                  <a:srgbClr val="000000"/>
                </a:solidFill>
                <a:latin typeface="Arial"/>
                <a:ea typeface="Arial"/>
                <a:cs typeface="Arial"/>
                <a:sym typeface="Arial"/>
              </a:rPr>
              <a:t>: </a:t>
            </a:r>
            <a:r>
              <a:rPr lang="en" sz="2400" b="0" i="0" u="none" strike="noStrike" cap="none" dirty="0">
                <a:solidFill>
                  <a:srgbClr val="000000"/>
                </a:solidFill>
                <a:latin typeface="Arial"/>
                <a:ea typeface="Arial"/>
                <a:cs typeface="Arial"/>
                <a:sym typeface="Arial"/>
              </a:rPr>
              <a:t>Decrease freq. R as R-Sr relationship gone</a:t>
            </a:r>
            <a:endParaRPr sz="2400" b="0" i="0" u="none" strike="noStrike" cap="none" dirty="0">
              <a:solidFill>
                <a:srgbClr val="000000"/>
              </a:solidFill>
              <a:latin typeface="Arial"/>
              <a:ea typeface="Arial"/>
              <a:cs typeface="Arial"/>
              <a:sym typeface="Arial"/>
            </a:endParaRPr>
          </a:p>
          <a:p>
            <a:pPr marL="457200" marR="0" lvl="0" indent="-381000" algn="l" rtl="0">
              <a:lnSpc>
                <a:spcPct val="90000"/>
              </a:lnSpc>
              <a:spcBef>
                <a:spcPts val="0"/>
              </a:spcBef>
              <a:spcAft>
                <a:spcPts val="0"/>
              </a:spcAft>
              <a:buClr>
                <a:srgbClr val="000000"/>
              </a:buClr>
              <a:buSzPts val="2400"/>
              <a:buFont typeface="Arial"/>
              <a:buChar char="-"/>
            </a:pPr>
            <a:r>
              <a:rPr lang="en" sz="2400" b="0" i="0" u="none" strike="noStrike" cap="none" dirty="0">
                <a:solidFill>
                  <a:srgbClr val="000000"/>
                </a:solidFill>
                <a:latin typeface="Arial"/>
                <a:ea typeface="Arial"/>
                <a:cs typeface="Arial"/>
                <a:sym typeface="Arial"/>
              </a:rPr>
              <a:t>Extinction burst (more + more variable)</a:t>
            </a:r>
            <a:endParaRPr sz="2400" b="0" i="0" u="none" strike="noStrike" cap="none" dirty="0">
              <a:solidFill>
                <a:srgbClr val="000000"/>
              </a:solidFill>
              <a:latin typeface="Arial"/>
              <a:ea typeface="Arial"/>
              <a:cs typeface="Arial"/>
              <a:sym typeface="Arial"/>
            </a:endParaRPr>
          </a:p>
          <a:p>
            <a:pPr marL="608012" marR="0" lvl="0" indent="-608012" algn="l" rtl="0">
              <a:lnSpc>
                <a:spcPct val="90000"/>
              </a:lnSpc>
              <a:spcBef>
                <a:spcPts val="700"/>
              </a:spcBef>
              <a:spcAft>
                <a:spcPts val="0"/>
              </a:spcAft>
              <a:buClr>
                <a:srgbClr val="000000"/>
              </a:buClr>
              <a:buSzPts val="2800"/>
              <a:buFont typeface="Times New Roman"/>
              <a:buNone/>
            </a:pPr>
            <a:r>
              <a:rPr lang="en" sz="2400" b="0" i="0" u="none" strike="noStrike" cap="none" dirty="0">
                <a:solidFill>
                  <a:srgbClr val="000000"/>
                </a:solidFill>
                <a:latin typeface="Arial"/>
                <a:ea typeface="Arial"/>
                <a:cs typeface="Arial"/>
                <a:sym typeface="Arial"/>
              </a:rPr>
              <a:t>		=&gt; functional for discovering new connections</a:t>
            </a:r>
            <a:endParaRPr sz="2400" b="0" i="0" u="none" strike="noStrike" cap="none" dirty="0">
              <a:solidFill>
                <a:srgbClr val="000000"/>
              </a:solidFill>
              <a:latin typeface="Arial"/>
              <a:ea typeface="Arial"/>
              <a:cs typeface="Arial"/>
              <a:sym typeface="Arial"/>
            </a:endParaRPr>
          </a:p>
          <a:p>
            <a:pPr marL="608012" marR="0" lvl="0" indent="-608012" algn="l" rtl="0">
              <a:lnSpc>
                <a:spcPct val="90000"/>
              </a:lnSpc>
              <a:spcBef>
                <a:spcPts val="700"/>
              </a:spcBef>
              <a:spcAft>
                <a:spcPts val="0"/>
              </a:spcAft>
              <a:buClr>
                <a:srgbClr val="000000"/>
              </a:buClr>
              <a:buSzPts val="2800"/>
              <a:buFont typeface="Times New Roman"/>
              <a:buNone/>
            </a:pPr>
            <a:r>
              <a:rPr lang="en" sz="2400" b="0" i="0" u="none" strike="noStrike" cap="none" dirty="0">
                <a:solidFill>
                  <a:srgbClr val="000000"/>
                </a:solidFill>
                <a:latin typeface="Arial"/>
                <a:ea typeface="Arial"/>
                <a:cs typeface="Arial"/>
                <a:sym typeface="Arial"/>
              </a:rPr>
              <a:t>		</a:t>
            </a:r>
            <a:endParaRPr sz="2400" b="0" i="0" u="none" strike="noStrike" cap="none" dirty="0">
              <a:solidFill>
                <a:srgbClr val="000000"/>
              </a:solidFill>
              <a:latin typeface="Arial"/>
              <a:ea typeface="Arial"/>
              <a:cs typeface="Arial"/>
              <a:sym typeface="Arial"/>
            </a:endParaRPr>
          </a:p>
        </p:txBody>
      </p:sp>
      <p:pic>
        <p:nvPicPr>
          <p:cNvPr id="893" name="Google Shape;893;p78" descr="Image result for temper tantrum supermarket"/>
          <p:cNvPicPr preferRelativeResize="0"/>
          <p:nvPr/>
        </p:nvPicPr>
        <p:blipFill rotWithShape="1">
          <a:blip r:embed="rId3">
            <a:alphaModFix/>
          </a:blip>
          <a:srcRect/>
          <a:stretch/>
        </p:blipFill>
        <p:spPr>
          <a:xfrm>
            <a:off x="395287" y="3813572"/>
            <a:ext cx="1246584" cy="1246584"/>
          </a:xfrm>
          <a:prstGeom prst="rect">
            <a:avLst/>
          </a:prstGeom>
          <a:noFill/>
          <a:ln>
            <a:noFill/>
          </a:ln>
        </p:spPr>
      </p:pic>
      <p:pic>
        <p:nvPicPr>
          <p:cNvPr id="894" name="Google Shape;894;p78" descr="Image result for temper tantrum supermarket"/>
          <p:cNvPicPr preferRelativeResize="0"/>
          <p:nvPr/>
        </p:nvPicPr>
        <p:blipFill rotWithShape="1">
          <a:blip r:embed="rId3">
            <a:alphaModFix/>
          </a:blip>
          <a:srcRect/>
          <a:stretch/>
        </p:blipFill>
        <p:spPr>
          <a:xfrm>
            <a:off x="2266950" y="3219450"/>
            <a:ext cx="1810940" cy="1810940"/>
          </a:xfrm>
          <a:prstGeom prst="rect">
            <a:avLst/>
          </a:prstGeom>
          <a:noFill/>
          <a:ln>
            <a:noFill/>
          </a:ln>
        </p:spPr>
      </p:pic>
      <p:pic>
        <p:nvPicPr>
          <p:cNvPr id="895" name="Google Shape;895;p78" descr="Image result for temper tantrum supermarket"/>
          <p:cNvPicPr preferRelativeResize="0"/>
          <p:nvPr/>
        </p:nvPicPr>
        <p:blipFill rotWithShape="1">
          <a:blip r:embed="rId3">
            <a:alphaModFix/>
          </a:blip>
          <a:srcRect/>
          <a:stretch/>
        </p:blipFill>
        <p:spPr>
          <a:xfrm>
            <a:off x="5003800" y="2787253"/>
            <a:ext cx="2243137" cy="22431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cxnSp>
        <p:nvCxnSpPr>
          <p:cNvPr id="902" name="Google Shape;902;p79"/>
          <p:cNvCxnSpPr/>
          <p:nvPr/>
        </p:nvCxnSpPr>
        <p:spPr>
          <a:xfrm rot="10800000" flipH="1">
            <a:off x="900112" y="357187"/>
            <a:ext cx="1587" cy="4212431"/>
          </a:xfrm>
          <a:prstGeom prst="straightConnector1">
            <a:avLst/>
          </a:prstGeom>
          <a:noFill/>
          <a:ln w="9525" cap="flat" cmpd="sng">
            <a:solidFill>
              <a:srgbClr val="002060"/>
            </a:solidFill>
            <a:prstDash val="solid"/>
            <a:miter lim="800000"/>
            <a:headEnd type="none" w="sm" len="sm"/>
            <a:tailEnd type="stealth" w="med" len="med"/>
          </a:ln>
        </p:spPr>
      </p:cxnSp>
      <p:cxnSp>
        <p:nvCxnSpPr>
          <p:cNvPr id="903" name="Google Shape;903;p79"/>
          <p:cNvCxnSpPr/>
          <p:nvPr/>
        </p:nvCxnSpPr>
        <p:spPr>
          <a:xfrm>
            <a:off x="900112" y="4569619"/>
            <a:ext cx="7408862" cy="1190"/>
          </a:xfrm>
          <a:prstGeom prst="straightConnector1">
            <a:avLst/>
          </a:prstGeom>
          <a:noFill/>
          <a:ln w="9525" cap="flat" cmpd="sng">
            <a:solidFill>
              <a:srgbClr val="002060"/>
            </a:solidFill>
            <a:prstDash val="solid"/>
            <a:miter lim="800000"/>
            <a:headEnd type="none" w="sm" len="sm"/>
            <a:tailEnd type="stealth" w="med" len="med"/>
          </a:ln>
        </p:spPr>
      </p:cxnSp>
      <p:sp>
        <p:nvSpPr>
          <p:cNvPr id="904" name="Google Shape;904;p79"/>
          <p:cNvSpPr/>
          <p:nvPr/>
        </p:nvSpPr>
        <p:spPr>
          <a:xfrm>
            <a:off x="900112" y="639365"/>
            <a:ext cx="7278687" cy="3960019"/>
          </a:xfrm>
          <a:custGeom>
            <a:avLst/>
            <a:gdLst/>
            <a:ahLst/>
            <a:cxnLst/>
            <a:rect l="l" t="t" r="r" b="b"/>
            <a:pathLst>
              <a:path w="7278486" h="5279068" extrusionOk="0">
                <a:moveTo>
                  <a:pt x="0" y="5227882"/>
                </a:moveTo>
                <a:cubicBezTo>
                  <a:pt x="654558" y="3763318"/>
                  <a:pt x="1309116" y="2298754"/>
                  <a:pt x="1892808" y="1561138"/>
                </a:cubicBezTo>
                <a:cubicBezTo>
                  <a:pt x="2476500" y="823522"/>
                  <a:pt x="3160776" y="855526"/>
                  <a:pt x="3502152" y="802186"/>
                </a:cubicBezTo>
                <a:cubicBezTo>
                  <a:pt x="3843528" y="748846"/>
                  <a:pt x="3860292" y="1373686"/>
                  <a:pt x="3941064" y="1241098"/>
                </a:cubicBezTo>
                <a:cubicBezTo>
                  <a:pt x="4021836" y="1108510"/>
                  <a:pt x="3953256" y="-100022"/>
                  <a:pt x="3986784" y="6658"/>
                </a:cubicBezTo>
                <a:cubicBezTo>
                  <a:pt x="4020312" y="113338"/>
                  <a:pt x="4096512" y="1853746"/>
                  <a:pt x="4142232" y="1881178"/>
                </a:cubicBezTo>
                <a:cubicBezTo>
                  <a:pt x="4187952" y="1908610"/>
                  <a:pt x="4210812" y="177346"/>
                  <a:pt x="4261104" y="171250"/>
                </a:cubicBezTo>
                <a:cubicBezTo>
                  <a:pt x="4311396" y="165154"/>
                  <a:pt x="4402836" y="1776022"/>
                  <a:pt x="4443984" y="1844602"/>
                </a:cubicBezTo>
                <a:cubicBezTo>
                  <a:pt x="4485132" y="1913182"/>
                  <a:pt x="4472940" y="674170"/>
                  <a:pt x="4507992" y="582730"/>
                </a:cubicBezTo>
                <a:cubicBezTo>
                  <a:pt x="4543044" y="491290"/>
                  <a:pt x="4604004" y="1073458"/>
                  <a:pt x="4654296" y="1295962"/>
                </a:cubicBezTo>
                <a:cubicBezTo>
                  <a:pt x="4704588" y="1518466"/>
                  <a:pt x="4722876" y="1513894"/>
                  <a:pt x="4809744" y="1917754"/>
                </a:cubicBezTo>
                <a:cubicBezTo>
                  <a:pt x="4896612" y="2321614"/>
                  <a:pt x="4788408" y="3176578"/>
                  <a:pt x="5175504" y="3719122"/>
                </a:cubicBezTo>
                <a:cubicBezTo>
                  <a:pt x="5562600" y="4261666"/>
                  <a:pt x="6830568" y="4950514"/>
                  <a:pt x="7132320" y="5173018"/>
                </a:cubicBezTo>
                <a:cubicBezTo>
                  <a:pt x="7434072" y="5395522"/>
                  <a:pt x="7210044" y="5224834"/>
                  <a:pt x="6986016" y="5054146"/>
                </a:cubicBezTo>
              </a:path>
            </a:pathLst>
          </a:custGeom>
          <a:noFill/>
          <a:ln w="9525" cap="flat" cmpd="sng">
            <a:solidFill>
              <a:srgbClr val="000000"/>
            </a:solidFill>
            <a:prstDash val="solid"/>
            <a:round/>
            <a:headEnd type="none" w="sm" len="sm"/>
            <a:tailEnd type="none" w="sm" len="sm"/>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5" name="Google Shape;905;p79"/>
          <p:cNvSpPr/>
          <p:nvPr/>
        </p:nvSpPr>
        <p:spPr>
          <a:xfrm>
            <a:off x="5505450" y="1419225"/>
            <a:ext cx="2868612" cy="2468165"/>
          </a:xfrm>
          <a:custGeom>
            <a:avLst/>
            <a:gdLst/>
            <a:ahLst/>
            <a:cxnLst/>
            <a:rect l="l" t="t" r="r" b="b"/>
            <a:pathLst>
              <a:path w="2869560" h="3289943" extrusionOk="0">
                <a:moveTo>
                  <a:pt x="0" y="171"/>
                </a:moveTo>
                <a:cubicBezTo>
                  <a:pt x="526542" y="-1353"/>
                  <a:pt x="1053084" y="-2877"/>
                  <a:pt x="1499616" y="475659"/>
                </a:cubicBezTo>
                <a:cubicBezTo>
                  <a:pt x="1946148" y="954195"/>
                  <a:pt x="2453640" y="2405043"/>
                  <a:pt x="2679192" y="2871387"/>
                </a:cubicBezTo>
                <a:cubicBezTo>
                  <a:pt x="2904744" y="3337731"/>
                  <a:pt x="2878836" y="3305727"/>
                  <a:pt x="2852928" y="3273723"/>
                </a:cubicBezTo>
              </a:path>
            </a:pathLst>
          </a:custGeom>
          <a:noFill/>
          <a:ln w="9525" cap="flat" cmpd="sng">
            <a:solidFill>
              <a:srgbClr val="002060"/>
            </a:solidFill>
            <a:prstDash val="solid"/>
            <a:round/>
            <a:headEnd type="none" w="sm" len="sm"/>
            <a:tailEnd type="none" w="sm" len="sm"/>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6" name="Google Shape;906;p79"/>
          <p:cNvSpPr/>
          <p:nvPr/>
        </p:nvSpPr>
        <p:spPr>
          <a:xfrm>
            <a:off x="155575" y="411956"/>
            <a:ext cx="809625" cy="276225"/>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1800"/>
              <a:buFont typeface="Times New Roman"/>
              <a:buNone/>
            </a:pPr>
            <a:r>
              <a:rPr lang="en" sz="1800" b="0" i="0" u="none" strike="noStrike" cap="none">
                <a:solidFill>
                  <a:srgbClr val="000000"/>
                </a:solidFill>
                <a:latin typeface="Arial"/>
                <a:ea typeface="Arial"/>
                <a:cs typeface="Arial"/>
                <a:sym typeface="Arial"/>
              </a:rPr>
              <a:t>Freq R</a:t>
            </a:r>
            <a:endParaRPr sz="1800" b="0" i="0" u="none" strike="noStrike" cap="none">
              <a:solidFill>
                <a:srgbClr val="000000"/>
              </a:solidFill>
              <a:latin typeface="Arial"/>
              <a:ea typeface="Arial"/>
              <a:cs typeface="Arial"/>
              <a:sym typeface="Arial"/>
            </a:endParaRPr>
          </a:p>
        </p:txBody>
      </p:sp>
      <p:sp>
        <p:nvSpPr>
          <p:cNvPr id="907" name="Google Shape;907;p79"/>
          <p:cNvSpPr/>
          <p:nvPr/>
        </p:nvSpPr>
        <p:spPr>
          <a:xfrm>
            <a:off x="4540250" y="3999925"/>
            <a:ext cx="2868588" cy="27621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1800"/>
              <a:buFont typeface="Times New Roman"/>
              <a:buNone/>
            </a:pPr>
            <a:r>
              <a:rPr lang="en" sz="1800" b="0" i="0" u="none" strike="noStrike" cap="none" dirty="0">
                <a:solidFill>
                  <a:srgbClr val="000000"/>
                </a:solidFill>
                <a:latin typeface="Arial"/>
                <a:ea typeface="Arial"/>
                <a:cs typeface="Arial"/>
                <a:sym typeface="Arial"/>
              </a:rPr>
              <a:t>Continuous </a:t>
            </a:r>
            <a:r>
              <a:rPr lang="en" sz="1800" b="0" i="0" u="none" strike="noStrike" cap="none" dirty="0" smtClean="0">
                <a:solidFill>
                  <a:srgbClr val="000000"/>
                </a:solidFill>
                <a:latin typeface="Arial"/>
                <a:ea typeface="Arial"/>
                <a:cs typeface="Arial"/>
                <a:sym typeface="Arial"/>
              </a:rPr>
              <a:t>reinforcement</a:t>
            </a:r>
            <a:endParaRPr sz="1800" b="0" i="0" u="none" strike="noStrike" cap="none" dirty="0">
              <a:solidFill>
                <a:srgbClr val="000000"/>
              </a:solidFill>
              <a:latin typeface="Arial"/>
              <a:ea typeface="Arial"/>
              <a:cs typeface="Arial"/>
              <a:sym typeface="Arial"/>
            </a:endParaRPr>
          </a:p>
        </p:txBody>
      </p:sp>
      <p:sp>
        <p:nvSpPr>
          <p:cNvPr id="908" name="Google Shape;908;p79"/>
          <p:cNvSpPr/>
          <p:nvPr/>
        </p:nvSpPr>
        <p:spPr>
          <a:xfrm>
            <a:off x="6667500" y="1160900"/>
            <a:ext cx="2476494" cy="27621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1800"/>
              <a:buFont typeface="Times New Roman"/>
              <a:buNone/>
            </a:pPr>
            <a:r>
              <a:rPr lang="en" sz="1800" b="0" i="0" u="none" strike="noStrike" cap="none" dirty="0">
                <a:solidFill>
                  <a:srgbClr val="000000"/>
                </a:solidFill>
                <a:latin typeface="Arial"/>
                <a:ea typeface="Arial"/>
                <a:cs typeface="Arial"/>
                <a:sym typeface="Arial"/>
              </a:rPr>
              <a:t>Partial </a:t>
            </a:r>
            <a:r>
              <a:rPr lang="en" sz="1800" b="0" i="0" u="none" strike="noStrike" cap="none" dirty="0" smtClean="0">
                <a:solidFill>
                  <a:srgbClr val="000000"/>
                </a:solidFill>
                <a:latin typeface="Arial"/>
                <a:ea typeface="Arial"/>
                <a:cs typeface="Arial"/>
                <a:sym typeface="Arial"/>
              </a:rPr>
              <a:t>reinforcement</a:t>
            </a:r>
            <a:endParaRPr sz="1800" b="0" i="0" u="none" strike="noStrike" cap="none" dirty="0">
              <a:solidFill>
                <a:srgbClr val="000000"/>
              </a:solidFill>
              <a:latin typeface="Arial"/>
              <a:ea typeface="Arial"/>
              <a:cs typeface="Arial"/>
              <a:sym typeface="Arial"/>
            </a:endParaRPr>
          </a:p>
        </p:txBody>
      </p:sp>
      <p:sp>
        <p:nvSpPr>
          <p:cNvPr id="909" name="Google Shape;909;p79"/>
          <p:cNvSpPr/>
          <p:nvPr/>
        </p:nvSpPr>
        <p:spPr>
          <a:xfrm>
            <a:off x="4594225" y="272650"/>
            <a:ext cx="2125872" cy="27621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1800"/>
              <a:buFont typeface="Times New Roman"/>
              <a:buNone/>
            </a:pPr>
            <a:r>
              <a:rPr lang="en" sz="1800" b="0" i="0" u="none" strike="noStrike" cap="none">
                <a:solidFill>
                  <a:srgbClr val="000000"/>
                </a:solidFill>
                <a:latin typeface="Arial"/>
                <a:ea typeface="Arial"/>
                <a:cs typeface="Arial"/>
                <a:sym typeface="Arial"/>
              </a:rPr>
              <a:t>Extinction Burst</a:t>
            </a:r>
            <a:endParaRPr sz="1800" b="0" i="0" u="none" strike="noStrike" cap="none">
              <a:solidFill>
                <a:srgbClr val="000000"/>
              </a:solidFill>
              <a:latin typeface="Arial"/>
              <a:ea typeface="Arial"/>
              <a:cs typeface="Arial"/>
              <a:sym typeface="Arial"/>
            </a:endParaRPr>
          </a:p>
        </p:txBody>
      </p:sp>
      <p:cxnSp>
        <p:nvCxnSpPr>
          <p:cNvPr id="910" name="Google Shape;910;p79"/>
          <p:cNvCxnSpPr/>
          <p:nvPr/>
        </p:nvCxnSpPr>
        <p:spPr>
          <a:xfrm>
            <a:off x="6804025" y="1815703"/>
            <a:ext cx="1587" cy="1890712"/>
          </a:xfrm>
          <a:prstGeom prst="straightConnector1">
            <a:avLst/>
          </a:prstGeom>
          <a:noFill/>
          <a:ln w="9525" cap="flat" cmpd="sng">
            <a:solidFill>
              <a:srgbClr val="404040"/>
            </a:solidFill>
            <a:prstDash val="solid"/>
            <a:miter lim="800000"/>
            <a:headEnd type="stealth" w="med" len="med"/>
            <a:tailEnd type="stealth" w="med" len="med"/>
          </a:ln>
        </p:spPr>
      </p:cxnSp>
      <p:sp>
        <p:nvSpPr>
          <p:cNvPr id="911" name="Google Shape;911;p79"/>
          <p:cNvSpPr/>
          <p:nvPr/>
        </p:nvSpPr>
        <p:spPr>
          <a:xfrm>
            <a:off x="6912525" y="2356250"/>
            <a:ext cx="1932066" cy="892998"/>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1800"/>
              <a:buFont typeface="Times New Roman"/>
              <a:buNone/>
            </a:pPr>
            <a:r>
              <a:rPr lang="en" sz="1400" b="0" i="0" u="none" strike="noStrike" cap="none">
                <a:solidFill>
                  <a:srgbClr val="000000"/>
                </a:solidFill>
                <a:latin typeface="Arial"/>
                <a:ea typeface="Arial"/>
                <a:cs typeface="Arial"/>
                <a:sym typeface="Arial"/>
              </a:rPr>
              <a:t>Partial Reinforcement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Times New Roman"/>
              <a:buNone/>
            </a:pPr>
            <a:r>
              <a:rPr lang="en" sz="1400" b="0" i="0" u="none" strike="noStrike" cap="none">
                <a:solidFill>
                  <a:srgbClr val="000000"/>
                </a:solidFill>
                <a:latin typeface="Arial"/>
                <a:ea typeface="Arial"/>
                <a:cs typeface="Arial"/>
                <a:sym typeface="Arial"/>
              </a:rPr>
              <a:t>Extinction Effect</a:t>
            </a:r>
            <a:endParaRPr sz="1400" b="0" i="0" u="none" strike="noStrike" cap="none">
              <a:solidFill>
                <a:srgbClr val="000000"/>
              </a:solidFill>
              <a:latin typeface="Arial"/>
              <a:ea typeface="Arial"/>
              <a:cs typeface="Arial"/>
              <a:sym typeface="Arial"/>
            </a:endParaRPr>
          </a:p>
        </p:txBody>
      </p:sp>
      <p:sp>
        <p:nvSpPr>
          <p:cNvPr id="912" name="Google Shape;912;p79"/>
          <p:cNvSpPr/>
          <p:nvPr/>
        </p:nvSpPr>
        <p:spPr>
          <a:xfrm>
            <a:off x="5089525" y="4677965"/>
            <a:ext cx="1677987" cy="345281"/>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2400"/>
              <a:buFont typeface="Times New Roman"/>
              <a:buNone/>
            </a:pPr>
            <a:r>
              <a:rPr lang="en" sz="1800" b="0" i="0" u="none" strike="noStrike" cap="none">
                <a:solidFill>
                  <a:srgbClr val="000000"/>
                </a:solidFill>
                <a:latin typeface="Arial"/>
                <a:ea typeface="Arial"/>
                <a:cs typeface="Arial"/>
                <a:sym typeface="Arial"/>
              </a:rPr>
              <a:t>R - No Sr</a:t>
            </a:r>
            <a:endParaRPr sz="1800" b="0" i="0" u="none" strike="noStrike" cap="none">
              <a:solidFill>
                <a:srgbClr val="000000"/>
              </a:solidFill>
              <a:latin typeface="Arial"/>
              <a:ea typeface="Arial"/>
              <a:cs typeface="Arial"/>
              <a:sym typeface="Arial"/>
            </a:endParaRPr>
          </a:p>
        </p:txBody>
      </p:sp>
      <p:sp>
        <p:nvSpPr>
          <p:cNvPr id="913" name="Google Shape;913;p79"/>
          <p:cNvSpPr/>
          <p:nvPr/>
        </p:nvSpPr>
        <p:spPr>
          <a:xfrm>
            <a:off x="1985962" y="4677965"/>
            <a:ext cx="958850" cy="345281"/>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2400"/>
              <a:buFont typeface="Times New Roman"/>
              <a:buNone/>
            </a:pPr>
            <a:r>
              <a:rPr lang="en" sz="1800" b="0" i="0" u="none" strike="noStrike" cap="none">
                <a:solidFill>
                  <a:srgbClr val="000000"/>
                </a:solidFill>
                <a:latin typeface="Arial"/>
                <a:ea typeface="Arial"/>
                <a:cs typeface="Arial"/>
                <a:sym typeface="Arial"/>
              </a:rPr>
              <a:t>R - Sr</a:t>
            </a:r>
            <a:endParaRPr sz="1800" b="0" i="0" u="none" strike="noStrike" cap="none">
              <a:solidFill>
                <a:srgbClr val="000000"/>
              </a:solidFill>
              <a:latin typeface="Arial"/>
              <a:ea typeface="Arial"/>
              <a:cs typeface="Arial"/>
              <a:sym typeface="Arial"/>
            </a:endParaRPr>
          </a:p>
        </p:txBody>
      </p:sp>
      <p:cxnSp>
        <p:nvCxnSpPr>
          <p:cNvPr id="914" name="Google Shape;914;p79"/>
          <p:cNvCxnSpPr/>
          <p:nvPr/>
        </p:nvCxnSpPr>
        <p:spPr>
          <a:xfrm>
            <a:off x="4538662" y="4444603"/>
            <a:ext cx="1587" cy="233362"/>
          </a:xfrm>
          <a:prstGeom prst="straightConnector1">
            <a:avLst/>
          </a:prstGeom>
          <a:noFill/>
          <a:ln w="9525" cap="flat" cmpd="sng">
            <a:solidFill>
              <a:srgbClr val="000000"/>
            </a:solidFill>
            <a:prstDash val="solid"/>
            <a:miter lim="800000"/>
            <a:headEnd type="none" w="sm" len="sm"/>
            <a:tailEnd type="none" w="sm" len="sm"/>
          </a:ln>
        </p:spPr>
      </p:cxnSp>
      <p:pic>
        <p:nvPicPr>
          <p:cNvPr id="915" name="Google Shape;915;p79" descr="Image result for temper tantrum supermarket"/>
          <p:cNvPicPr preferRelativeResize="0"/>
          <p:nvPr/>
        </p:nvPicPr>
        <p:blipFill rotWithShape="1">
          <a:blip r:embed="rId3">
            <a:alphaModFix/>
          </a:blip>
          <a:srcRect/>
          <a:stretch/>
        </p:blipFill>
        <p:spPr>
          <a:xfrm>
            <a:off x="87312" y="1962150"/>
            <a:ext cx="554831" cy="55602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9"/>
                                        </p:tgtEl>
                                        <p:attrNameLst>
                                          <p:attrName>style.visibility</p:attrName>
                                        </p:attrNameLst>
                                      </p:cBhvr>
                                      <p:to>
                                        <p:strVal val="visible"/>
                                      </p:to>
                                    </p:set>
                                    <p:animEffect transition="in" filter="fade">
                                      <p:cBhvr>
                                        <p:cTn id="7" dur="1000"/>
                                        <p:tgtEl>
                                          <p:spTgt spid="9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8"/>
                                        </p:tgtEl>
                                        <p:attrNameLst>
                                          <p:attrName>style.visibility</p:attrName>
                                        </p:attrNameLst>
                                      </p:cBhvr>
                                      <p:to>
                                        <p:strVal val="visible"/>
                                      </p:to>
                                    </p:set>
                                    <p:animEffect transition="in" filter="fade">
                                      <p:cBhvr>
                                        <p:cTn id="12" dur="1000"/>
                                        <p:tgtEl>
                                          <p:spTgt spid="90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07"/>
                                        </p:tgtEl>
                                        <p:attrNameLst>
                                          <p:attrName>style.visibility</p:attrName>
                                        </p:attrNameLst>
                                      </p:cBhvr>
                                      <p:to>
                                        <p:strVal val="visible"/>
                                      </p:to>
                                    </p:set>
                                    <p:animEffect transition="in" filter="fade">
                                      <p:cBhvr>
                                        <p:cTn id="17" dur="1000"/>
                                        <p:tgtEl>
                                          <p:spTgt spid="90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10"/>
                                        </p:tgtEl>
                                        <p:attrNameLst>
                                          <p:attrName>style.visibility</p:attrName>
                                        </p:attrNameLst>
                                      </p:cBhvr>
                                      <p:to>
                                        <p:strVal val="visible"/>
                                      </p:to>
                                    </p:set>
                                    <p:animEffect transition="in" filter="fade">
                                      <p:cBhvr>
                                        <p:cTn id="22" dur="1000"/>
                                        <p:tgtEl>
                                          <p:spTgt spid="910"/>
                                        </p:tgtEl>
                                      </p:cBhvr>
                                    </p:animEffect>
                                  </p:childTnLst>
                                </p:cTn>
                              </p:par>
                              <p:par>
                                <p:cTn id="23" presetID="10" presetClass="entr" presetSubtype="0" fill="hold" nodeType="withEffect">
                                  <p:stCondLst>
                                    <p:cond delay="0"/>
                                  </p:stCondLst>
                                  <p:childTnLst>
                                    <p:set>
                                      <p:cBhvr>
                                        <p:cTn id="24" dur="1" fill="hold">
                                          <p:stCondLst>
                                            <p:cond delay="0"/>
                                          </p:stCondLst>
                                        </p:cTn>
                                        <p:tgtEl>
                                          <p:spTgt spid="911"/>
                                        </p:tgtEl>
                                        <p:attrNameLst>
                                          <p:attrName>style.visibility</p:attrName>
                                        </p:attrNameLst>
                                      </p:cBhvr>
                                      <p:to>
                                        <p:strVal val="visible"/>
                                      </p:to>
                                    </p:set>
                                    <p:animEffect transition="in" filter="fade">
                                      <p:cBhvr>
                                        <p:cTn id="25" dur="1000"/>
                                        <p:tgtEl>
                                          <p:spTgt spid="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80"/>
          <p:cNvSpPr/>
          <p:nvPr/>
        </p:nvSpPr>
        <p:spPr>
          <a:xfrm>
            <a:off x="220050" y="255025"/>
            <a:ext cx="8703900" cy="4475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p80"/>
          <p:cNvSpPr txBox="1"/>
          <p:nvPr/>
        </p:nvSpPr>
        <p:spPr>
          <a:xfrm>
            <a:off x="260550" y="559350"/>
            <a:ext cx="8622900" cy="872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700"/>
              </a:spcBef>
              <a:spcAft>
                <a:spcPts val="0"/>
              </a:spcAft>
              <a:buClr>
                <a:srgbClr val="000000"/>
              </a:buClr>
              <a:buSzPts val="3000"/>
              <a:buFont typeface="Arial"/>
              <a:buNone/>
            </a:pPr>
            <a:r>
              <a:rPr lang="en" sz="3000" b="0" i="0" u="none" strike="noStrike" cap="none">
                <a:solidFill>
                  <a:srgbClr val="FF0000"/>
                </a:solidFill>
                <a:latin typeface="Arial"/>
                <a:ea typeface="Arial"/>
                <a:cs typeface="Arial"/>
                <a:sym typeface="Arial"/>
              </a:rPr>
              <a:t> Q: The functional phenomenon of extinction shows that:</a:t>
            </a:r>
            <a:endParaRPr sz="3000" b="0" i="0" u="none" strike="noStrike" cap="none">
              <a:solidFill>
                <a:srgbClr val="FF0000"/>
              </a:solidFill>
              <a:latin typeface="Arial"/>
              <a:ea typeface="Arial"/>
              <a:cs typeface="Arial"/>
              <a:sym typeface="Arial"/>
            </a:endParaRPr>
          </a:p>
          <a:p>
            <a:pPr marL="0" marR="0" lvl="0" indent="0" algn="l" rtl="0">
              <a:lnSpc>
                <a:spcPct val="115000"/>
              </a:lnSpc>
              <a:spcBef>
                <a:spcPts val="700"/>
              </a:spcBef>
              <a:spcAft>
                <a:spcPts val="0"/>
              </a:spcAft>
              <a:buClr>
                <a:srgbClr val="000000"/>
              </a:buClr>
              <a:buSzPts val="3000"/>
              <a:buFont typeface="Arial"/>
              <a:buNone/>
            </a:pPr>
            <a:endParaRPr sz="3000" b="0" i="0" u="none" strike="noStrike" cap="none">
              <a:solidFill>
                <a:srgbClr val="FF0000"/>
              </a:solidFill>
              <a:latin typeface="Arial"/>
              <a:ea typeface="Arial"/>
              <a:cs typeface="Arial"/>
              <a:sym typeface="Arial"/>
            </a:endParaRPr>
          </a:p>
          <a:p>
            <a:pPr marL="608012" marR="0" lvl="0" indent="-608012" algn="l" rtl="0">
              <a:lnSpc>
                <a:spcPct val="100000"/>
              </a:lnSpc>
              <a:spcBef>
                <a:spcPts val="700"/>
              </a:spcBef>
              <a:spcAft>
                <a:spcPts val="0"/>
              </a:spcAft>
              <a:buClr>
                <a:srgbClr val="000000"/>
              </a:buClr>
              <a:buSzPts val="3000"/>
              <a:buFont typeface="Arial"/>
              <a:buNone/>
            </a:pPr>
            <a:endParaRPr sz="3000" b="0" i="0" u="none" strike="noStrike" cap="none">
              <a:solidFill>
                <a:srgbClr val="FF0000"/>
              </a:solidFill>
              <a:latin typeface="Arial"/>
              <a:ea typeface="Arial"/>
              <a:cs typeface="Arial"/>
              <a:sym typeface="Arial"/>
            </a:endParaRPr>
          </a:p>
        </p:txBody>
      </p:sp>
      <p:pic>
        <p:nvPicPr>
          <p:cNvPr id="922" name="Google Shape;922;p80">
            <a:hlinkClick r:id="rId3"/>
          </p:cNvPr>
          <p:cNvPicPr preferRelativeResize="0"/>
          <p:nvPr/>
        </p:nvPicPr>
        <p:blipFill rotWithShape="1">
          <a:blip r:embed="rId4">
            <a:alphaModFix/>
          </a:blip>
          <a:srcRect/>
          <a:stretch/>
        </p:blipFill>
        <p:spPr>
          <a:xfrm>
            <a:off x="0" y="4429125"/>
            <a:ext cx="9144000" cy="714375"/>
          </a:xfrm>
          <a:prstGeom prst="rect">
            <a:avLst/>
          </a:prstGeom>
          <a:noFill/>
          <a:ln>
            <a:noFill/>
          </a:ln>
        </p:spPr>
      </p:pic>
      <p:sp>
        <p:nvSpPr>
          <p:cNvPr id="923" name="Google Shape;923;p80">
            <a:hlinkClick r:id="rId5"/>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pic>
        <p:nvPicPr>
          <p:cNvPr id="928" name="Google Shape;928;p81"/>
          <p:cNvPicPr preferRelativeResize="0"/>
          <p:nvPr/>
        </p:nvPicPr>
        <p:blipFill>
          <a:blip r:embed="rId3">
            <a:alphaModFix/>
          </a:blip>
          <a:stretch>
            <a:fillRect/>
          </a:stretch>
        </p:blipFill>
        <p:spPr>
          <a:xfrm>
            <a:off x="2437625" y="152400"/>
            <a:ext cx="4838700" cy="48387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p82"/>
          <p:cNvSpPr/>
          <p:nvPr/>
        </p:nvSpPr>
        <p:spPr>
          <a:xfrm>
            <a:off x="685800" y="250031"/>
            <a:ext cx="7772400" cy="4321969"/>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341312" lvl="0" indent="-339723">
              <a:buSzPts val="2800"/>
            </a:pPr>
            <a:r>
              <a:rPr lang="en-US" sz="1800" b="1" dirty="0"/>
              <a:t>Overview III.1.2. Core aspects of OC procedure:</a:t>
            </a:r>
          </a:p>
          <a:p>
            <a:pPr marL="341312" lvl="0" indent="-339723">
              <a:spcBef>
                <a:spcPts val="700"/>
              </a:spcBef>
              <a:buSzPts val="2800"/>
            </a:pPr>
            <a:r>
              <a:rPr lang="en-US" sz="1800" dirty="0">
                <a:solidFill>
                  <a:srgbClr val="666666"/>
                </a:solidFill>
              </a:rPr>
              <a:t>III.1.2.1. Nature of the relation:</a:t>
            </a:r>
          </a:p>
          <a:p>
            <a:pPr marL="341312" lvl="0" indent="-339723">
              <a:spcBef>
                <a:spcPts val="700"/>
              </a:spcBef>
              <a:buSzPts val="2800"/>
            </a:pPr>
            <a:r>
              <a:rPr lang="en-US" sz="1800" dirty="0">
                <a:solidFill>
                  <a:srgbClr val="666666"/>
                </a:solidFill>
              </a:rPr>
              <a:t>	(a) contingency more important than contiguity</a:t>
            </a:r>
          </a:p>
          <a:p>
            <a:pPr marL="341312" lvl="0" indent="-339723">
              <a:spcBef>
                <a:spcPts val="700"/>
              </a:spcBef>
              <a:buSzPts val="2800"/>
            </a:pPr>
            <a:r>
              <a:rPr lang="en-US" sz="1800" dirty="0">
                <a:solidFill>
                  <a:srgbClr val="666666"/>
                </a:solidFill>
              </a:rPr>
              <a:t>	(b) conditional contingency</a:t>
            </a:r>
          </a:p>
          <a:p>
            <a:pPr marL="341312" lvl="0" indent="-339723">
              <a:spcBef>
                <a:spcPts val="700"/>
              </a:spcBef>
              <a:buSzPts val="2800"/>
            </a:pPr>
            <a:r>
              <a:rPr lang="en-US" sz="1800" dirty="0">
                <a:solidFill>
                  <a:srgbClr val="666666"/>
                </a:solidFill>
              </a:rPr>
              <a:t>	(c) schedules of reinforcement</a:t>
            </a:r>
          </a:p>
          <a:p>
            <a:pPr marL="341312" lvl="0" indent="-339723">
              <a:spcBef>
                <a:spcPts val="700"/>
              </a:spcBef>
              <a:buSzPts val="2800"/>
            </a:pPr>
            <a:r>
              <a:rPr lang="en-US" sz="1800" dirty="0">
                <a:solidFill>
                  <a:srgbClr val="666666"/>
                </a:solidFill>
              </a:rPr>
              <a:t>	(d) indirect relations</a:t>
            </a:r>
          </a:p>
          <a:p>
            <a:pPr marL="341312" lvl="0" indent="-339723">
              <a:spcBef>
                <a:spcPts val="700"/>
              </a:spcBef>
              <a:buSzPts val="2800"/>
            </a:pPr>
            <a:r>
              <a:rPr lang="en-US" sz="1800" dirty="0">
                <a:solidFill>
                  <a:srgbClr val="666666"/>
                </a:solidFill>
              </a:rPr>
              <a:t>III.1.2.2. Changes in the nature of the relation</a:t>
            </a:r>
          </a:p>
          <a:p>
            <a:pPr marL="341312" lvl="0" indent="-339723">
              <a:spcBef>
                <a:spcPts val="700"/>
              </a:spcBef>
              <a:buSzPts val="2800"/>
            </a:pPr>
            <a:r>
              <a:rPr lang="en-US" sz="1800" dirty="0">
                <a:solidFill>
                  <a:schemeClr val="tx1">
                    <a:lumMod val="50000"/>
                    <a:lumOff val="50000"/>
                  </a:schemeClr>
                </a:solidFill>
              </a:rPr>
              <a:t>	(a) no relation followed by relation </a:t>
            </a:r>
          </a:p>
          <a:p>
            <a:pPr marL="341312" lvl="0" indent="-339723">
              <a:spcBef>
                <a:spcPts val="700"/>
              </a:spcBef>
              <a:buSzPts val="2800"/>
            </a:pPr>
            <a:r>
              <a:rPr lang="en-US" sz="1800" dirty="0">
                <a:solidFill>
                  <a:srgbClr val="666666"/>
                </a:solidFill>
              </a:rPr>
              <a:t>	(b) relation followed by no relation </a:t>
            </a:r>
          </a:p>
          <a:p>
            <a:pPr marL="341312" lvl="0" indent="-339723">
              <a:spcBef>
                <a:spcPts val="700"/>
              </a:spcBef>
              <a:buClr>
                <a:srgbClr val="FF0000"/>
              </a:buClr>
              <a:buSzPts val="2800"/>
            </a:pPr>
            <a:r>
              <a:rPr lang="en-US" sz="1800" dirty="0">
                <a:solidFill>
                  <a:srgbClr val="FF0000"/>
                </a:solidFill>
              </a:rPr>
              <a:t>	(c) context dependent</a:t>
            </a:r>
          </a:p>
          <a:p>
            <a:pPr marL="341312" lvl="0" indent="-339723">
              <a:spcBef>
                <a:spcPts val="700"/>
              </a:spcBef>
              <a:buClr>
                <a:srgbClr val="FF0000"/>
              </a:buClr>
              <a:buSzPts val="2800"/>
            </a:pPr>
            <a:endParaRPr lang="en-US" sz="1800" b="1" dirty="0"/>
          </a:p>
          <a:p>
            <a:pPr lvl="0">
              <a:buSzPts val="1800"/>
            </a:pPr>
            <a:endParaRPr lang="en-US" sz="1800" dirty="0">
              <a:solidFill>
                <a:srgbClr val="FF00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Google Shape;940;p83"/>
          <p:cNvSpPr/>
          <p:nvPr/>
        </p:nvSpPr>
        <p:spPr>
          <a:xfrm>
            <a:off x="323850" y="171450"/>
            <a:ext cx="8569325" cy="497205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608012" marR="0" lvl="0" indent="-608012" algn="ctr" rtl="0">
              <a:lnSpc>
                <a:spcPct val="90000"/>
              </a:lnSpc>
              <a:spcBef>
                <a:spcPts val="0"/>
              </a:spcBef>
              <a:spcAft>
                <a:spcPts val="0"/>
              </a:spcAft>
              <a:buClr>
                <a:srgbClr val="000000"/>
              </a:buClr>
              <a:buSzPts val="2800"/>
              <a:buFont typeface="Times New Roman"/>
              <a:buNone/>
            </a:pPr>
            <a:r>
              <a:rPr lang="en" sz="2400" b="1" i="0" u="none" strike="noStrike" cap="none" dirty="0">
                <a:solidFill>
                  <a:srgbClr val="000000"/>
                </a:solidFill>
                <a:latin typeface="Arial"/>
                <a:ea typeface="Arial"/>
                <a:cs typeface="Arial"/>
                <a:sym typeface="Arial"/>
              </a:rPr>
              <a:t>Relationship depends on context</a:t>
            </a:r>
            <a:endParaRPr sz="2400" b="1" i="0" u="none" strike="noStrike" cap="none" dirty="0">
              <a:solidFill>
                <a:srgbClr val="000000"/>
              </a:solidFill>
              <a:latin typeface="Arial"/>
              <a:ea typeface="Arial"/>
              <a:cs typeface="Arial"/>
              <a:sym typeface="Arial"/>
            </a:endParaRPr>
          </a:p>
          <a:p>
            <a:pPr marL="608012" marR="0" lvl="0" indent="-608012" algn="l" rtl="0">
              <a:lnSpc>
                <a:spcPct val="90000"/>
              </a:lnSpc>
              <a:spcBef>
                <a:spcPts val="700"/>
              </a:spcBef>
              <a:spcAft>
                <a:spcPts val="0"/>
              </a:spcAft>
              <a:buClr>
                <a:srgbClr val="000000"/>
              </a:buClr>
              <a:buSzPts val="2800"/>
              <a:buFont typeface="Times New Roman"/>
              <a:buNone/>
            </a:pPr>
            <a:r>
              <a:rPr lang="en" sz="1800" b="0" i="0" u="none" strike="noStrike" cap="none" dirty="0">
                <a:solidFill>
                  <a:srgbClr val="000000"/>
                </a:solidFill>
                <a:latin typeface="Arial"/>
                <a:ea typeface="Arial"/>
                <a:cs typeface="Arial"/>
                <a:sym typeface="Arial"/>
              </a:rPr>
              <a:t>	</a:t>
            </a:r>
            <a:endParaRPr sz="1800" b="0" i="0" u="none" strike="noStrike" cap="none" dirty="0">
              <a:solidFill>
                <a:srgbClr val="000000"/>
              </a:solidFill>
              <a:latin typeface="Arial"/>
              <a:ea typeface="Arial"/>
              <a:cs typeface="Arial"/>
              <a:sym typeface="Arial"/>
            </a:endParaRPr>
          </a:p>
          <a:p>
            <a:pPr marL="608012" marR="0" lvl="0" indent="-608012" algn="l" rtl="0">
              <a:lnSpc>
                <a:spcPct val="90000"/>
              </a:lnSpc>
              <a:spcBef>
                <a:spcPts val="700"/>
              </a:spcBef>
              <a:spcAft>
                <a:spcPts val="0"/>
              </a:spcAft>
              <a:buClr>
                <a:srgbClr val="000000"/>
              </a:buClr>
              <a:buSzPts val="2800"/>
              <a:buFont typeface="Times New Roman"/>
              <a:buNone/>
            </a:pPr>
            <a:r>
              <a:rPr lang="en" sz="1800" b="0" i="0" u="none" strike="noStrike" cap="none" dirty="0">
                <a:solidFill>
                  <a:srgbClr val="000000"/>
                </a:solidFill>
                <a:latin typeface="Arial"/>
                <a:ea typeface="Arial"/>
                <a:cs typeface="Arial"/>
                <a:sym typeface="Arial"/>
              </a:rPr>
              <a:t>- Sd: discriminates between situations in which R-Sr relationship differs</a:t>
            </a:r>
            <a:endParaRPr sz="1800" b="0" i="0" u="none" strike="noStrike" cap="none" dirty="0">
              <a:solidFill>
                <a:srgbClr val="000000"/>
              </a:solidFill>
              <a:latin typeface="Arial"/>
              <a:ea typeface="Arial"/>
              <a:cs typeface="Arial"/>
              <a:sym typeface="Arial"/>
            </a:endParaRPr>
          </a:p>
          <a:p>
            <a:pPr marL="608012" marR="0" lvl="0" indent="-608012" algn="l" rtl="0">
              <a:lnSpc>
                <a:spcPct val="90000"/>
              </a:lnSpc>
              <a:spcBef>
                <a:spcPts val="700"/>
              </a:spcBef>
              <a:spcAft>
                <a:spcPts val="0"/>
              </a:spcAft>
              <a:buClr>
                <a:schemeClr val="dk1"/>
              </a:buClr>
              <a:buSzPts val="2800"/>
              <a:buFont typeface="Calibri"/>
              <a:buNone/>
            </a:pPr>
            <a:endParaRPr sz="1800" b="0" i="0" u="none" strike="noStrike" cap="none" dirty="0">
              <a:solidFill>
                <a:srgbClr val="000000"/>
              </a:solidFill>
              <a:latin typeface="Arial"/>
              <a:ea typeface="Arial"/>
              <a:cs typeface="Arial"/>
              <a:sym typeface="Arial"/>
            </a:endParaRPr>
          </a:p>
          <a:p>
            <a:pPr marL="608012" marR="0" lvl="0" indent="-608012" algn="l" rtl="0">
              <a:lnSpc>
                <a:spcPct val="90000"/>
              </a:lnSpc>
              <a:spcBef>
                <a:spcPts val="700"/>
              </a:spcBef>
              <a:spcAft>
                <a:spcPts val="0"/>
              </a:spcAft>
              <a:buClr>
                <a:srgbClr val="000000"/>
              </a:buClr>
              <a:buSzPts val="2800"/>
              <a:buFont typeface="Times New Roman"/>
              <a:buNone/>
            </a:pPr>
            <a:r>
              <a:rPr lang="en" sz="1800" b="0" i="0" u="none" strike="noStrike" cap="none" dirty="0">
                <a:solidFill>
                  <a:srgbClr val="000000"/>
                </a:solidFill>
                <a:latin typeface="Arial"/>
                <a:ea typeface="Arial"/>
                <a:cs typeface="Arial"/>
                <a:sym typeface="Arial"/>
              </a:rPr>
              <a:t>- Different functions</a:t>
            </a:r>
            <a:endParaRPr sz="1800" b="0" i="0" u="none" strike="noStrike" cap="none" dirty="0">
              <a:solidFill>
                <a:srgbClr val="000000"/>
              </a:solidFill>
              <a:latin typeface="Arial"/>
              <a:ea typeface="Arial"/>
              <a:cs typeface="Arial"/>
              <a:sym typeface="Arial"/>
            </a:endParaRPr>
          </a:p>
          <a:p>
            <a:pPr marL="608012" marR="0" lvl="0" indent="-608012" algn="l" rtl="0">
              <a:lnSpc>
                <a:spcPct val="90000"/>
              </a:lnSpc>
              <a:spcBef>
                <a:spcPts val="700"/>
              </a:spcBef>
              <a:spcAft>
                <a:spcPts val="0"/>
              </a:spcAft>
              <a:buClr>
                <a:srgbClr val="000000"/>
              </a:buClr>
              <a:buSzPts val="2800"/>
              <a:buFont typeface="Times New Roman"/>
              <a:buNone/>
            </a:pPr>
            <a:r>
              <a:rPr lang="en" sz="1800" b="0" i="0" u="none" strike="noStrike" cap="none" dirty="0">
                <a:solidFill>
                  <a:srgbClr val="000000"/>
                </a:solidFill>
                <a:latin typeface="Arial"/>
                <a:ea typeface="Arial"/>
                <a:cs typeface="Arial"/>
                <a:sym typeface="Arial"/>
              </a:rPr>
              <a:t>				* indicates </a:t>
            </a:r>
            <a:r>
              <a:rPr lang="en" sz="1800" b="0" i="1" u="none" strike="noStrike" cap="none" dirty="0">
                <a:solidFill>
                  <a:srgbClr val="000000"/>
                </a:solidFill>
                <a:latin typeface="Arial"/>
                <a:ea typeface="Arial"/>
                <a:cs typeface="Arial"/>
                <a:sym typeface="Arial"/>
              </a:rPr>
              <a:t>when </a:t>
            </a:r>
            <a:r>
              <a:rPr lang="en" sz="1800" b="0" i="0" u="none" strike="noStrike" cap="none" dirty="0">
                <a:solidFill>
                  <a:srgbClr val="000000"/>
                </a:solidFill>
                <a:latin typeface="Arial"/>
                <a:ea typeface="Arial"/>
                <a:cs typeface="Arial"/>
                <a:sym typeface="Arial"/>
              </a:rPr>
              <a:t>R followed by Sr (yes/no)</a:t>
            </a:r>
            <a:endParaRPr sz="1800" b="0" i="0" u="none" strike="noStrike" cap="none" dirty="0">
              <a:solidFill>
                <a:srgbClr val="000000"/>
              </a:solidFill>
              <a:latin typeface="Arial"/>
              <a:ea typeface="Arial"/>
              <a:cs typeface="Arial"/>
              <a:sym typeface="Arial"/>
            </a:endParaRPr>
          </a:p>
          <a:p>
            <a:pPr marL="608012" marR="0" lvl="0" indent="-608012" algn="l" rtl="0">
              <a:lnSpc>
                <a:spcPct val="90000"/>
              </a:lnSpc>
              <a:spcBef>
                <a:spcPts val="700"/>
              </a:spcBef>
              <a:spcAft>
                <a:spcPts val="0"/>
              </a:spcAft>
              <a:buClr>
                <a:srgbClr val="000000"/>
              </a:buClr>
              <a:buSzPts val="2800"/>
              <a:buFont typeface="Times New Roman"/>
              <a:buNone/>
            </a:pPr>
            <a:r>
              <a:rPr lang="en" sz="1800" b="0" i="1" u="none" strike="noStrike" cap="none" dirty="0">
                <a:solidFill>
                  <a:srgbClr val="000000"/>
                </a:solidFill>
                <a:latin typeface="Arial"/>
                <a:ea typeface="Arial"/>
                <a:cs typeface="Arial"/>
                <a:sym typeface="Arial"/>
              </a:rPr>
              <a:t>		</a:t>
            </a:r>
            <a:r>
              <a:rPr lang="en" sz="1800" b="0" i="0" u="none" strike="noStrike" cap="none" dirty="0">
                <a:solidFill>
                  <a:srgbClr val="000000"/>
                </a:solidFill>
                <a:latin typeface="Arial"/>
                <a:ea typeface="Arial"/>
                <a:cs typeface="Arial"/>
                <a:sym typeface="Arial"/>
              </a:rPr>
              <a:t>		* indicates </a:t>
            </a:r>
            <a:r>
              <a:rPr lang="en" sz="1800" b="0" i="1" u="none" strike="noStrike" cap="none" dirty="0">
                <a:solidFill>
                  <a:srgbClr val="000000"/>
                </a:solidFill>
                <a:latin typeface="Arial"/>
                <a:ea typeface="Arial"/>
                <a:cs typeface="Arial"/>
                <a:sym typeface="Arial"/>
              </a:rPr>
              <a:t>the schedule</a:t>
            </a:r>
            <a:endParaRPr sz="1800" b="0" i="0" u="none" strike="noStrike" cap="none" dirty="0">
              <a:solidFill>
                <a:srgbClr val="000000"/>
              </a:solidFill>
              <a:latin typeface="Arial"/>
              <a:ea typeface="Arial"/>
              <a:cs typeface="Arial"/>
              <a:sym typeface="Arial"/>
            </a:endParaRPr>
          </a:p>
          <a:p>
            <a:pPr marL="608012" marR="0" lvl="0" indent="-608012" algn="l" rtl="0">
              <a:lnSpc>
                <a:spcPct val="90000"/>
              </a:lnSpc>
              <a:spcBef>
                <a:spcPts val="700"/>
              </a:spcBef>
              <a:spcAft>
                <a:spcPts val="0"/>
              </a:spcAft>
              <a:buClr>
                <a:schemeClr val="dk1"/>
              </a:buClr>
              <a:buSzPts val="2800"/>
              <a:buFont typeface="Calibri"/>
              <a:buNone/>
            </a:pPr>
            <a:endParaRPr sz="1800" b="0" i="1" u="none" strike="noStrike" cap="none" dirty="0">
              <a:solidFill>
                <a:srgbClr val="000000"/>
              </a:solidFill>
              <a:latin typeface="Arial"/>
              <a:ea typeface="Arial"/>
              <a:cs typeface="Arial"/>
              <a:sym typeface="Arial"/>
            </a:endParaRPr>
          </a:p>
          <a:p>
            <a:pPr marL="608012" marR="0" lvl="0" indent="-608012" algn="l" rtl="0">
              <a:lnSpc>
                <a:spcPct val="90000"/>
              </a:lnSpc>
              <a:spcBef>
                <a:spcPts val="700"/>
              </a:spcBef>
              <a:spcAft>
                <a:spcPts val="0"/>
              </a:spcAft>
              <a:buClr>
                <a:srgbClr val="000000"/>
              </a:buClr>
              <a:buSzPts val="2800"/>
              <a:buFont typeface="Times New Roman"/>
              <a:buNone/>
            </a:pPr>
            <a:r>
              <a:rPr lang="en" sz="1800" b="0" i="0" u="none" strike="noStrike" cap="none" dirty="0">
                <a:solidFill>
                  <a:srgbClr val="FF0000"/>
                </a:solidFill>
                <a:latin typeface="Arial"/>
                <a:ea typeface="Arial"/>
                <a:cs typeface="Arial"/>
                <a:sym typeface="Arial"/>
              </a:rPr>
              <a:t>- </a:t>
            </a:r>
            <a:r>
              <a:rPr lang="en" sz="1800" b="0" i="0" u="none" strike="noStrike" cap="none" dirty="0">
                <a:solidFill>
                  <a:srgbClr val="000000"/>
                </a:solidFill>
                <a:latin typeface="Arial"/>
                <a:ea typeface="Arial"/>
                <a:cs typeface="Arial"/>
                <a:sym typeface="Arial"/>
              </a:rPr>
              <a:t>Research on </a:t>
            </a:r>
            <a:r>
              <a:rPr lang="en" sz="1800" b="0" i="0" u="none" strike="noStrike" cap="none" dirty="0">
                <a:solidFill>
                  <a:srgbClr val="FF0000"/>
                </a:solidFill>
                <a:latin typeface="Arial"/>
                <a:ea typeface="Arial"/>
                <a:cs typeface="Arial"/>
                <a:sym typeface="Arial"/>
              </a:rPr>
              <a:t>STIMULUS CONTROL</a:t>
            </a:r>
            <a:endParaRPr sz="1800" b="0" i="0" u="none" strike="noStrike" cap="none" dirty="0">
              <a:solidFill>
                <a:srgbClr val="000000"/>
              </a:solidFill>
              <a:latin typeface="Arial"/>
              <a:ea typeface="Arial"/>
              <a:cs typeface="Arial"/>
              <a:sym typeface="Arial"/>
            </a:endParaRPr>
          </a:p>
          <a:p>
            <a:pPr marL="608012" marR="0" lvl="0" indent="-608012" algn="l" rtl="0">
              <a:lnSpc>
                <a:spcPct val="90000"/>
              </a:lnSpc>
              <a:spcBef>
                <a:spcPts val="700"/>
              </a:spcBef>
              <a:spcAft>
                <a:spcPts val="0"/>
              </a:spcAft>
              <a:buClr>
                <a:srgbClr val="000000"/>
              </a:buClr>
              <a:buSzPts val="2400"/>
              <a:buFont typeface="Times New Roman"/>
              <a:buNone/>
            </a:pPr>
            <a:r>
              <a:rPr lang="en" sz="1800" b="0" i="0" u="none" strike="noStrike" cap="none" dirty="0">
                <a:solidFill>
                  <a:srgbClr val="000000"/>
                </a:solidFill>
                <a:latin typeface="Arial"/>
                <a:ea typeface="Arial"/>
                <a:cs typeface="Arial"/>
                <a:sym typeface="Arial"/>
              </a:rPr>
              <a:t>		* behavior only adaptive as stimulus control</a:t>
            </a:r>
            <a:endParaRPr sz="1800" b="0" i="0" u="none" strike="noStrike" cap="none" dirty="0">
              <a:solidFill>
                <a:srgbClr val="000000"/>
              </a:solidFill>
              <a:latin typeface="Arial"/>
              <a:ea typeface="Arial"/>
              <a:cs typeface="Arial"/>
              <a:sym typeface="Arial"/>
            </a:endParaRPr>
          </a:p>
          <a:p>
            <a:pPr marL="608012" marR="0" lvl="0" indent="-608012" algn="l" rtl="0">
              <a:lnSpc>
                <a:spcPct val="90000"/>
              </a:lnSpc>
              <a:spcBef>
                <a:spcPts val="700"/>
              </a:spcBef>
              <a:spcAft>
                <a:spcPts val="0"/>
              </a:spcAft>
              <a:buClr>
                <a:srgbClr val="000000"/>
              </a:buClr>
              <a:buSzPts val="2400"/>
              <a:buFont typeface="Times New Roman"/>
              <a:buNone/>
            </a:pPr>
            <a:r>
              <a:rPr lang="en" sz="1800" b="0" i="0" u="none" strike="noStrike" cap="none" dirty="0">
                <a:solidFill>
                  <a:srgbClr val="000000"/>
                </a:solidFill>
                <a:latin typeface="Arial"/>
                <a:ea typeface="Arial"/>
                <a:cs typeface="Arial"/>
                <a:sym typeface="Arial"/>
              </a:rPr>
              <a:t>		* question: when does stimulus control occur?</a:t>
            </a:r>
            <a:endParaRPr sz="1800" b="0" i="0" u="none" strike="noStrike" cap="none" dirty="0">
              <a:solidFill>
                <a:srgbClr val="000000"/>
              </a:solidFill>
              <a:latin typeface="Arial"/>
              <a:ea typeface="Arial"/>
              <a:cs typeface="Arial"/>
              <a:sym typeface="Arial"/>
            </a:endParaRPr>
          </a:p>
          <a:p>
            <a:pPr marL="608012" marR="0" lvl="0" indent="-608012" algn="l" rtl="0">
              <a:lnSpc>
                <a:spcPct val="90000"/>
              </a:lnSpc>
              <a:spcBef>
                <a:spcPts val="700"/>
              </a:spcBef>
              <a:spcAft>
                <a:spcPts val="0"/>
              </a:spcAft>
              <a:buClr>
                <a:srgbClr val="000000"/>
              </a:buClr>
              <a:buSzPts val="2400"/>
              <a:buFont typeface="Times New Roman"/>
              <a:buNone/>
            </a:pPr>
            <a:r>
              <a:rPr lang="en" sz="1800" b="0" i="0" u="none" strike="noStrike" cap="none" dirty="0">
                <a:solidFill>
                  <a:srgbClr val="000000"/>
                </a:solidFill>
                <a:latin typeface="Arial"/>
                <a:ea typeface="Arial"/>
                <a:cs typeface="Arial"/>
                <a:sym typeface="Arial"/>
              </a:rPr>
              <a:t>		   (nature Sd, R, R-Sr relationship, organism ...)</a:t>
            </a:r>
            <a:endParaRPr sz="1800" b="0" i="0" u="none" strike="noStrike" cap="none" dirty="0">
              <a:solidFill>
                <a:srgbClr val="000000"/>
              </a:solidFill>
              <a:latin typeface="Arial"/>
              <a:ea typeface="Arial"/>
              <a:cs typeface="Arial"/>
              <a:sym typeface="Arial"/>
            </a:endParaRPr>
          </a:p>
          <a:p>
            <a:pPr marL="608012" marR="0" lvl="0" indent="-608012" algn="l" rtl="0">
              <a:lnSpc>
                <a:spcPct val="90000"/>
              </a:lnSpc>
              <a:spcBef>
                <a:spcPts val="700"/>
              </a:spcBef>
              <a:spcAft>
                <a:spcPts val="0"/>
              </a:spcAft>
              <a:buClr>
                <a:srgbClr val="000000"/>
              </a:buClr>
              <a:buSzPts val="2400"/>
              <a:buFont typeface="Times New Roman"/>
              <a:buNone/>
            </a:pPr>
            <a:r>
              <a:rPr lang="en" sz="1800" b="0" i="0" u="none" strike="noStrike" cap="none" dirty="0">
                <a:solidFill>
                  <a:srgbClr val="000000"/>
                </a:solidFill>
                <a:latin typeface="Arial"/>
                <a:ea typeface="Arial"/>
                <a:cs typeface="Arial"/>
                <a:sym typeface="Arial"/>
              </a:rPr>
              <a:t>   		    =&gt; we only discuss different forms of stimulus control</a:t>
            </a: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0"/>
          <p:cNvSpPr txBox="1"/>
          <p:nvPr/>
        </p:nvSpPr>
        <p:spPr>
          <a:xfrm>
            <a:off x="35270" y="116907"/>
            <a:ext cx="9144000" cy="6903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800"/>
              <a:buFont typeface="Arial"/>
              <a:buNone/>
            </a:pPr>
            <a:r>
              <a:rPr lang="en" sz="1800" b="1" i="0" u="none" strike="noStrike" cap="none">
                <a:solidFill>
                  <a:schemeClr val="dk1"/>
                </a:solidFill>
                <a:latin typeface="Arial"/>
                <a:ea typeface="Arial"/>
                <a:cs typeface="Arial"/>
                <a:sym typeface="Arial"/>
              </a:rPr>
              <a:t>Effects of Regularities in Two Stimuli</a:t>
            </a:r>
            <a:endParaRPr sz="1800" b="1"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600"/>
              <a:buFont typeface="Arial"/>
              <a:buNone/>
            </a:pPr>
            <a:r>
              <a:rPr lang="en" sz="1600" b="0" i="0" u="none" strike="noStrike" cap="none">
                <a:solidFill>
                  <a:schemeClr val="dk1"/>
                </a:solidFill>
                <a:latin typeface="Arial"/>
                <a:ea typeface="Arial"/>
                <a:cs typeface="Arial"/>
                <a:sym typeface="Arial"/>
              </a:rPr>
              <a:t>(e.g., Classical Conditioning)</a:t>
            </a:r>
            <a:endParaRPr sz="1600" b="0" i="0" u="none" strike="noStrike" cap="none">
              <a:solidFill>
                <a:schemeClr val="dk1"/>
              </a:solidFill>
              <a:latin typeface="Arial"/>
              <a:ea typeface="Arial"/>
              <a:cs typeface="Arial"/>
              <a:sym typeface="Arial"/>
            </a:endParaRPr>
          </a:p>
        </p:txBody>
      </p:sp>
      <p:pic>
        <p:nvPicPr>
          <p:cNvPr id="180" name="Google Shape;180;p30"/>
          <p:cNvPicPr preferRelativeResize="0"/>
          <p:nvPr/>
        </p:nvPicPr>
        <p:blipFill rotWithShape="1">
          <a:blip r:embed="rId3">
            <a:alphaModFix/>
          </a:blip>
          <a:srcRect/>
          <a:stretch/>
        </p:blipFill>
        <p:spPr>
          <a:xfrm>
            <a:off x="1851603" y="2133848"/>
            <a:ext cx="1853362" cy="1853362"/>
          </a:xfrm>
          <a:prstGeom prst="rect">
            <a:avLst/>
          </a:prstGeom>
          <a:noFill/>
          <a:ln>
            <a:noFill/>
          </a:ln>
        </p:spPr>
      </p:pic>
      <p:pic>
        <p:nvPicPr>
          <p:cNvPr id="181" name="Google Shape;181;p30"/>
          <p:cNvPicPr preferRelativeResize="0"/>
          <p:nvPr/>
        </p:nvPicPr>
        <p:blipFill rotWithShape="1">
          <a:blip r:embed="rId4">
            <a:alphaModFix/>
          </a:blip>
          <a:srcRect l="12551" t="14815" r="15785" b="18888"/>
          <a:stretch/>
        </p:blipFill>
        <p:spPr>
          <a:xfrm>
            <a:off x="5611998" y="2177955"/>
            <a:ext cx="1398674" cy="1615242"/>
          </a:xfrm>
          <a:prstGeom prst="rect">
            <a:avLst/>
          </a:prstGeom>
          <a:noFill/>
          <a:ln>
            <a:noFill/>
          </a:ln>
        </p:spPr>
      </p:pic>
      <p:sp>
        <p:nvSpPr>
          <p:cNvPr id="182" name="Google Shape;182;p30"/>
          <p:cNvSpPr txBox="1"/>
          <p:nvPr/>
        </p:nvSpPr>
        <p:spPr>
          <a:xfrm>
            <a:off x="1194554" y="1522617"/>
            <a:ext cx="2976692" cy="432056"/>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800"/>
              <a:buFont typeface="Arial"/>
              <a:buNone/>
            </a:pPr>
            <a:r>
              <a:rPr lang="en" sz="1800" b="0" i="0" u="none" strike="noStrike" cap="none">
                <a:solidFill>
                  <a:schemeClr val="dk1"/>
                </a:solidFill>
                <a:latin typeface="Arial"/>
                <a:ea typeface="Arial"/>
                <a:cs typeface="Arial"/>
                <a:sym typeface="Arial"/>
              </a:rPr>
              <a:t>Conditioned Stimulus</a:t>
            </a:r>
            <a:endParaRPr sz="1600" b="0" i="0" u="none" strike="noStrike" cap="none">
              <a:solidFill>
                <a:schemeClr val="dk1"/>
              </a:solidFill>
              <a:latin typeface="Arial"/>
              <a:ea typeface="Arial"/>
              <a:cs typeface="Arial"/>
              <a:sym typeface="Arial"/>
            </a:endParaRPr>
          </a:p>
        </p:txBody>
      </p:sp>
      <p:sp>
        <p:nvSpPr>
          <p:cNvPr id="183" name="Google Shape;183;p30"/>
          <p:cNvSpPr txBox="1"/>
          <p:nvPr/>
        </p:nvSpPr>
        <p:spPr>
          <a:xfrm>
            <a:off x="4652689" y="1559611"/>
            <a:ext cx="2976692" cy="432056"/>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800"/>
              <a:buFont typeface="Arial"/>
              <a:buNone/>
            </a:pPr>
            <a:r>
              <a:rPr lang="en" sz="1800" b="0" i="0" u="none" strike="noStrike" cap="none">
                <a:solidFill>
                  <a:schemeClr val="dk1"/>
                </a:solidFill>
                <a:latin typeface="Arial"/>
                <a:ea typeface="Arial"/>
                <a:cs typeface="Arial"/>
                <a:sym typeface="Arial"/>
              </a:rPr>
              <a:t>Conditioned Response</a:t>
            </a:r>
            <a:endParaRPr sz="1600" b="0" i="0" u="none" strike="noStrike" cap="none">
              <a:solidFill>
                <a:schemeClr val="dk1"/>
              </a:solidFill>
              <a:latin typeface="Arial"/>
              <a:ea typeface="Arial"/>
              <a:cs typeface="Arial"/>
              <a:sym typeface="Arial"/>
            </a:endParaRPr>
          </a:p>
        </p:txBody>
      </p:sp>
      <p:pic>
        <p:nvPicPr>
          <p:cNvPr id="184" name="Google Shape;184;p30"/>
          <p:cNvPicPr preferRelativeResize="0"/>
          <p:nvPr/>
        </p:nvPicPr>
        <p:blipFill rotWithShape="1">
          <a:blip r:embed="rId5">
            <a:alphaModFix/>
          </a:blip>
          <a:srcRect l="15878" t="20599" r="20018"/>
          <a:stretch/>
        </p:blipFill>
        <p:spPr>
          <a:xfrm>
            <a:off x="5457826" y="2177955"/>
            <a:ext cx="1552574" cy="1923111"/>
          </a:xfrm>
          <a:prstGeom prst="rect">
            <a:avLst/>
          </a:prstGeom>
          <a:noFill/>
          <a:ln>
            <a:noFill/>
          </a:ln>
        </p:spPr>
      </p:pic>
      <p:sp>
        <p:nvSpPr>
          <p:cNvPr id="185" name="Google Shape;185;p30"/>
          <p:cNvSpPr txBox="1"/>
          <p:nvPr/>
        </p:nvSpPr>
        <p:spPr>
          <a:xfrm>
            <a:off x="4822989" y="1559611"/>
            <a:ext cx="2976692" cy="432056"/>
          </a:xfrm>
          <a:prstGeom prst="rect">
            <a:avLst/>
          </a:prstGeom>
          <a:solidFill>
            <a:schemeClr val="lt1"/>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800"/>
              <a:buFont typeface="Arial"/>
              <a:buNone/>
            </a:pPr>
            <a:r>
              <a:rPr lang="en" sz="1800" b="0" i="0" u="none" strike="noStrike" cap="none">
                <a:solidFill>
                  <a:schemeClr val="dk1"/>
                </a:solidFill>
                <a:latin typeface="Arial"/>
                <a:ea typeface="Arial"/>
                <a:cs typeface="Arial"/>
                <a:sym typeface="Arial"/>
              </a:rPr>
              <a:t>Unconditioned Stimulus</a:t>
            </a:r>
            <a:endParaRPr sz="1600" b="0" i="0" u="none" strike="noStrike" cap="none">
              <a:solidFill>
                <a:schemeClr val="dk1"/>
              </a:solidFill>
              <a:latin typeface="Arial"/>
              <a:ea typeface="Arial"/>
              <a:cs typeface="Arial"/>
              <a:sym typeface="Arial"/>
            </a:endParaRPr>
          </a:p>
        </p:txBody>
      </p:sp>
      <p:cxnSp>
        <p:nvCxnSpPr>
          <p:cNvPr id="186" name="Google Shape;186;p30"/>
          <p:cNvCxnSpPr/>
          <p:nvPr/>
        </p:nvCxnSpPr>
        <p:spPr>
          <a:xfrm>
            <a:off x="4171246" y="3080946"/>
            <a:ext cx="835735" cy="0"/>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1"/>
                                          </p:stCondLst>
                                        </p:cTn>
                                        <p:tgtEl>
                                          <p:spTgt spid="181"/>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1"/>
                                          </p:stCondLst>
                                        </p:cTn>
                                        <p:tgtEl>
                                          <p:spTgt spid="183"/>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8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84"/>
          <p:cNvSpPr/>
          <p:nvPr/>
        </p:nvSpPr>
        <p:spPr>
          <a:xfrm>
            <a:off x="468312" y="195263"/>
            <a:ext cx="8280400" cy="4050506"/>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457200" marR="0" lvl="0" indent="0" algn="ctr" rtl="0">
              <a:lnSpc>
                <a:spcPct val="90000"/>
              </a:lnSpc>
              <a:spcBef>
                <a:spcPts val="0"/>
              </a:spcBef>
              <a:spcAft>
                <a:spcPts val="0"/>
              </a:spcAft>
              <a:buClr>
                <a:srgbClr val="000000"/>
              </a:buClr>
              <a:buSzPts val="2400"/>
              <a:buFont typeface="Arial"/>
              <a:buNone/>
            </a:pPr>
            <a:r>
              <a:rPr lang="en" sz="2400" b="0" i="0" u="none" strike="noStrike" cap="none" dirty="0">
                <a:solidFill>
                  <a:srgbClr val="FF0000"/>
                </a:solidFill>
                <a:latin typeface="Arial"/>
                <a:ea typeface="Arial"/>
                <a:cs typeface="Arial"/>
                <a:sym typeface="Arial"/>
              </a:rPr>
              <a:t>Control by one discrete stimulus</a:t>
            </a:r>
            <a:endParaRPr sz="2400" b="0" i="0" u="none" strike="noStrike" cap="none" dirty="0">
              <a:solidFill>
                <a:srgbClr val="000000"/>
              </a:solidFill>
              <a:latin typeface="Arial"/>
              <a:ea typeface="Arial"/>
              <a:cs typeface="Arial"/>
              <a:sym typeface="Arial"/>
            </a:endParaRPr>
          </a:p>
          <a:p>
            <a:pPr marL="341312" marR="0" lvl="0" indent="-339723" algn="l" rtl="0">
              <a:lnSpc>
                <a:spcPct val="90000"/>
              </a:lnSpc>
              <a:spcBef>
                <a:spcPts val="600"/>
              </a:spcBef>
              <a:spcAft>
                <a:spcPts val="0"/>
              </a:spcAft>
              <a:buClr>
                <a:srgbClr val="000000"/>
              </a:buClr>
              <a:buSzPts val="2400"/>
              <a:buFont typeface="Times New Roman"/>
              <a:buNone/>
            </a:pPr>
            <a:r>
              <a:rPr lang="en" sz="1800" b="1" i="1" u="none" strike="noStrike" cap="none" dirty="0">
                <a:solidFill>
                  <a:srgbClr val="000000"/>
                </a:solidFill>
                <a:latin typeface="Arial"/>
                <a:ea typeface="Arial"/>
                <a:cs typeface="Arial"/>
                <a:sym typeface="Arial"/>
              </a:rPr>
              <a:t>	</a:t>
            </a:r>
            <a:r>
              <a:rPr lang="en" sz="1800" b="0" i="0" u="none" strike="noStrike" cap="none" dirty="0" smtClean="0">
                <a:solidFill>
                  <a:srgbClr val="000000"/>
                </a:solidFill>
                <a:latin typeface="Arial"/>
                <a:ea typeface="Arial"/>
                <a:cs typeface="Arial"/>
                <a:sym typeface="Arial"/>
              </a:rPr>
              <a:t>=&gt; </a:t>
            </a:r>
            <a:r>
              <a:rPr lang="en" sz="1800" b="0" i="0" u="none" strike="noStrike" cap="none" dirty="0">
                <a:solidFill>
                  <a:srgbClr val="000000"/>
                </a:solidFill>
                <a:latin typeface="Arial"/>
                <a:ea typeface="Arial"/>
                <a:cs typeface="Arial"/>
                <a:sym typeface="Arial"/>
              </a:rPr>
              <a:t>leads to </a:t>
            </a:r>
            <a:r>
              <a:rPr lang="en" sz="1800" b="1" i="1" u="none" strike="noStrike" cap="none" dirty="0">
                <a:solidFill>
                  <a:srgbClr val="000000"/>
                </a:solidFill>
                <a:latin typeface="Arial"/>
                <a:ea typeface="Arial"/>
                <a:cs typeface="Arial"/>
                <a:sym typeface="Arial"/>
              </a:rPr>
              <a:t>non-relational responding</a:t>
            </a:r>
            <a:endParaRPr sz="1800" b="0" i="0" u="none" strike="noStrike" cap="none" dirty="0">
              <a:solidFill>
                <a:srgbClr val="000000"/>
              </a:solidFill>
              <a:latin typeface="Arial"/>
              <a:ea typeface="Arial"/>
              <a:cs typeface="Arial"/>
              <a:sym typeface="Arial"/>
            </a:endParaRPr>
          </a:p>
          <a:p>
            <a:pPr marL="341312" marR="0" lvl="0" indent="-339723" algn="l" rtl="0">
              <a:lnSpc>
                <a:spcPct val="90000"/>
              </a:lnSpc>
              <a:spcBef>
                <a:spcPts val="600"/>
              </a:spcBef>
              <a:spcAft>
                <a:spcPts val="0"/>
              </a:spcAft>
              <a:buClr>
                <a:srgbClr val="000000"/>
              </a:buClr>
              <a:buSzPts val="2400"/>
              <a:buFont typeface="Times New Roman"/>
              <a:buNone/>
            </a:pPr>
            <a:r>
              <a:rPr lang="en" sz="1800" b="0" i="0" u="none" strike="noStrike" cap="none" dirty="0">
                <a:solidFill>
                  <a:srgbClr val="000000"/>
                </a:solidFill>
                <a:latin typeface="Arial"/>
                <a:ea typeface="Arial"/>
                <a:cs typeface="Arial"/>
                <a:sym typeface="Arial"/>
              </a:rPr>
              <a:t>		</a:t>
            </a:r>
            <a:endParaRPr sz="1800" b="0" i="0" u="none" strike="noStrike" cap="none" dirty="0">
              <a:solidFill>
                <a:srgbClr val="000000"/>
              </a:solidFill>
              <a:latin typeface="Arial"/>
              <a:ea typeface="Arial"/>
              <a:cs typeface="Arial"/>
              <a:sym typeface="Arial"/>
            </a:endParaRPr>
          </a:p>
          <a:p>
            <a:pPr marL="341312" marR="0" lvl="0" indent="-339723" algn="l" rtl="0">
              <a:lnSpc>
                <a:spcPct val="90000"/>
              </a:lnSpc>
              <a:spcBef>
                <a:spcPts val="600"/>
              </a:spcBef>
              <a:spcAft>
                <a:spcPts val="0"/>
              </a:spcAft>
              <a:buClr>
                <a:srgbClr val="000000"/>
              </a:buClr>
              <a:buSzPts val="2400"/>
              <a:buFont typeface="Times New Roman"/>
              <a:buNone/>
            </a:pPr>
            <a:r>
              <a:rPr lang="en" sz="1800" b="0" i="0" u="none" strike="noStrike" cap="none" dirty="0">
                <a:solidFill>
                  <a:srgbClr val="000000"/>
                </a:solidFill>
                <a:latin typeface="Arial"/>
                <a:ea typeface="Arial"/>
                <a:cs typeface="Arial"/>
                <a:sym typeface="Arial"/>
              </a:rPr>
              <a:t>    E.g. procedure: if light (Sd): then pressing button (R) will be followed by money (Sr)</a:t>
            </a:r>
            <a:endParaRPr sz="1800" b="0" i="0" u="none" strike="noStrike" cap="none" dirty="0">
              <a:solidFill>
                <a:srgbClr val="000000"/>
              </a:solidFill>
              <a:latin typeface="Arial"/>
              <a:ea typeface="Arial"/>
              <a:cs typeface="Arial"/>
              <a:sym typeface="Arial"/>
            </a:endParaRPr>
          </a:p>
          <a:p>
            <a:pPr marL="341312" marR="0" lvl="0" indent="-339723" algn="l" rtl="0">
              <a:lnSpc>
                <a:spcPct val="90000"/>
              </a:lnSpc>
              <a:spcBef>
                <a:spcPts val="600"/>
              </a:spcBef>
              <a:spcAft>
                <a:spcPts val="0"/>
              </a:spcAft>
              <a:buClr>
                <a:srgbClr val="000000"/>
              </a:buClr>
              <a:buSzPts val="2400"/>
              <a:buFont typeface="Times New Roman"/>
              <a:buNone/>
            </a:pPr>
            <a:r>
              <a:rPr lang="en" sz="1800" b="0" i="0" u="none" strike="noStrike" cap="none" dirty="0">
                <a:solidFill>
                  <a:srgbClr val="000000"/>
                </a:solidFill>
                <a:latin typeface="Arial"/>
                <a:ea typeface="Arial"/>
                <a:cs typeface="Arial"/>
                <a:sym typeface="Arial"/>
              </a:rPr>
              <a:t>		</a:t>
            </a:r>
            <a:endParaRPr sz="1800" b="0" i="0" u="none" strike="noStrike" cap="none" dirty="0">
              <a:solidFill>
                <a:srgbClr val="000000"/>
              </a:solidFill>
              <a:latin typeface="Arial"/>
              <a:ea typeface="Arial"/>
              <a:cs typeface="Arial"/>
              <a:sym typeface="Arial"/>
            </a:endParaRPr>
          </a:p>
          <a:p>
            <a:pPr marL="341312" marR="0" lvl="0" indent="-339723" algn="l" rtl="0">
              <a:lnSpc>
                <a:spcPct val="90000"/>
              </a:lnSpc>
              <a:spcBef>
                <a:spcPts val="600"/>
              </a:spcBef>
              <a:spcAft>
                <a:spcPts val="0"/>
              </a:spcAft>
              <a:buClr>
                <a:srgbClr val="000000"/>
              </a:buClr>
              <a:buSzPts val="2400"/>
              <a:buFont typeface="Times New Roman"/>
              <a:buNone/>
            </a:pPr>
            <a:r>
              <a:rPr lang="en" sz="1800" b="0" i="0" u="none" strike="noStrike" cap="none" dirty="0">
                <a:solidFill>
                  <a:srgbClr val="000000"/>
                </a:solidFill>
                <a:latin typeface="Arial"/>
                <a:ea typeface="Arial"/>
                <a:cs typeface="Arial"/>
                <a:sym typeface="Arial"/>
              </a:rPr>
              <a:t>   e.g. effect: frequency of button presses increases when the light is on (behaviour under control of the light)</a:t>
            </a:r>
            <a:endParaRPr sz="1800" b="0" i="0" u="none" strike="noStrike" cap="none" dirty="0">
              <a:solidFill>
                <a:srgbClr val="000000"/>
              </a:solidFill>
              <a:latin typeface="Arial"/>
              <a:ea typeface="Arial"/>
              <a:cs typeface="Arial"/>
              <a:sym typeface="Arial"/>
            </a:endParaRPr>
          </a:p>
          <a:p>
            <a:pPr marL="341312" marR="0" lvl="0" indent="-339723" algn="l" rtl="0">
              <a:lnSpc>
                <a:spcPct val="90000"/>
              </a:lnSpc>
              <a:spcBef>
                <a:spcPts val="600"/>
              </a:spcBef>
              <a:spcAft>
                <a:spcPts val="0"/>
              </a:spcAft>
              <a:buClr>
                <a:srgbClr val="000000"/>
              </a:buClr>
              <a:buSzPts val="2400"/>
              <a:buFont typeface="Times New Roman"/>
              <a:buNone/>
            </a:pPr>
            <a:r>
              <a:rPr lang="en" sz="1800" b="0" i="0" u="none" strike="noStrike" cap="none" dirty="0">
                <a:solidFill>
                  <a:srgbClr val="000000"/>
                </a:solidFill>
                <a:latin typeface="Arial"/>
                <a:ea typeface="Arial"/>
                <a:cs typeface="Arial"/>
                <a:sym typeface="Arial"/>
              </a:rPr>
              <a:t>	</a:t>
            </a:r>
            <a:endParaRPr sz="1800" b="0" i="0" u="none" strike="noStrike" cap="none" dirty="0">
              <a:solidFill>
                <a:srgbClr val="000000"/>
              </a:solidFill>
              <a:latin typeface="Arial"/>
              <a:ea typeface="Arial"/>
              <a:cs typeface="Arial"/>
              <a:sym typeface="Arial"/>
            </a:endParaRPr>
          </a:p>
          <a:p>
            <a:pPr marL="341312" marR="0" lvl="0" indent="-339723" algn="l" rtl="0">
              <a:lnSpc>
                <a:spcPct val="90000"/>
              </a:lnSpc>
              <a:spcBef>
                <a:spcPts val="600"/>
              </a:spcBef>
              <a:spcAft>
                <a:spcPts val="0"/>
              </a:spcAft>
              <a:buClr>
                <a:srgbClr val="000000"/>
              </a:buClr>
              <a:buSzPts val="2400"/>
              <a:buFont typeface="Times New Roman"/>
              <a:buNone/>
            </a:pPr>
            <a:r>
              <a:rPr lang="en" sz="1800" b="0" i="0" u="none" strike="noStrike" cap="none" dirty="0">
                <a:solidFill>
                  <a:srgbClr val="000000"/>
                </a:solidFill>
                <a:latin typeface="Arial"/>
                <a:ea typeface="Arial"/>
                <a:cs typeface="Arial"/>
                <a:sym typeface="Arial"/>
              </a:rPr>
              <a:t>	</a:t>
            </a:r>
            <a:endParaRPr sz="1800" b="0" i="0" u="none" strike="noStrike" cap="none" dirty="0">
              <a:solidFill>
                <a:srgbClr val="000000"/>
              </a:solidFill>
              <a:latin typeface="Arial"/>
              <a:ea typeface="Arial"/>
              <a:cs typeface="Arial"/>
              <a:sym typeface="Arial"/>
            </a:endParaRPr>
          </a:p>
        </p:txBody>
      </p:sp>
      <p:pic>
        <p:nvPicPr>
          <p:cNvPr id="948" name="Google Shape;948;p84" descr="Image result for push the button"/>
          <p:cNvPicPr preferRelativeResize="0"/>
          <p:nvPr/>
        </p:nvPicPr>
        <p:blipFill rotWithShape="1">
          <a:blip r:embed="rId3">
            <a:alphaModFix/>
          </a:blip>
          <a:srcRect/>
          <a:stretch/>
        </p:blipFill>
        <p:spPr>
          <a:xfrm>
            <a:off x="3132137" y="3325415"/>
            <a:ext cx="1404938" cy="1088231"/>
          </a:xfrm>
          <a:prstGeom prst="rect">
            <a:avLst/>
          </a:prstGeom>
          <a:noFill/>
          <a:ln>
            <a:noFill/>
          </a:ln>
        </p:spPr>
      </p:pic>
      <p:pic>
        <p:nvPicPr>
          <p:cNvPr id="949" name="Google Shape;949;p84"/>
          <p:cNvPicPr preferRelativeResize="0"/>
          <p:nvPr/>
        </p:nvPicPr>
        <p:blipFill rotWithShape="1">
          <a:blip r:embed="rId4">
            <a:alphaModFix/>
          </a:blip>
          <a:srcRect/>
          <a:stretch/>
        </p:blipFill>
        <p:spPr>
          <a:xfrm>
            <a:off x="827087" y="3480197"/>
            <a:ext cx="810815" cy="958453"/>
          </a:xfrm>
          <a:prstGeom prst="rect">
            <a:avLst/>
          </a:prstGeom>
          <a:noFill/>
          <a:ln>
            <a:noFill/>
          </a:ln>
        </p:spPr>
      </p:pic>
      <p:pic>
        <p:nvPicPr>
          <p:cNvPr id="950" name="Google Shape;950;p84" descr="Image result for euros"/>
          <p:cNvPicPr preferRelativeResize="0"/>
          <p:nvPr/>
        </p:nvPicPr>
        <p:blipFill rotWithShape="1">
          <a:blip r:embed="rId5">
            <a:alphaModFix/>
          </a:blip>
          <a:srcRect/>
          <a:stretch/>
        </p:blipFill>
        <p:spPr>
          <a:xfrm>
            <a:off x="5981700" y="3131344"/>
            <a:ext cx="2097881" cy="1403747"/>
          </a:xfrm>
          <a:prstGeom prst="rect">
            <a:avLst/>
          </a:prstGeom>
          <a:noFill/>
          <a:ln>
            <a:noFill/>
          </a:ln>
        </p:spPr>
      </p:pic>
      <p:cxnSp>
        <p:nvCxnSpPr>
          <p:cNvPr id="951" name="Google Shape;951;p84"/>
          <p:cNvCxnSpPr/>
          <p:nvPr/>
        </p:nvCxnSpPr>
        <p:spPr>
          <a:xfrm>
            <a:off x="2268537" y="4030265"/>
            <a:ext cx="446087" cy="1190"/>
          </a:xfrm>
          <a:prstGeom prst="straightConnector1">
            <a:avLst/>
          </a:prstGeom>
          <a:noFill/>
          <a:ln w="54000" cap="flat" cmpd="sng">
            <a:solidFill>
              <a:srgbClr val="FF0000"/>
            </a:solidFill>
            <a:prstDash val="solid"/>
            <a:miter lim="800000"/>
            <a:headEnd type="none" w="sm" len="sm"/>
            <a:tailEnd type="stealth" w="med" len="med"/>
          </a:ln>
        </p:spPr>
      </p:cxnSp>
      <p:cxnSp>
        <p:nvCxnSpPr>
          <p:cNvPr id="952" name="Google Shape;952;p84"/>
          <p:cNvCxnSpPr/>
          <p:nvPr/>
        </p:nvCxnSpPr>
        <p:spPr>
          <a:xfrm>
            <a:off x="5364162" y="4145756"/>
            <a:ext cx="446087" cy="1190"/>
          </a:xfrm>
          <a:prstGeom prst="straightConnector1">
            <a:avLst/>
          </a:prstGeom>
          <a:noFill/>
          <a:ln w="54000" cap="flat" cmpd="sng">
            <a:solidFill>
              <a:srgbClr val="FF0000"/>
            </a:solidFill>
            <a:prstDash val="solid"/>
            <a:miter lim="800000"/>
            <a:headEnd type="none" w="sm" len="sm"/>
            <a:tailEnd type="stealth" w="med" len="med"/>
          </a:ln>
        </p:spPr>
      </p:cxn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pic>
        <p:nvPicPr>
          <p:cNvPr id="957" name="Google Shape;957;p85" descr="Get an inside look at one of our daily walrus training sessions and see the special bond shared between walrus Pakak and trainer Erika." title="Training Time with our Walrus">
            <a:hlinkClick r:id="rId3"/>
          </p:cNvPr>
          <p:cNvPicPr preferRelativeResize="0"/>
          <p:nvPr/>
        </p:nvPicPr>
        <p:blipFill>
          <a:blip r:embed="rId4">
            <a:alphaModFix/>
          </a:blip>
          <a:stretch>
            <a:fillRect/>
          </a:stretch>
        </p:blipFill>
        <p:spPr>
          <a:xfrm>
            <a:off x="1494562" y="263662"/>
            <a:ext cx="6154876" cy="461617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p86"/>
          <p:cNvSpPr/>
          <p:nvPr/>
        </p:nvSpPr>
        <p:spPr>
          <a:xfrm>
            <a:off x="3926342" y="1162050"/>
            <a:ext cx="1687392" cy="51316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341312" marR="0" lvl="0" indent="-339723" algn="l" rtl="0">
              <a:lnSpc>
                <a:spcPct val="90000"/>
              </a:lnSpc>
              <a:spcBef>
                <a:spcPts val="0"/>
              </a:spcBef>
              <a:spcAft>
                <a:spcPts val="0"/>
              </a:spcAft>
              <a:buClr>
                <a:srgbClr val="FF0000"/>
              </a:buClr>
              <a:buSzPts val="3200"/>
              <a:buFont typeface="Times New Roman"/>
              <a:buNone/>
            </a:pPr>
            <a:r>
              <a:rPr lang="en" sz="2400" b="1" i="0" u="none" strike="noStrike" cap="none">
                <a:solidFill>
                  <a:srgbClr val="FF0000"/>
                </a:solidFill>
                <a:highlight>
                  <a:srgbClr val="FFFFFF"/>
                </a:highlight>
                <a:latin typeface="Arial"/>
                <a:ea typeface="Arial"/>
                <a:cs typeface="Arial"/>
                <a:sym typeface="Arial"/>
              </a:rPr>
              <a:t>Test phase</a:t>
            </a:r>
            <a:endParaRPr sz="2400" b="0" i="0" u="none" strike="noStrike" cap="none">
              <a:solidFill>
                <a:srgbClr val="000000"/>
              </a:solidFill>
              <a:highlight>
                <a:srgbClr val="FFFFFF"/>
              </a:highlight>
              <a:latin typeface="Arial"/>
              <a:ea typeface="Arial"/>
              <a:cs typeface="Arial"/>
              <a:sym typeface="Arial"/>
            </a:endParaRPr>
          </a:p>
        </p:txBody>
      </p:sp>
      <p:pic>
        <p:nvPicPr>
          <p:cNvPr id="965" name="Google Shape;965;p86" descr="Image result for computer screen"/>
          <p:cNvPicPr preferRelativeResize="0"/>
          <p:nvPr/>
        </p:nvPicPr>
        <p:blipFill rotWithShape="1">
          <a:blip r:embed="rId3">
            <a:alphaModFix/>
          </a:blip>
          <a:srcRect t="6829"/>
          <a:stretch/>
        </p:blipFill>
        <p:spPr>
          <a:xfrm>
            <a:off x="2717800" y="1621325"/>
            <a:ext cx="3781425" cy="3522175"/>
          </a:xfrm>
          <a:prstGeom prst="rect">
            <a:avLst/>
          </a:prstGeom>
          <a:noFill/>
          <a:ln>
            <a:noFill/>
          </a:ln>
        </p:spPr>
      </p:pic>
      <p:sp>
        <p:nvSpPr>
          <p:cNvPr id="966" name="Google Shape;966;p86"/>
          <p:cNvSpPr/>
          <p:nvPr/>
        </p:nvSpPr>
        <p:spPr>
          <a:xfrm>
            <a:off x="468300" y="195277"/>
            <a:ext cx="8280414" cy="122191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1587" marR="0" lvl="0" indent="0" algn="ctr" rtl="0">
              <a:lnSpc>
                <a:spcPct val="90000"/>
              </a:lnSpc>
              <a:spcBef>
                <a:spcPts val="0"/>
              </a:spcBef>
              <a:spcAft>
                <a:spcPts val="0"/>
              </a:spcAft>
              <a:buClr>
                <a:srgbClr val="000000"/>
              </a:buClr>
              <a:buSzPts val="2400"/>
              <a:buFont typeface="Times New Roman"/>
              <a:buNone/>
            </a:pPr>
            <a:r>
              <a:rPr lang="en" sz="2400" b="0" i="0" u="none" strike="noStrike" cap="none" dirty="0">
                <a:solidFill>
                  <a:srgbClr val="FF0000"/>
                </a:solidFill>
                <a:latin typeface="Arial"/>
                <a:ea typeface="Arial"/>
                <a:cs typeface="Arial"/>
                <a:sym typeface="Arial"/>
              </a:rPr>
              <a:t>Control by non-arbitrary relation between two stimuli</a:t>
            </a:r>
            <a:endParaRPr sz="2400" b="0" i="0" u="none" strike="noStrike" cap="none" dirty="0">
              <a:solidFill>
                <a:srgbClr val="000000"/>
              </a:solidFill>
              <a:latin typeface="Arial"/>
              <a:ea typeface="Arial"/>
              <a:cs typeface="Arial"/>
              <a:sym typeface="Arial"/>
            </a:endParaRPr>
          </a:p>
          <a:p>
            <a:pPr marL="341312" marR="0" lvl="0" indent="-339723" algn="l" rtl="0">
              <a:lnSpc>
                <a:spcPct val="90000"/>
              </a:lnSpc>
              <a:spcBef>
                <a:spcPts val="600"/>
              </a:spcBef>
              <a:spcAft>
                <a:spcPts val="0"/>
              </a:spcAft>
              <a:buClr>
                <a:srgbClr val="000000"/>
              </a:buClr>
              <a:buSzPts val="2400"/>
              <a:buFont typeface="Times New Roman"/>
              <a:buNone/>
            </a:pPr>
            <a:r>
              <a:rPr lang="en" sz="1800" b="0" i="0" u="none" strike="noStrike" cap="none" dirty="0">
                <a:solidFill>
                  <a:srgbClr val="000000"/>
                </a:solidFill>
                <a:latin typeface="Arial"/>
                <a:ea typeface="Arial"/>
                <a:cs typeface="Arial"/>
                <a:sym typeface="Arial"/>
              </a:rPr>
              <a:t>	</a:t>
            </a:r>
            <a:r>
              <a:rPr lang="en" sz="1800" b="0" i="0" u="none" strike="noStrike" cap="none" dirty="0" smtClean="0">
                <a:solidFill>
                  <a:srgbClr val="000000"/>
                </a:solidFill>
                <a:latin typeface="Arial"/>
                <a:ea typeface="Arial"/>
                <a:cs typeface="Arial"/>
                <a:sym typeface="Arial"/>
              </a:rPr>
              <a:t>=&gt; </a:t>
            </a:r>
            <a:r>
              <a:rPr lang="en" sz="1800" b="0" i="0" u="none" strike="noStrike" cap="none" dirty="0">
                <a:solidFill>
                  <a:srgbClr val="000000"/>
                </a:solidFill>
                <a:latin typeface="Arial"/>
                <a:ea typeface="Arial"/>
                <a:cs typeface="Arial"/>
                <a:sym typeface="Arial"/>
              </a:rPr>
              <a:t>leads to </a:t>
            </a:r>
            <a:r>
              <a:rPr lang="en" sz="1800" b="1" i="0" u="none" strike="noStrike" cap="none" dirty="0">
                <a:solidFill>
                  <a:srgbClr val="000000"/>
                </a:solidFill>
                <a:latin typeface="Arial"/>
                <a:ea typeface="Arial"/>
                <a:cs typeface="Arial"/>
                <a:sym typeface="Arial"/>
              </a:rPr>
              <a:t>non-arbitrary relational responding </a:t>
            </a:r>
            <a:r>
              <a:rPr lang="en" sz="1800" b="0" i="0" u="none" strike="noStrike" cap="none" dirty="0">
                <a:solidFill>
                  <a:srgbClr val="000000"/>
                </a:solidFill>
                <a:latin typeface="Arial"/>
                <a:ea typeface="Arial"/>
                <a:cs typeface="Arial"/>
                <a:sym typeface="Arial"/>
              </a:rPr>
              <a:t>(e.g., equal, different, greater than, ...).</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grpSp>
        <p:nvGrpSpPr>
          <p:cNvPr id="967" name="Google Shape;967;p86"/>
          <p:cNvGrpSpPr/>
          <p:nvPr/>
        </p:nvGrpSpPr>
        <p:grpSpPr>
          <a:xfrm>
            <a:off x="3402013" y="2059782"/>
            <a:ext cx="2736056" cy="1980010"/>
            <a:chOff x="2771775" y="2708275"/>
            <a:chExt cx="3648075" cy="2640013"/>
          </a:xfrm>
        </p:grpSpPr>
        <p:pic>
          <p:nvPicPr>
            <p:cNvPr id="968" name="Google Shape;968;p86" descr="Image result for homer"/>
            <p:cNvPicPr preferRelativeResize="0"/>
            <p:nvPr/>
          </p:nvPicPr>
          <p:blipFill rotWithShape="1">
            <a:blip r:embed="rId4">
              <a:alphaModFix/>
            </a:blip>
            <a:srcRect/>
            <a:stretch/>
          </p:blipFill>
          <p:spPr>
            <a:xfrm>
              <a:off x="4059238" y="2708275"/>
              <a:ext cx="1098550" cy="1150938"/>
            </a:xfrm>
            <a:prstGeom prst="rect">
              <a:avLst/>
            </a:prstGeom>
            <a:noFill/>
            <a:ln>
              <a:noFill/>
            </a:ln>
          </p:spPr>
        </p:pic>
        <p:pic>
          <p:nvPicPr>
            <p:cNvPr id="969" name="Google Shape;969;p86" descr="Image result for apple"/>
            <p:cNvPicPr preferRelativeResize="0"/>
            <p:nvPr/>
          </p:nvPicPr>
          <p:blipFill rotWithShape="1">
            <a:blip r:embed="rId5">
              <a:alphaModFix/>
            </a:blip>
            <a:srcRect/>
            <a:stretch/>
          </p:blipFill>
          <p:spPr>
            <a:xfrm>
              <a:off x="5403850" y="4237038"/>
              <a:ext cx="1016000" cy="1016000"/>
            </a:xfrm>
            <a:prstGeom prst="rect">
              <a:avLst/>
            </a:prstGeom>
            <a:noFill/>
            <a:ln>
              <a:noFill/>
            </a:ln>
          </p:spPr>
        </p:pic>
        <p:pic>
          <p:nvPicPr>
            <p:cNvPr id="970" name="Google Shape;970;p86" descr="Image result for homer"/>
            <p:cNvPicPr preferRelativeResize="0"/>
            <p:nvPr/>
          </p:nvPicPr>
          <p:blipFill rotWithShape="1">
            <a:blip r:embed="rId4">
              <a:alphaModFix/>
            </a:blip>
            <a:srcRect/>
            <a:stretch/>
          </p:blipFill>
          <p:spPr>
            <a:xfrm>
              <a:off x="2771775" y="4141788"/>
              <a:ext cx="1152525" cy="1206500"/>
            </a:xfrm>
            <a:prstGeom prst="rect">
              <a:avLst/>
            </a:prstGeom>
            <a:noFill/>
            <a:ln>
              <a:noFill/>
            </a:ln>
          </p:spPr>
        </p:pic>
      </p:grpSp>
      <p:sp>
        <p:nvSpPr>
          <p:cNvPr id="971" name="Google Shape;971;p86"/>
          <p:cNvSpPr/>
          <p:nvPr/>
        </p:nvSpPr>
        <p:spPr>
          <a:xfrm>
            <a:off x="2857501" y="1190026"/>
            <a:ext cx="3832706" cy="431299"/>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341312" marR="0" lvl="0" indent="-339723" algn="ctr" rtl="0">
              <a:lnSpc>
                <a:spcPct val="90000"/>
              </a:lnSpc>
              <a:spcBef>
                <a:spcPts val="0"/>
              </a:spcBef>
              <a:spcAft>
                <a:spcPts val="0"/>
              </a:spcAft>
              <a:buClr>
                <a:srgbClr val="FF0000"/>
              </a:buClr>
              <a:buSzPts val="3200"/>
              <a:buFont typeface="Times New Roman"/>
              <a:buNone/>
            </a:pPr>
            <a:r>
              <a:rPr lang="en" sz="2400" b="1" i="0" u="none" strike="noStrike" cap="none" dirty="0">
                <a:solidFill>
                  <a:srgbClr val="FF0000"/>
                </a:solidFill>
                <a:highlight>
                  <a:srgbClr val="FFFFFF"/>
                </a:highlight>
                <a:latin typeface="Arial"/>
                <a:ea typeface="Arial"/>
                <a:cs typeface="Arial"/>
                <a:sym typeface="Arial"/>
              </a:rPr>
              <a:t>Training </a:t>
            </a:r>
            <a:r>
              <a:rPr lang="en" sz="2400" b="1" i="0" u="none" strike="noStrike" cap="none" dirty="0" smtClean="0">
                <a:solidFill>
                  <a:srgbClr val="FF0000"/>
                </a:solidFill>
                <a:highlight>
                  <a:srgbClr val="FFFFFF"/>
                </a:highlight>
                <a:latin typeface="Arial"/>
                <a:ea typeface="Arial"/>
                <a:cs typeface="Arial"/>
                <a:sym typeface="Arial"/>
              </a:rPr>
              <a:t>Phase</a:t>
            </a:r>
            <a:endParaRPr sz="2400" b="0" i="0" u="none" strike="noStrike" cap="none" dirty="0">
              <a:solidFill>
                <a:srgbClr val="000000"/>
              </a:solidFill>
              <a:highlight>
                <a:srgbClr val="FFFFFF"/>
              </a:highlight>
              <a:latin typeface="Arial"/>
              <a:ea typeface="Arial"/>
              <a:cs typeface="Arial"/>
              <a:sym typeface="Arial"/>
            </a:endParaRPr>
          </a:p>
        </p:txBody>
      </p:sp>
      <p:grpSp>
        <p:nvGrpSpPr>
          <p:cNvPr id="972" name="Google Shape;972;p86"/>
          <p:cNvGrpSpPr/>
          <p:nvPr/>
        </p:nvGrpSpPr>
        <p:grpSpPr>
          <a:xfrm>
            <a:off x="3128563" y="2085378"/>
            <a:ext cx="2959894" cy="1928813"/>
            <a:chOff x="2671763" y="2730500"/>
            <a:chExt cx="3946525" cy="2571750"/>
          </a:xfrm>
        </p:grpSpPr>
        <p:pic>
          <p:nvPicPr>
            <p:cNvPr id="973" name="Google Shape;973;p86" descr="Image result for rick sanchez"/>
            <p:cNvPicPr preferRelativeResize="0"/>
            <p:nvPr/>
          </p:nvPicPr>
          <p:blipFill rotWithShape="1">
            <a:blip r:embed="rId6">
              <a:alphaModFix/>
            </a:blip>
            <a:srcRect/>
            <a:stretch/>
          </p:blipFill>
          <p:spPr>
            <a:xfrm>
              <a:off x="3959225" y="2730500"/>
              <a:ext cx="1330325" cy="1330325"/>
            </a:xfrm>
            <a:prstGeom prst="rect">
              <a:avLst/>
            </a:prstGeom>
            <a:noFill/>
            <a:ln>
              <a:noFill/>
            </a:ln>
          </p:spPr>
        </p:pic>
        <p:pic>
          <p:nvPicPr>
            <p:cNvPr id="974" name="Google Shape;974;p86" descr="Image result for rick sanchez"/>
            <p:cNvPicPr preferRelativeResize="0"/>
            <p:nvPr/>
          </p:nvPicPr>
          <p:blipFill rotWithShape="1">
            <a:blip r:embed="rId6">
              <a:alphaModFix/>
            </a:blip>
            <a:srcRect/>
            <a:stretch/>
          </p:blipFill>
          <p:spPr>
            <a:xfrm>
              <a:off x="5289550" y="3949700"/>
              <a:ext cx="1328738" cy="1330325"/>
            </a:xfrm>
            <a:prstGeom prst="rect">
              <a:avLst/>
            </a:prstGeom>
            <a:noFill/>
            <a:ln>
              <a:noFill/>
            </a:ln>
          </p:spPr>
        </p:pic>
        <p:pic>
          <p:nvPicPr>
            <p:cNvPr id="975" name="Google Shape;975;p86" descr="Image result for sheldon cooper"/>
            <p:cNvPicPr preferRelativeResize="0"/>
            <p:nvPr/>
          </p:nvPicPr>
          <p:blipFill rotWithShape="1">
            <a:blip r:embed="rId7">
              <a:alphaModFix/>
            </a:blip>
            <a:srcRect/>
            <a:stretch/>
          </p:blipFill>
          <p:spPr>
            <a:xfrm>
              <a:off x="2671763" y="3949700"/>
              <a:ext cx="1352550" cy="1352550"/>
            </a:xfrm>
            <a:prstGeom prst="rect">
              <a:avLst/>
            </a:prstGeom>
            <a:noFill/>
            <a:ln>
              <a:noFill/>
            </a:ln>
          </p:spPr>
        </p:pic>
      </p:grpSp>
      <p:grpSp>
        <p:nvGrpSpPr>
          <p:cNvPr id="976" name="Google Shape;976;p86"/>
          <p:cNvGrpSpPr/>
          <p:nvPr/>
        </p:nvGrpSpPr>
        <p:grpSpPr>
          <a:xfrm>
            <a:off x="3051751" y="2041394"/>
            <a:ext cx="3113485" cy="2016789"/>
            <a:chOff x="8954343" y="2074863"/>
            <a:chExt cx="4151313" cy="2689770"/>
          </a:xfrm>
        </p:grpSpPr>
        <p:pic>
          <p:nvPicPr>
            <p:cNvPr id="977" name="Google Shape;977;p86" descr="Image result for tyrion lannister white background"/>
            <p:cNvPicPr preferRelativeResize="0"/>
            <p:nvPr/>
          </p:nvPicPr>
          <p:blipFill rotWithShape="1">
            <a:blip r:embed="rId8">
              <a:alphaModFix/>
            </a:blip>
            <a:srcRect/>
            <a:stretch/>
          </p:blipFill>
          <p:spPr>
            <a:xfrm>
              <a:off x="10188624" y="2074863"/>
              <a:ext cx="1428750" cy="1428750"/>
            </a:xfrm>
            <a:prstGeom prst="rect">
              <a:avLst/>
            </a:prstGeom>
            <a:noFill/>
            <a:ln>
              <a:noFill/>
            </a:ln>
          </p:spPr>
        </p:pic>
        <p:pic>
          <p:nvPicPr>
            <p:cNvPr id="978" name="Google Shape;978;p86" descr="Image result for tyrion lannister white background"/>
            <p:cNvPicPr preferRelativeResize="0"/>
            <p:nvPr/>
          </p:nvPicPr>
          <p:blipFill rotWithShape="1">
            <a:blip r:embed="rId8">
              <a:alphaModFix/>
            </a:blip>
            <a:srcRect/>
            <a:stretch/>
          </p:blipFill>
          <p:spPr>
            <a:xfrm>
              <a:off x="8954343" y="3335883"/>
              <a:ext cx="1428750" cy="1428750"/>
            </a:xfrm>
            <a:prstGeom prst="rect">
              <a:avLst/>
            </a:prstGeom>
            <a:noFill/>
            <a:ln>
              <a:noFill/>
            </a:ln>
          </p:spPr>
        </p:pic>
        <p:pic>
          <p:nvPicPr>
            <p:cNvPr id="979" name="Google Shape;979;p86" descr="Image result for tony soprano"/>
            <p:cNvPicPr preferRelativeResize="0"/>
            <p:nvPr/>
          </p:nvPicPr>
          <p:blipFill rotWithShape="1">
            <a:blip r:embed="rId9">
              <a:alphaModFix/>
            </a:blip>
            <a:srcRect/>
            <a:stretch/>
          </p:blipFill>
          <p:spPr>
            <a:xfrm>
              <a:off x="11553081" y="3567658"/>
              <a:ext cx="1552575" cy="96520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1"/>
                                          </p:stCondLst>
                                        </p:cTn>
                                        <p:tgtEl>
                                          <p:spTgt spid="967"/>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9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1"/>
                                          </p:stCondLst>
                                        </p:cTn>
                                        <p:tgtEl>
                                          <p:spTgt spid="972"/>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1"/>
                                          </p:stCondLst>
                                        </p:cTn>
                                        <p:tgtEl>
                                          <p:spTgt spid="97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64"/>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976"/>
                                        </p:tgtEl>
                                        <p:attrNameLst>
                                          <p:attrName>style.visibility</p:attrName>
                                        </p:attrNameLst>
                                      </p:cBhvr>
                                      <p:to>
                                        <p:strVal val="visible"/>
                                      </p:to>
                                    </p:set>
                                    <p:animEffect transition="in" filter="fade">
                                      <p:cBhvr>
                                        <p:cTn id="27" dur="1"/>
                                        <p:tgtEl>
                                          <p:spTgt spid="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pic>
        <p:nvPicPr>
          <p:cNvPr id="986" name="Google Shape;986;p87"/>
          <p:cNvPicPr preferRelativeResize="0"/>
          <p:nvPr/>
        </p:nvPicPr>
        <p:blipFill rotWithShape="1">
          <a:blip r:embed="rId3">
            <a:alphaModFix/>
          </a:blip>
          <a:srcRect l="13403" t="17417" r="13108" b="24132"/>
          <a:stretch/>
        </p:blipFill>
        <p:spPr>
          <a:xfrm>
            <a:off x="3901600" y="1815700"/>
            <a:ext cx="5016000" cy="3008124"/>
          </a:xfrm>
          <a:prstGeom prst="rect">
            <a:avLst/>
          </a:prstGeom>
          <a:noFill/>
          <a:ln>
            <a:noFill/>
          </a:ln>
        </p:spPr>
      </p:pic>
      <p:sp>
        <p:nvSpPr>
          <p:cNvPr id="987" name="Google Shape;987;p87"/>
          <p:cNvSpPr/>
          <p:nvPr/>
        </p:nvSpPr>
        <p:spPr>
          <a:xfrm>
            <a:off x="5607963" y="1302550"/>
            <a:ext cx="1969932" cy="51316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341312" marR="0" lvl="0" indent="-339723" algn="l" rtl="0">
              <a:lnSpc>
                <a:spcPct val="90000"/>
              </a:lnSpc>
              <a:spcBef>
                <a:spcPts val="0"/>
              </a:spcBef>
              <a:spcAft>
                <a:spcPts val="0"/>
              </a:spcAft>
              <a:buClr>
                <a:srgbClr val="FF0000"/>
              </a:buClr>
              <a:buSzPts val="3200"/>
              <a:buFont typeface="Times New Roman"/>
              <a:buNone/>
            </a:pPr>
            <a:r>
              <a:rPr lang="en" sz="2400" b="1" i="0" u="none" strike="noStrike" cap="none" dirty="0">
                <a:solidFill>
                  <a:srgbClr val="FF0000"/>
                </a:solidFill>
                <a:highlight>
                  <a:srgbClr val="FFFFFF"/>
                </a:highlight>
                <a:latin typeface="Arial"/>
                <a:ea typeface="Arial"/>
                <a:cs typeface="Arial"/>
                <a:sym typeface="Arial"/>
              </a:rPr>
              <a:t>Test phase</a:t>
            </a:r>
            <a:endParaRPr sz="2400" b="0" i="0" u="none" strike="noStrike" cap="none" dirty="0">
              <a:solidFill>
                <a:srgbClr val="000000"/>
              </a:solidFill>
              <a:highlight>
                <a:srgbClr val="FFFFFF"/>
              </a:highlight>
              <a:latin typeface="Arial"/>
              <a:ea typeface="Arial"/>
              <a:cs typeface="Arial"/>
              <a:sym typeface="Arial"/>
            </a:endParaRPr>
          </a:p>
        </p:txBody>
      </p:sp>
      <p:sp>
        <p:nvSpPr>
          <p:cNvPr id="988" name="Google Shape;988;p87"/>
          <p:cNvSpPr/>
          <p:nvPr/>
        </p:nvSpPr>
        <p:spPr>
          <a:xfrm>
            <a:off x="462804" y="222047"/>
            <a:ext cx="7772400" cy="4050506"/>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1587" marR="0" lvl="0" indent="0" algn="ctr" rtl="0">
              <a:lnSpc>
                <a:spcPct val="90000"/>
              </a:lnSpc>
              <a:spcBef>
                <a:spcPts val="0"/>
              </a:spcBef>
              <a:spcAft>
                <a:spcPts val="0"/>
              </a:spcAft>
              <a:buClr>
                <a:srgbClr val="FF0000"/>
              </a:buClr>
              <a:buSzPts val="3600"/>
              <a:buFont typeface="Times New Roman"/>
              <a:buNone/>
            </a:pPr>
            <a:r>
              <a:rPr lang="en" sz="2400" b="0" i="0" u="none" strike="noStrike" cap="none" dirty="0">
                <a:solidFill>
                  <a:srgbClr val="FF0000"/>
                </a:solidFill>
                <a:latin typeface="Arial"/>
                <a:ea typeface="Arial"/>
                <a:cs typeface="Arial"/>
                <a:sym typeface="Arial"/>
              </a:rPr>
              <a:t>Control by arbitrary relationship between </a:t>
            </a:r>
            <a:r>
              <a:rPr lang="en" sz="2400" b="0" i="0" u="none" strike="noStrike" cap="none" dirty="0" smtClean="0">
                <a:solidFill>
                  <a:srgbClr val="FF0000"/>
                </a:solidFill>
                <a:latin typeface="Arial"/>
                <a:ea typeface="Arial"/>
                <a:cs typeface="Arial"/>
                <a:sym typeface="Arial"/>
              </a:rPr>
              <a:t>stimuli</a:t>
            </a:r>
            <a:endParaRPr sz="2400" b="0" i="0" u="none" strike="noStrike" cap="none" dirty="0">
              <a:solidFill>
                <a:srgbClr val="000000"/>
              </a:solidFill>
              <a:latin typeface="Arial"/>
              <a:ea typeface="Arial"/>
              <a:cs typeface="Arial"/>
              <a:sym typeface="Arial"/>
            </a:endParaRPr>
          </a:p>
          <a:p>
            <a:pPr marL="341312" marR="0" lvl="0" indent="-339723" algn="l" rtl="0">
              <a:lnSpc>
                <a:spcPct val="90000"/>
              </a:lnSpc>
              <a:spcBef>
                <a:spcPts val="600"/>
              </a:spcBef>
              <a:spcAft>
                <a:spcPts val="0"/>
              </a:spcAft>
              <a:buClr>
                <a:srgbClr val="000000"/>
              </a:buClr>
              <a:buSzPts val="2400"/>
              <a:buFont typeface="Times New Roman"/>
              <a:buNone/>
            </a:pPr>
            <a:r>
              <a:rPr lang="en" sz="1800" b="1" i="0" u="none" strike="noStrike" cap="none" dirty="0">
                <a:solidFill>
                  <a:srgbClr val="000000"/>
                </a:solidFill>
                <a:latin typeface="Arial"/>
                <a:ea typeface="Arial"/>
                <a:cs typeface="Arial"/>
                <a:sym typeface="Arial"/>
              </a:rPr>
              <a:t>	</a:t>
            </a:r>
            <a:r>
              <a:rPr lang="en" sz="1800" b="0" i="0" u="none" strike="noStrike" cap="none" dirty="0" smtClean="0">
                <a:solidFill>
                  <a:srgbClr val="000000"/>
                </a:solidFill>
                <a:latin typeface="Arial"/>
                <a:ea typeface="Arial"/>
                <a:cs typeface="Arial"/>
                <a:sym typeface="Arial"/>
              </a:rPr>
              <a:t>=&gt; </a:t>
            </a:r>
            <a:r>
              <a:rPr lang="en" sz="1800" b="0" i="0" u="none" strike="noStrike" cap="none" dirty="0">
                <a:solidFill>
                  <a:srgbClr val="000000"/>
                </a:solidFill>
                <a:latin typeface="Arial"/>
                <a:ea typeface="Arial"/>
                <a:cs typeface="Arial"/>
                <a:sym typeface="Arial"/>
              </a:rPr>
              <a:t>leads to </a:t>
            </a:r>
            <a:r>
              <a:rPr lang="en" sz="1800" b="1" i="0" u="none" strike="noStrike" cap="none" dirty="0">
                <a:solidFill>
                  <a:srgbClr val="000000"/>
                </a:solidFill>
                <a:latin typeface="Arial"/>
                <a:ea typeface="Arial"/>
                <a:cs typeface="Arial"/>
                <a:sym typeface="Arial"/>
              </a:rPr>
              <a:t>arbitrary applicable relational responding</a:t>
            </a:r>
            <a:r>
              <a:rPr lang="en" sz="1800" b="0" i="0" u="none" strike="noStrike" cap="none" dirty="0">
                <a:solidFill>
                  <a:srgbClr val="000000"/>
                </a:solidFill>
                <a:latin typeface="Arial"/>
                <a:ea typeface="Arial"/>
                <a:cs typeface="Arial"/>
                <a:sym typeface="Arial"/>
              </a:rPr>
              <a:t>: </a:t>
            </a:r>
            <a:r>
              <a:rPr lang="en" sz="1800" b="0" i="1" u="none" strike="noStrike" cap="none" dirty="0">
                <a:solidFill>
                  <a:srgbClr val="000000"/>
                </a:solidFill>
                <a:latin typeface="Arial"/>
                <a:ea typeface="Arial"/>
                <a:cs typeface="Arial"/>
                <a:sym typeface="Arial"/>
              </a:rPr>
              <a:t>as if </a:t>
            </a:r>
            <a:r>
              <a:rPr lang="en" sz="1800" b="0" i="0" u="none" strike="noStrike" cap="none" dirty="0">
                <a:solidFill>
                  <a:srgbClr val="000000"/>
                </a:solidFill>
                <a:latin typeface="Arial"/>
                <a:ea typeface="Arial"/>
                <a:cs typeface="Arial"/>
                <a:sym typeface="Arial"/>
              </a:rPr>
              <a:t>there is a certain relation</a:t>
            </a:r>
            <a:endParaRPr sz="1800" b="0" i="0" u="none" strike="noStrike" cap="none" dirty="0">
              <a:solidFill>
                <a:srgbClr val="000000"/>
              </a:solidFill>
              <a:latin typeface="Arial"/>
              <a:ea typeface="Arial"/>
              <a:cs typeface="Arial"/>
              <a:sym typeface="Arial"/>
            </a:endParaRPr>
          </a:p>
          <a:p>
            <a:pPr marL="341312" marR="0" lvl="0" indent="-339723" algn="l" rtl="0">
              <a:lnSpc>
                <a:spcPct val="90000"/>
              </a:lnSpc>
              <a:spcBef>
                <a:spcPts val="600"/>
              </a:spcBef>
              <a:spcAft>
                <a:spcPts val="0"/>
              </a:spcAft>
              <a:buClr>
                <a:srgbClr val="000000"/>
              </a:buClr>
              <a:buSzPts val="2400"/>
              <a:buFont typeface="Times New Roman"/>
              <a:buNone/>
            </a:pPr>
            <a:r>
              <a:rPr lang="en" sz="1800" b="0" i="0" u="none" strike="noStrike" cap="none" dirty="0">
                <a:solidFill>
                  <a:srgbClr val="000000"/>
                </a:solidFill>
                <a:latin typeface="Arial"/>
                <a:ea typeface="Arial"/>
                <a:cs typeface="Arial"/>
                <a:sym typeface="Arial"/>
              </a:rPr>
              <a:t>	=&gt; first evidence: stimulus equivalence</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sp>
        <p:nvSpPr>
          <p:cNvPr id="989" name="Google Shape;989;p87"/>
          <p:cNvSpPr/>
          <p:nvPr/>
        </p:nvSpPr>
        <p:spPr>
          <a:xfrm>
            <a:off x="5266530" y="1287413"/>
            <a:ext cx="2508260" cy="68649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341312" marR="0" lvl="0" indent="-339723" algn="l" rtl="0">
              <a:lnSpc>
                <a:spcPct val="90000"/>
              </a:lnSpc>
              <a:spcBef>
                <a:spcPts val="0"/>
              </a:spcBef>
              <a:spcAft>
                <a:spcPts val="0"/>
              </a:spcAft>
              <a:buClr>
                <a:srgbClr val="FF0000"/>
              </a:buClr>
              <a:buSzPts val="3200"/>
              <a:buFont typeface="Times New Roman"/>
              <a:buNone/>
            </a:pPr>
            <a:r>
              <a:rPr lang="en" sz="2400" b="1" i="0" u="none" strike="noStrike" cap="none" dirty="0">
                <a:solidFill>
                  <a:srgbClr val="FF0000"/>
                </a:solidFill>
                <a:highlight>
                  <a:srgbClr val="FFFFFF"/>
                </a:highlight>
                <a:latin typeface="Arial"/>
                <a:ea typeface="Arial"/>
                <a:cs typeface="Arial"/>
                <a:sym typeface="Arial"/>
              </a:rPr>
              <a:t>Training phase</a:t>
            </a:r>
            <a:endParaRPr sz="2400" b="0" i="0" u="none" strike="noStrike" cap="none" dirty="0">
              <a:solidFill>
                <a:srgbClr val="000000"/>
              </a:solidFill>
              <a:highlight>
                <a:srgbClr val="FFFFFF"/>
              </a:highlight>
              <a:latin typeface="Arial"/>
              <a:ea typeface="Arial"/>
              <a:cs typeface="Arial"/>
              <a:sym typeface="Arial"/>
            </a:endParaRPr>
          </a:p>
        </p:txBody>
      </p:sp>
      <p:grpSp>
        <p:nvGrpSpPr>
          <p:cNvPr id="990" name="Google Shape;990;p87"/>
          <p:cNvGrpSpPr/>
          <p:nvPr/>
        </p:nvGrpSpPr>
        <p:grpSpPr>
          <a:xfrm>
            <a:off x="123825" y="2206228"/>
            <a:ext cx="3511550" cy="1173956"/>
            <a:chOff x="123727" y="2940844"/>
            <a:chExt cx="3512169" cy="1565671"/>
          </a:xfrm>
        </p:grpSpPr>
        <p:pic>
          <p:nvPicPr>
            <p:cNvPr id="991" name="Google Shape;991;p87" descr="Image result for peter griffin"/>
            <p:cNvPicPr preferRelativeResize="0"/>
            <p:nvPr/>
          </p:nvPicPr>
          <p:blipFill rotWithShape="1">
            <a:blip r:embed="rId4">
              <a:alphaModFix/>
            </a:blip>
            <a:srcRect l="23878" r="24372"/>
            <a:stretch/>
          </p:blipFill>
          <p:spPr>
            <a:xfrm>
              <a:off x="1355502" y="3225402"/>
              <a:ext cx="984250" cy="1171575"/>
            </a:xfrm>
            <a:prstGeom prst="rect">
              <a:avLst/>
            </a:prstGeom>
            <a:noFill/>
            <a:ln>
              <a:noFill/>
            </a:ln>
          </p:spPr>
        </p:pic>
        <p:pic>
          <p:nvPicPr>
            <p:cNvPr id="992" name="Google Shape;992;p87" descr="Image result for professor futurama"/>
            <p:cNvPicPr preferRelativeResize="0"/>
            <p:nvPr/>
          </p:nvPicPr>
          <p:blipFill rotWithShape="1">
            <a:blip r:embed="rId5">
              <a:alphaModFix/>
            </a:blip>
            <a:srcRect l="19932" r="20807"/>
            <a:stretch/>
          </p:blipFill>
          <p:spPr>
            <a:xfrm>
              <a:off x="2623071" y="3225402"/>
              <a:ext cx="1012825" cy="1281113"/>
            </a:xfrm>
            <a:prstGeom prst="rect">
              <a:avLst/>
            </a:prstGeom>
            <a:noFill/>
            <a:ln>
              <a:noFill/>
            </a:ln>
          </p:spPr>
        </p:pic>
        <p:pic>
          <p:nvPicPr>
            <p:cNvPr id="993" name="Google Shape;993;p87" descr="Image result for homer"/>
            <p:cNvPicPr preferRelativeResize="0"/>
            <p:nvPr/>
          </p:nvPicPr>
          <p:blipFill rotWithShape="1">
            <a:blip r:embed="rId6">
              <a:alphaModFix/>
            </a:blip>
            <a:srcRect l="29340" r="29533"/>
            <a:stretch/>
          </p:blipFill>
          <p:spPr>
            <a:xfrm>
              <a:off x="123727" y="3188889"/>
              <a:ext cx="884238" cy="1208088"/>
            </a:xfrm>
            <a:prstGeom prst="rect">
              <a:avLst/>
            </a:prstGeom>
            <a:noFill/>
            <a:ln>
              <a:noFill/>
            </a:ln>
          </p:spPr>
        </p:pic>
        <p:sp>
          <p:nvSpPr>
            <p:cNvPr id="994" name="Google Shape;994;p87"/>
            <p:cNvSpPr txBox="1"/>
            <p:nvPr/>
          </p:nvSpPr>
          <p:spPr>
            <a:xfrm>
              <a:off x="123727" y="2940844"/>
              <a:ext cx="3512169" cy="1565671"/>
            </a:xfrm>
            <a:prstGeom prst="rect">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95" name="Google Shape;995;p87"/>
          <p:cNvGrpSpPr/>
          <p:nvPr/>
        </p:nvGrpSpPr>
        <p:grpSpPr>
          <a:xfrm>
            <a:off x="4354512" y="2155031"/>
            <a:ext cx="3886200" cy="1899046"/>
            <a:chOff x="4354513" y="2873375"/>
            <a:chExt cx="3886200" cy="2532063"/>
          </a:xfrm>
        </p:grpSpPr>
        <p:grpSp>
          <p:nvGrpSpPr>
            <p:cNvPr id="996" name="Google Shape;996;p87"/>
            <p:cNvGrpSpPr/>
            <p:nvPr/>
          </p:nvGrpSpPr>
          <p:grpSpPr>
            <a:xfrm>
              <a:off x="4721225" y="2873375"/>
              <a:ext cx="3519488" cy="2532063"/>
              <a:chOff x="2771775" y="2774950"/>
              <a:chExt cx="3519488" cy="2532063"/>
            </a:xfrm>
          </p:grpSpPr>
          <p:pic>
            <p:nvPicPr>
              <p:cNvPr id="997" name="Google Shape;997;p87" descr="Image result for homer"/>
              <p:cNvPicPr preferRelativeResize="0"/>
              <p:nvPr/>
            </p:nvPicPr>
            <p:blipFill rotWithShape="1">
              <a:blip r:embed="rId6">
                <a:alphaModFix/>
              </a:blip>
              <a:srcRect l="29340" r="29533"/>
              <a:stretch/>
            </p:blipFill>
            <p:spPr>
              <a:xfrm>
                <a:off x="4229100" y="2774950"/>
                <a:ext cx="884238" cy="1208088"/>
              </a:xfrm>
              <a:prstGeom prst="rect">
                <a:avLst/>
              </a:prstGeom>
              <a:noFill/>
              <a:ln>
                <a:noFill/>
              </a:ln>
            </p:spPr>
          </p:pic>
          <p:pic>
            <p:nvPicPr>
              <p:cNvPr id="998" name="Google Shape;998;p87" descr="Image result for peter griffin"/>
              <p:cNvPicPr preferRelativeResize="0"/>
              <p:nvPr/>
            </p:nvPicPr>
            <p:blipFill rotWithShape="1">
              <a:blip r:embed="rId4">
                <a:alphaModFix/>
              </a:blip>
              <a:srcRect l="23878" r="24372"/>
              <a:stretch/>
            </p:blipFill>
            <p:spPr>
              <a:xfrm>
                <a:off x="2771775" y="4124325"/>
                <a:ext cx="984250" cy="1171575"/>
              </a:xfrm>
              <a:prstGeom prst="rect">
                <a:avLst/>
              </a:prstGeom>
              <a:noFill/>
              <a:ln>
                <a:noFill/>
              </a:ln>
            </p:spPr>
          </p:pic>
          <p:pic>
            <p:nvPicPr>
              <p:cNvPr id="999" name="Google Shape;999;p87" descr="Image result for bojack horseman"/>
              <p:cNvPicPr preferRelativeResize="0"/>
              <p:nvPr/>
            </p:nvPicPr>
            <p:blipFill rotWithShape="1">
              <a:blip r:embed="rId7">
                <a:alphaModFix/>
              </a:blip>
              <a:srcRect/>
              <a:stretch/>
            </p:blipFill>
            <p:spPr>
              <a:xfrm>
                <a:off x="5837238" y="4025900"/>
                <a:ext cx="454025" cy="1281113"/>
              </a:xfrm>
              <a:prstGeom prst="rect">
                <a:avLst/>
              </a:prstGeom>
              <a:noFill/>
              <a:ln>
                <a:noFill/>
              </a:ln>
            </p:spPr>
          </p:pic>
        </p:grpSp>
        <p:sp>
          <p:nvSpPr>
            <p:cNvPr id="1000" name="Google Shape;1000;p87"/>
            <p:cNvSpPr/>
            <p:nvPr/>
          </p:nvSpPr>
          <p:spPr>
            <a:xfrm>
              <a:off x="4354513" y="4081463"/>
              <a:ext cx="1824037" cy="1323975"/>
            </a:xfrm>
            <a:prstGeom prst="ellipse">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01" name="Google Shape;1001;p87"/>
          <p:cNvGrpSpPr/>
          <p:nvPr/>
        </p:nvGrpSpPr>
        <p:grpSpPr>
          <a:xfrm>
            <a:off x="4232995" y="2247300"/>
            <a:ext cx="4129202" cy="1945481"/>
            <a:chOff x="10955484" y="6093296"/>
            <a:chExt cx="4128789" cy="2593975"/>
          </a:xfrm>
        </p:grpSpPr>
        <p:grpSp>
          <p:nvGrpSpPr>
            <p:cNvPr id="1002" name="Google Shape;1002;p87"/>
            <p:cNvGrpSpPr/>
            <p:nvPr/>
          </p:nvGrpSpPr>
          <p:grpSpPr>
            <a:xfrm>
              <a:off x="11375874" y="6093296"/>
              <a:ext cx="3708400" cy="2593975"/>
              <a:chOff x="2747963" y="2811463"/>
              <a:chExt cx="3708400" cy="2593975"/>
            </a:xfrm>
          </p:grpSpPr>
          <p:pic>
            <p:nvPicPr>
              <p:cNvPr id="1003" name="Google Shape;1003;p87" descr="Image result for peter griffin"/>
              <p:cNvPicPr preferRelativeResize="0"/>
              <p:nvPr/>
            </p:nvPicPr>
            <p:blipFill rotWithShape="1">
              <a:blip r:embed="rId4">
                <a:alphaModFix/>
              </a:blip>
              <a:srcRect l="23878" r="24372"/>
              <a:stretch/>
            </p:blipFill>
            <p:spPr>
              <a:xfrm>
                <a:off x="4178300" y="2811463"/>
                <a:ext cx="984250" cy="1171575"/>
              </a:xfrm>
              <a:prstGeom prst="rect">
                <a:avLst/>
              </a:prstGeom>
              <a:noFill/>
              <a:ln>
                <a:noFill/>
              </a:ln>
            </p:spPr>
          </p:pic>
          <p:pic>
            <p:nvPicPr>
              <p:cNvPr id="1004" name="Google Shape;1004;p87" descr="Image result for professor futurama"/>
              <p:cNvPicPr preferRelativeResize="0"/>
              <p:nvPr/>
            </p:nvPicPr>
            <p:blipFill rotWithShape="1">
              <a:blip r:embed="rId5">
                <a:alphaModFix/>
              </a:blip>
              <a:srcRect l="19932" r="20807"/>
              <a:stretch/>
            </p:blipFill>
            <p:spPr>
              <a:xfrm>
                <a:off x="2747963" y="4124325"/>
                <a:ext cx="1012825" cy="1281113"/>
              </a:xfrm>
              <a:prstGeom prst="rect">
                <a:avLst/>
              </a:prstGeom>
              <a:noFill/>
              <a:ln>
                <a:noFill/>
              </a:ln>
            </p:spPr>
          </p:pic>
          <p:pic>
            <p:nvPicPr>
              <p:cNvPr id="1005" name="Google Shape;1005;p87" descr="Image result for morty from rick and morty"/>
              <p:cNvPicPr preferRelativeResize="0"/>
              <p:nvPr/>
            </p:nvPicPr>
            <p:blipFill rotWithShape="1">
              <a:blip r:embed="rId8">
                <a:alphaModFix/>
              </a:blip>
              <a:srcRect/>
              <a:stretch/>
            </p:blipFill>
            <p:spPr>
              <a:xfrm>
                <a:off x="5672138" y="3992563"/>
                <a:ext cx="784225" cy="1247775"/>
              </a:xfrm>
              <a:prstGeom prst="rect">
                <a:avLst/>
              </a:prstGeom>
              <a:noFill/>
              <a:ln>
                <a:noFill/>
              </a:ln>
            </p:spPr>
          </p:pic>
        </p:grpSp>
        <p:sp>
          <p:nvSpPr>
            <p:cNvPr id="1006" name="Google Shape;1006;p87"/>
            <p:cNvSpPr/>
            <p:nvPr/>
          </p:nvSpPr>
          <p:spPr>
            <a:xfrm>
              <a:off x="10955484" y="7363296"/>
              <a:ext cx="1823906" cy="1323975"/>
            </a:xfrm>
            <a:prstGeom prst="ellipse">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07" name="Google Shape;1007;p87"/>
          <p:cNvGrpSpPr/>
          <p:nvPr/>
        </p:nvGrpSpPr>
        <p:grpSpPr>
          <a:xfrm>
            <a:off x="5052607" y="2127105"/>
            <a:ext cx="3651230" cy="2079914"/>
            <a:chOff x="12132841" y="1996281"/>
            <a:chExt cx="3651595" cy="2773958"/>
          </a:xfrm>
        </p:grpSpPr>
        <p:grpSp>
          <p:nvGrpSpPr>
            <p:cNvPr id="1008" name="Google Shape;1008;p87"/>
            <p:cNvGrpSpPr/>
            <p:nvPr/>
          </p:nvGrpSpPr>
          <p:grpSpPr>
            <a:xfrm>
              <a:off x="12132841" y="1996281"/>
              <a:ext cx="3245991" cy="2773958"/>
              <a:chOff x="-5567014" y="4130079"/>
              <a:chExt cx="3245991" cy="2773958"/>
            </a:xfrm>
          </p:grpSpPr>
          <p:pic>
            <p:nvPicPr>
              <p:cNvPr id="1009" name="Google Shape;1009;p87" descr="Image result for bojack horseman"/>
              <p:cNvPicPr preferRelativeResize="0"/>
              <p:nvPr/>
            </p:nvPicPr>
            <p:blipFill rotWithShape="1">
              <a:blip r:embed="rId7">
                <a:alphaModFix/>
              </a:blip>
              <a:srcRect/>
              <a:stretch/>
            </p:blipFill>
            <p:spPr>
              <a:xfrm>
                <a:off x="-5567014" y="5576887"/>
                <a:ext cx="454025" cy="1281113"/>
              </a:xfrm>
              <a:prstGeom prst="rect">
                <a:avLst/>
              </a:prstGeom>
              <a:noFill/>
              <a:ln>
                <a:noFill/>
              </a:ln>
            </p:spPr>
          </p:pic>
          <p:pic>
            <p:nvPicPr>
              <p:cNvPr id="1010" name="Google Shape;1010;p87" descr="Image result for professor futurama"/>
              <p:cNvPicPr preferRelativeResize="0"/>
              <p:nvPr/>
            </p:nvPicPr>
            <p:blipFill rotWithShape="1">
              <a:blip r:embed="rId5">
                <a:alphaModFix/>
              </a:blip>
              <a:srcRect l="19932" r="20807"/>
              <a:stretch/>
            </p:blipFill>
            <p:spPr>
              <a:xfrm>
                <a:off x="-3333848" y="5622924"/>
                <a:ext cx="1012825" cy="1281113"/>
              </a:xfrm>
              <a:prstGeom prst="rect">
                <a:avLst/>
              </a:prstGeom>
              <a:noFill/>
              <a:ln>
                <a:noFill/>
              </a:ln>
            </p:spPr>
          </p:pic>
          <p:pic>
            <p:nvPicPr>
              <p:cNvPr id="1011" name="Google Shape;1011;p87" descr="Image result for homer"/>
              <p:cNvPicPr preferRelativeResize="0"/>
              <p:nvPr/>
            </p:nvPicPr>
            <p:blipFill rotWithShape="1">
              <a:blip r:embed="rId6">
                <a:alphaModFix/>
              </a:blip>
              <a:srcRect l="29340" r="29533"/>
              <a:stretch/>
            </p:blipFill>
            <p:spPr>
              <a:xfrm>
                <a:off x="-4469780" y="4130079"/>
                <a:ext cx="884238" cy="1208088"/>
              </a:xfrm>
              <a:prstGeom prst="rect">
                <a:avLst/>
              </a:prstGeom>
              <a:noFill/>
              <a:ln>
                <a:noFill/>
              </a:ln>
            </p:spPr>
          </p:pic>
        </p:grpSp>
        <p:sp>
          <p:nvSpPr>
            <p:cNvPr id="1012" name="Google Shape;1012;p87"/>
            <p:cNvSpPr/>
            <p:nvPr/>
          </p:nvSpPr>
          <p:spPr>
            <a:xfrm>
              <a:off x="13960225" y="3445979"/>
              <a:ext cx="1824211" cy="1324260"/>
            </a:xfrm>
            <a:prstGeom prst="ellipse">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95"/>
                                        </p:tgtEl>
                                        <p:attrNameLst>
                                          <p:attrName>style.visibility</p:attrName>
                                        </p:attrNameLst>
                                      </p:cBhvr>
                                      <p:to>
                                        <p:strVal val="visible"/>
                                      </p:to>
                                    </p:set>
                                    <p:animEffect transition="in" filter="fade">
                                      <p:cBhvr>
                                        <p:cTn id="9" dur="1"/>
                                        <p:tgtEl>
                                          <p:spTgt spid="99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1"/>
                                          </p:stCondLst>
                                        </p:cTn>
                                        <p:tgtEl>
                                          <p:spTgt spid="99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0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1"/>
                                          </p:stCondLst>
                                        </p:cTn>
                                        <p:tgtEl>
                                          <p:spTgt spid="1001"/>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99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Google Shape;1019;p88"/>
          <p:cNvSpPr/>
          <p:nvPr/>
        </p:nvSpPr>
        <p:spPr>
          <a:xfrm>
            <a:off x="468312" y="195263"/>
            <a:ext cx="8496300" cy="4698206"/>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341312" marR="0" lvl="0" indent="-339723" algn="l" rtl="0">
              <a:lnSpc>
                <a:spcPct val="90000"/>
              </a:lnSpc>
              <a:spcBef>
                <a:spcPts val="0"/>
              </a:spcBef>
              <a:spcAft>
                <a:spcPts val="0"/>
              </a:spcAft>
              <a:buClr>
                <a:srgbClr val="000000"/>
              </a:buClr>
              <a:buSzPts val="2400"/>
              <a:buFont typeface="Times New Roman"/>
              <a:buNone/>
            </a:pPr>
            <a:r>
              <a:rPr lang="en" sz="2000" b="0" i="0" u="none" strike="noStrike" cap="none">
                <a:solidFill>
                  <a:srgbClr val="000000"/>
                </a:solidFill>
                <a:latin typeface="Arial"/>
                <a:ea typeface="Arial"/>
                <a:cs typeface="Arial"/>
                <a:sym typeface="Arial"/>
              </a:rPr>
              <a:t>	=&gt; also verbal cues (e.g. "belongs to", "is greater than", ... that go with certain relations).</a:t>
            </a:r>
            <a:endParaRPr sz="2000" b="0" i="0" u="none" strike="noStrike" cap="none">
              <a:solidFill>
                <a:srgbClr val="000000"/>
              </a:solidFill>
              <a:latin typeface="Arial"/>
              <a:ea typeface="Arial"/>
              <a:cs typeface="Arial"/>
              <a:sym typeface="Arial"/>
            </a:endParaRPr>
          </a:p>
          <a:p>
            <a:pPr marL="341312" marR="0" lvl="0" indent="-339723" algn="l" rtl="0">
              <a:lnSpc>
                <a:spcPct val="90000"/>
              </a:lnSpc>
              <a:spcBef>
                <a:spcPts val="600"/>
              </a:spcBef>
              <a:spcAft>
                <a:spcPts val="0"/>
              </a:spcAft>
              <a:buClr>
                <a:schemeClr val="dk1"/>
              </a:buClr>
              <a:buSzPts val="2400"/>
              <a:buFont typeface="Calibri"/>
              <a:buNone/>
            </a:pPr>
            <a:endParaRPr sz="2000" b="0" i="0" u="none" strike="noStrike" cap="none">
              <a:solidFill>
                <a:srgbClr val="000000"/>
              </a:solidFill>
              <a:latin typeface="Arial"/>
              <a:ea typeface="Arial"/>
              <a:cs typeface="Arial"/>
              <a:sym typeface="Arial"/>
            </a:endParaRPr>
          </a:p>
          <a:p>
            <a:pPr marL="341312" marR="0" lvl="0" indent="-339723" algn="l" rtl="0">
              <a:lnSpc>
                <a:spcPct val="90000"/>
              </a:lnSpc>
              <a:spcBef>
                <a:spcPts val="600"/>
              </a:spcBef>
              <a:spcAft>
                <a:spcPts val="0"/>
              </a:spcAft>
              <a:buClr>
                <a:srgbClr val="000000"/>
              </a:buClr>
              <a:buSzPts val="2400"/>
              <a:buFont typeface="Times New Roman"/>
              <a:buNone/>
            </a:pPr>
            <a:r>
              <a:rPr lang="en" sz="2000" b="0" i="0" u="none" strike="noStrike" cap="none">
                <a:solidFill>
                  <a:srgbClr val="000000"/>
                </a:solidFill>
                <a:latin typeface="Arial"/>
                <a:ea typeface="Arial"/>
                <a:cs typeface="Arial"/>
                <a:sym typeface="Arial"/>
              </a:rPr>
              <a:t>	=&gt; only humans exhibit arbitrary applicable rel. responding</a:t>
            </a:r>
            <a:endParaRPr sz="2000" b="0" i="0" u="none" strike="noStrike" cap="none">
              <a:solidFill>
                <a:srgbClr val="000000"/>
              </a:solidFill>
              <a:latin typeface="Arial"/>
              <a:ea typeface="Arial"/>
              <a:cs typeface="Arial"/>
              <a:sym typeface="Arial"/>
            </a:endParaRPr>
          </a:p>
          <a:p>
            <a:pPr marL="341312" marR="0" lvl="0" indent="-339723" algn="l" rtl="0">
              <a:lnSpc>
                <a:spcPct val="90000"/>
              </a:lnSpc>
              <a:spcBef>
                <a:spcPts val="600"/>
              </a:spcBef>
              <a:spcAft>
                <a:spcPts val="0"/>
              </a:spcAft>
              <a:buClr>
                <a:srgbClr val="000000"/>
              </a:buClr>
              <a:buSzPts val="2400"/>
              <a:buFont typeface="Times New Roman"/>
              <a:buNone/>
            </a:pPr>
            <a:r>
              <a:rPr lang="en" sz="2000" b="0" i="0" u="none" strike="noStrike" cap="none">
                <a:solidFill>
                  <a:srgbClr val="000000"/>
                </a:solidFill>
                <a:latin typeface="Arial"/>
                <a:ea typeface="Arial"/>
                <a:cs typeface="Arial"/>
                <a:sym typeface="Arial"/>
              </a:rPr>
              <a:t>		Example: * woman comes in =&gt; say "Carla" (signal)</a:t>
            </a:r>
            <a:endParaRPr sz="2000" b="0" i="0" u="none" strike="noStrike" cap="none">
              <a:solidFill>
                <a:srgbClr val="000000"/>
              </a:solidFill>
              <a:latin typeface="Arial"/>
              <a:ea typeface="Arial"/>
              <a:cs typeface="Arial"/>
              <a:sym typeface="Arial"/>
            </a:endParaRPr>
          </a:p>
          <a:p>
            <a:pPr marL="341312" marR="0" lvl="0" indent="-339723" algn="l" rtl="0">
              <a:lnSpc>
                <a:spcPct val="90000"/>
              </a:lnSpc>
              <a:spcBef>
                <a:spcPts val="600"/>
              </a:spcBef>
              <a:spcAft>
                <a:spcPts val="0"/>
              </a:spcAft>
              <a:buClr>
                <a:srgbClr val="000000"/>
              </a:buClr>
              <a:buSzPts val="2400"/>
              <a:buFont typeface="Times New Roman"/>
              <a:buNone/>
            </a:pPr>
            <a:r>
              <a:rPr lang="en" sz="2000" b="0" i="0" u="none" strike="noStrike" cap="none">
                <a:solidFill>
                  <a:srgbClr val="000000"/>
                </a:solidFill>
                <a:latin typeface="Arial"/>
                <a:ea typeface="Arial"/>
                <a:cs typeface="Arial"/>
                <a:sym typeface="Arial"/>
              </a:rPr>
              <a:t>			=&gt; both man and animal</a:t>
            </a:r>
            <a:endParaRPr sz="2000" b="0" i="0" u="none" strike="noStrike" cap="none">
              <a:solidFill>
                <a:srgbClr val="000000"/>
              </a:solidFill>
              <a:latin typeface="Arial"/>
              <a:ea typeface="Arial"/>
              <a:cs typeface="Arial"/>
              <a:sym typeface="Arial"/>
            </a:endParaRPr>
          </a:p>
          <a:p>
            <a:pPr marL="341312" marR="0" lvl="0" indent="-339723" algn="l" rtl="0">
              <a:lnSpc>
                <a:spcPct val="90000"/>
              </a:lnSpc>
              <a:spcBef>
                <a:spcPts val="600"/>
              </a:spcBef>
              <a:spcAft>
                <a:spcPts val="0"/>
              </a:spcAft>
              <a:buClr>
                <a:srgbClr val="000000"/>
              </a:buClr>
              <a:buSzPts val="2400"/>
              <a:buFont typeface="Times New Roman"/>
              <a:buNone/>
            </a:pPr>
            <a:r>
              <a:rPr lang="en" sz="2000" b="0" i="0" u="none" strike="noStrike" cap="none">
                <a:solidFill>
                  <a:srgbClr val="000000"/>
                </a:solidFill>
                <a:latin typeface="Arial"/>
                <a:ea typeface="Arial"/>
                <a:cs typeface="Arial"/>
                <a:sym typeface="Arial"/>
              </a:rPr>
              <a:t>		      * Say "Carla" =&gt; expect the woman to come</a:t>
            </a:r>
            <a:endParaRPr sz="2000" b="0" i="0" u="none" strike="noStrike" cap="none">
              <a:solidFill>
                <a:srgbClr val="000000"/>
              </a:solidFill>
              <a:latin typeface="Arial"/>
              <a:ea typeface="Arial"/>
              <a:cs typeface="Arial"/>
              <a:sym typeface="Arial"/>
            </a:endParaRPr>
          </a:p>
          <a:p>
            <a:pPr marL="341312" marR="0" lvl="0" indent="-339723" algn="l" rtl="0">
              <a:lnSpc>
                <a:spcPct val="90000"/>
              </a:lnSpc>
              <a:spcBef>
                <a:spcPts val="600"/>
              </a:spcBef>
              <a:spcAft>
                <a:spcPts val="0"/>
              </a:spcAft>
              <a:buClr>
                <a:srgbClr val="000000"/>
              </a:buClr>
              <a:buSzPts val="2400"/>
              <a:buFont typeface="Times New Roman"/>
              <a:buNone/>
            </a:pPr>
            <a:r>
              <a:rPr lang="en" sz="2000" b="0" i="0" u="none" strike="noStrike" cap="none">
                <a:solidFill>
                  <a:srgbClr val="000000"/>
                </a:solidFill>
                <a:latin typeface="Arial"/>
                <a:ea typeface="Arial"/>
                <a:cs typeface="Arial"/>
                <a:sym typeface="Arial"/>
              </a:rPr>
              <a:t>			=&gt; only with man: Carla "belongs" to that child.</a:t>
            </a:r>
            <a:endParaRPr sz="2000" b="0" i="0" u="none" strike="noStrike" cap="none">
              <a:solidFill>
                <a:srgbClr val="000000"/>
              </a:solidFill>
              <a:latin typeface="Arial"/>
              <a:ea typeface="Arial"/>
              <a:cs typeface="Arial"/>
              <a:sym typeface="Arial"/>
            </a:endParaRPr>
          </a:p>
          <a:p>
            <a:pPr marL="341312" marR="0" lvl="0" indent="-339723" algn="l" rtl="0">
              <a:lnSpc>
                <a:spcPct val="90000"/>
              </a:lnSpc>
              <a:spcBef>
                <a:spcPts val="600"/>
              </a:spcBef>
              <a:spcAft>
                <a:spcPts val="0"/>
              </a:spcAft>
              <a:buClr>
                <a:srgbClr val="000000"/>
              </a:buClr>
              <a:buSzPts val="2400"/>
              <a:buFont typeface="Times New Roman"/>
              <a:buNone/>
            </a:pPr>
            <a:r>
              <a:rPr lang="en" sz="2000" b="0" i="0" u="none" strike="noStrike" cap="none">
                <a:solidFill>
                  <a:srgbClr val="000000"/>
                </a:solidFill>
                <a:latin typeface="Arial"/>
                <a:ea typeface="Arial"/>
                <a:cs typeface="Arial"/>
                <a:sym typeface="Arial"/>
              </a:rPr>
              <a:t>			=&gt; "Carla" = </a:t>
            </a:r>
            <a:r>
              <a:rPr lang="en" sz="2000" b="0" i="1" u="none" strike="noStrike" cap="none">
                <a:solidFill>
                  <a:srgbClr val="000000"/>
                </a:solidFill>
                <a:latin typeface="Arial"/>
                <a:ea typeface="Arial"/>
                <a:cs typeface="Arial"/>
                <a:sym typeface="Arial"/>
              </a:rPr>
              <a:t>symbol</a:t>
            </a:r>
            <a:endParaRPr sz="2000" b="0" i="0" u="none" strike="noStrike" cap="none">
              <a:solidFill>
                <a:srgbClr val="000000"/>
              </a:solidFill>
              <a:latin typeface="Arial"/>
              <a:ea typeface="Arial"/>
              <a:cs typeface="Arial"/>
              <a:sym typeface="Arial"/>
            </a:endParaRPr>
          </a:p>
          <a:p>
            <a:pPr marL="341312" marR="0" lvl="0" indent="-339723" algn="l" rtl="0">
              <a:lnSpc>
                <a:spcPct val="90000"/>
              </a:lnSpc>
              <a:spcBef>
                <a:spcPts val="600"/>
              </a:spcBef>
              <a:spcAft>
                <a:spcPts val="0"/>
              </a:spcAft>
              <a:buClr>
                <a:srgbClr val="000000"/>
              </a:buClr>
              <a:buSzPts val="2400"/>
              <a:buFont typeface="Times New Roman"/>
              <a:buNone/>
            </a:pPr>
            <a:r>
              <a:rPr lang="en"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a:p>
            <a:pPr marL="341312" marR="0" lvl="0" indent="-339723" algn="l" rtl="0">
              <a:lnSpc>
                <a:spcPct val="90000"/>
              </a:lnSpc>
              <a:spcBef>
                <a:spcPts val="600"/>
              </a:spcBef>
              <a:spcAft>
                <a:spcPts val="0"/>
              </a:spcAft>
              <a:buClr>
                <a:schemeClr val="dk1"/>
              </a:buClr>
              <a:buSzPts val="2400"/>
              <a:buFont typeface="Calibri"/>
              <a:buNone/>
            </a:pPr>
            <a:endParaRPr sz="2000" b="0" i="0" u="none" strike="noStrike" cap="none">
              <a:solidFill>
                <a:srgbClr val="000000"/>
              </a:solidFill>
              <a:latin typeface="Arial"/>
              <a:ea typeface="Arial"/>
              <a:cs typeface="Arial"/>
              <a:sym typeface="Arial"/>
            </a:endParaRPr>
          </a:p>
          <a:p>
            <a:pPr marL="341312" marR="0" lvl="0" indent="-339723" algn="l" rtl="0">
              <a:lnSpc>
                <a:spcPct val="90000"/>
              </a:lnSpc>
              <a:spcBef>
                <a:spcPts val="600"/>
              </a:spcBef>
              <a:spcAft>
                <a:spcPts val="0"/>
              </a:spcAft>
              <a:buClr>
                <a:schemeClr val="dk1"/>
              </a:buClr>
              <a:buSzPts val="2400"/>
              <a:buFont typeface="Calibri"/>
              <a:buNone/>
            </a:pPr>
            <a:endParaRPr sz="2000" b="0" i="0" u="none" strike="noStrike" cap="none">
              <a:solidFill>
                <a:srgbClr val="000000"/>
              </a:solidFill>
              <a:latin typeface="Arial"/>
              <a:ea typeface="Arial"/>
              <a:cs typeface="Arial"/>
              <a:sym typeface="Arial"/>
            </a:endParaRPr>
          </a:p>
          <a:p>
            <a:pPr marL="341312" marR="0" lvl="0" indent="-339723" algn="l" rtl="0">
              <a:lnSpc>
                <a:spcPct val="90000"/>
              </a:lnSpc>
              <a:spcBef>
                <a:spcPts val="600"/>
              </a:spcBef>
              <a:spcAft>
                <a:spcPts val="0"/>
              </a:spcAft>
              <a:buClr>
                <a:schemeClr val="dk1"/>
              </a:buClr>
              <a:buSzPts val="2400"/>
              <a:buFont typeface="Calibri"/>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pic>
        <p:nvPicPr>
          <p:cNvPr id="1020" name="Google Shape;1020;p88" descr="Image result for parrot from aladdin"/>
          <p:cNvPicPr preferRelativeResize="0"/>
          <p:nvPr/>
        </p:nvPicPr>
        <p:blipFill rotWithShape="1">
          <a:blip r:embed="rId3">
            <a:alphaModFix/>
          </a:blip>
          <a:srcRect/>
          <a:stretch/>
        </p:blipFill>
        <p:spPr>
          <a:xfrm>
            <a:off x="800375" y="3662674"/>
            <a:ext cx="892700" cy="862899"/>
          </a:xfrm>
          <a:prstGeom prst="rect">
            <a:avLst/>
          </a:prstGeom>
          <a:noFill/>
          <a:ln>
            <a:noFill/>
          </a:ln>
        </p:spPr>
      </p:pic>
      <p:pic>
        <p:nvPicPr>
          <p:cNvPr id="1021" name="Google Shape;1021;p88" descr="Image result for stewy"/>
          <p:cNvPicPr preferRelativeResize="0"/>
          <p:nvPr/>
        </p:nvPicPr>
        <p:blipFill rotWithShape="1">
          <a:blip r:embed="rId4">
            <a:alphaModFix/>
          </a:blip>
          <a:srcRect/>
          <a:stretch/>
        </p:blipFill>
        <p:spPr>
          <a:xfrm>
            <a:off x="7382674" y="3507752"/>
            <a:ext cx="1003300" cy="1017824"/>
          </a:xfrm>
          <a:prstGeom prst="rect">
            <a:avLst/>
          </a:prstGeom>
          <a:noFill/>
          <a:ln>
            <a:noFill/>
          </a:ln>
        </p:spPr>
      </p:pic>
      <p:pic>
        <p:nvPicPr>
          <p:cNvPr id="1022" name="Google Shape;1022;p88" descr="Image result for carla bruni guitar"/>
          <p:cNvPicPr preferRelativeResize="0"/>
          <p:nvPr/>
        </p:nvPicPr>
        <p:blipFill rotWithShape="1">
          <a:blip r:embed="rId5">
            <a:alphaModFix/>
          </a:blip>
          <a:srcRect/>
          <a:stretch/>
        </p:blipFill>
        <p:spPr>
          <a:xfrm>
            <a:off x="3574063" y="3838931"/>
            <a:ext cx="1927622" cy="1156096"/>
          </a:xfrm>
          <a:prstGeom prst="rect">
            <a:avLst/>
          </a:prstGeom>
          <a:noFill/>
          <a:ln>
            <a:noFill/>
          </a:ln>
        </p:spPr>
      </p:pic>
      <p:sp>
        <p:nvSpPr>
          <p:cNvPr id="1023" name="Google Shape;1023;p88"/>
          <p:cNvSpPr/>
          <p:nvPr/>
        </p:nvSpPr>
        <p:spPr>
          <a:xfrm>
            <a:off x="2195512" y="4613672"/>
            <a:ext cx="792162" cy="279797"/>
          </a:xfrm>
          <a:custGeom>
            <a:avLst/>
            <a:gdLst/>
            <a:ahLst/>
            <a:cxnLst/>
            <a:rect l="l" t="t" r="r" b="b"/>
            <a:pathLst>
              <a:path w="21600" h="21600" extrusionOk="0">
                <a:moveTo>
                  <a:pt x="0" y="5400"/>
                </a:moveTo>
                <a:lnTo>
                  <a:pt x="16514" y="5400"/>
                </a:lnTo>
                <a:lnTo>
                  <a:pt x="16514" y="0"/>
                </a:lnTo>
                <a:lnTo>
                  <a:pt x="21600" y="10800"/>
                </a:lnTo>
                <a:lnTo>
                  <a:pt x="16514" y="21600"/>
                </a:lnTo>
                <a:lnTo>
                  <a:pt x="16514" y="16200"/>
                </a:lnTo>
                <a:lnTo>
                  <a:pt x="0" y="16200"/>
                </a:lnTo>
                <a:lnTo>
                  <a:pt x="0" y="5400"/>
                </a:lnTo>
                <a:close/>
              </a:path>
            </a:pathLst>
          </a:custGeom>
          <a:solidFill>
            <a:srgbClr val="FF0000"/>
          </a:solidFill>
          <a:ln w="25550" cap="flat" cmpd="sng">
            <a:solidFill>
              <a:srgbClr val="FF0000"/>
            </a:solidFill>
            <a:prstDash val="solid"/>
            <a:miter lim="524288"/>
            <a:headEnd type="none" w="sm" len="sm"/>
            <a:tailEnd type="none" w="sm" len="sm"/>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24" name="Google Shape;1024;p88"/>
          <p:cNvSpPr/>
          <p:nvPr/>
        </p:nvSpPr>
        <p:spPr>
          <a:xfrm rot="10800000">
            <a:off x="6227762" y="4613671"/>
            <a:ext cx="792162" cy="279797"/>
          </a:xfrm>
          <a:custGeom>
            <a:avLst/>
            <a:gdLst/>
            <a:ahLst/>
            <a:cxnLst/>
            <a:rect l="l" t="t" r="r" b="b"/>
            <a:pathLst>
              <a:path w="21600" h="21600" extrusionOk="0">
                <a:moveTo>
                  <a:pt x="0" y="5400"/>
                </a:moveTo>
                <a:lnTo>
                  <a:pt x="16514" y="5400"/>
                </a:lnTo>
                <a:lnTo>
                  <a:pt x="16514" y="0"/>
                </a:lnTo>
                <a:lnTo>
                  <a:pt x="21600" y="10800"/>
                </a:lnTo>
                <a:lnTo>
                  <a:pt x="16514" y="21600"/>
                </a:lnTo>
                <a:lnTo>
                  <a:pt x="16514" y="16200"/>
                </a:lnTo>
                <a:lnTo>
                  <a:pt x="0" y="16200"/>
                </a:lnTo>
                <a:lnTo>
                  <a:pt x="0" y="5400"/>
                </a:lnTo>
                <a:close/>
              </a:path>
            </a:pathLst>
          </a:custGeom>
          <a:solidFill>
            <a:srgbClr val="FF0000"/>
          </a:solidFill>
          <a:ln w="25550" cap="flat" cmpd="sng">
            <a:solidFill>
              <a:srgbClr val="FF0000"/>
            </a:solidFill>
            <a:prstDash val="solid"/>
            <a:miter lim="524288"/>
            <a:headEnd type="none" w="sm" len="sm"/>
            <a:tailEnd type="none" w="sm" len="sm"/>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25" name="Google Shape;1025;p88"/>
          <p:cNvSpPr/>
          <p:nvPr/>
        </p:nvSpPr>
        <p:spPr>
          <a:xfrm>
            <a:off x="900112" y="4591050"/>
            <a:ext cx="1003300" cy="32504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341312" marR="0" lvl="0" indent="-339723" algn="l" rtl="0">
              <a:lnSpc>
                <a:spcPct val="90000"/>
              </a:lnSpc>
              <a:spcBef>
                <a:spcPts val="0"/>
              </a:spcBef>
              <a:spcAft>
                <a:spcPts val="0"/>
              </a:spcAft>
              <a:buClr>
                <a:srgbClr val="000000"/>
              </a:buClr>
              <a:buSzPts val="2400"/>
              <a:buFont typeface="Times New Roman"/>
              <a:buNone/>
            </a:pPr>
            <a:r>
              <a:rPr lang="en" sz="1800" b="0" i="0" u="none" strike="noStrike" cap="none">
                <a:solidFill>
                  <a:srgbClr val="000000"/>
                </a:solidFill>
                <a:latin typeface="Arial"/>
                <a:ea typeface="Arial"/>
                <a:cs typeface="Arial"/>
                <a:sym typeface="Arial"/>
              </a:rPr>
              <a:t>NRR</a:t>
            </a:r>
            <a:endParaRPr sz="1800" b="0" i="0" u="none" strike="noStrike" cap="none">
              <a:solidFill>
                <a:srgbClr val="000000"/>
              </a:solidFill>
              <a:latin typeface="Arial"/>
              <a:ea typeface="Arial"/>
              <a:cs typeface="Arial"/>
              <a:sym typeface="Arial"/>
            </a:endParaRPr>
          </a:p>
        </p:txBody>
      </p:sp>
      <p:sp>
        <p:nvSpPr>
          <p:cNvPr id="1026" name="Google Shape;1026;p88"/>
          <p:cNvSpPr/>
          <p:nvPr/>
        </p:nvSpPr>
        <p:spPr>
          <a:xfrm>
            <a:off x="7500937" y="4569619"/>
            <a:ext cx="1268412" cy="32385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341312" marR="0" lvl="0" indent="-339723" algn="l" rtl="0">
              <a:lnSpc>
                <a:spcPct val="90000"/>
              </a:lnSpc>
              <a:spcBef>
                <a:spcPts val="0"/>
              </a:spcBef>
              <a:spcAft>
                <a:spcPts val="0"/>
              </a:spcAft>
              <a:buClr>
                <a:srgbClr val="000000"/>
              </a:buClr>
              <a:buSzPts val="2400"/>
              <a:buFont typeface="Times New Roman"/>
              <a:buNone/>
            </a:pPr>
            <a:r>
              <a:rPr lang="en" sz="1800" b="0" i="0" u="none" strike="noStrike" cap="none">
                <a:solidFill>
                  <a:srgbClr val="000000"/>
                </a:solidFill>
                <a:latin typeface="Arial"/>
                <a:ea typeface="Arial"/>
                <a:cs typeface="Arial"/>
                <a:sym typeface="Arial"/>
              </a:rPr>
              <a:t>AARR</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sp>
        <p:nvSpPr>
          <p:cNvPr id="1031" name="Google Shape;1031;p89"/>
          <p:cNvSpPr/>
          <p:nvPr/>
        </p:nvSpPr>
        <p:spPr>
          <a:xfrm>
            <a:off x="220050" y="255025"/>
            <a:ext cx="8703900" cy="4475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2" name="Google Shape;1032;p89"/>
          <p:cNvSpPr txBox="1"/>
          <p:nvPr/>
        </p:nvSpPr>
        <p:spPr>
          <a:xfrm>
            <a:off x="260550" y="559350"/>
            <a:ext cx="8622900" cy="1453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700"/>
              </a:spcBef>
              <a:spcAft>
                <a:spcPts val="0"/>
              </a:spcAft>
              <a:buNone/>
            </a:pPr>
            <a:r>
              <a:rPr lang="en" sz="3000" b="0" i="0" u="none" strike="noStrike" cap="none">
                <a:solidFill>
                  <a:srgbClr val="FF0000"/>
                </a:solidFill>
                <a:latin typeface="Arial"/>
                <a:ea typeface="Arial"/>
                <a:cs typeface="Arial"/>
                <a:sym typeface="Arial"/>
              </a:rPr>
              <a:t> Question: A behavior is under stimulus control if the behavior depends on...</a:t>
            </a:r>
            <a:endParaRPr sz="3000" b="0" i="0" u="none" strike="noStrike" cap="none">
              <a:solidFill>
                <a:srgbClr val="FF0000"/>
              </a:solidFill>
              <a:latin typeface="Arial"/>
              <a:ea typeface="Arial"/>
              <a:cs typeface="Arial"/>
              <a:sym typeface="Arial"/>
            </a:endParaRPr>
          </a:p>
          <a:p>
            <a:pPr marL="608012" marR="0" lvl="0" indent="-608012" algn="l" rtl="0">
              <a:lnSpc>
                <a:spcPct val="100000"/>
              </a:lnSpc>
              <a:spcBef>
                <a:spcPts val="700"/>
              </a:spcBef>
              <a:spcAft>
                <a:spcPts val="0"/>
              </a:spcAft>
              <a:buClr>
                <a:srgbClr val="000000"/>
              </a:buClr>
              <a:buSzPts val="3000"/>
              <a:buFont typeface="Arial"/>
              <a:buNone/>
            </a:pPr>
            <a:endParaRPr sz="3000" b="0" i="0" u="none" strike="noStrike" cap="none">
              <a:solidFill>
                <a:srgbClr val="FF0000"/>
              </a:solidFill>
              <a:latin typeface="Arial"/>
              <a:ea typeface="Arial"/>
              <a:cs typeface="Arial"/>
              <a:sym typeface="Arial"/>
            </a:endParaRPr>
          </a:p>
        </p:txBody>
      </p:sp>
      <p:pic>
        <p:nvPicPr>
          <p:cNvPr id="1033" name="Google Shape;1033;p89">
            <a:hlinkClick r:id="rId3"/>
          </p:cNvPr>
          <p:cNvPicPr preferRelativeResize="0"/>
          <p:nvPr/>
        </p:nvPicPr>
        <p:blipFill rotWithShape="1">
          <a:blip r:embed="rId4">
            <a:alphaModFix/>
          </a:blip>
          <a:srcRect/>
          <a:stretch/>
        </p:blipFill>
        <p:spPr>
          <a:xfrm>
            <a:off x="0" y="4429125"/>
            <a:ext cx="9144000" cy="714375"/>
          </a:xfrm>
          <a:prstGeom prst="rect">
            <a:avLst/>
          </a:prstGeom>
          <a:noFill/>
          <a:ln>
            <a:noFill/>
          </a:ln>
        </p:spPr>
      </p:pic>
      <p:sp>
        <p:nvSpPr>
          <p:cNvPr id="1034" name="Google Shape;1034;p89">
            <a:hlinkClick r:id="rId5"/>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p90"/>
          <p:cNvSpPr/>
          <p:nvPr/>
        </p:nvSpPr>
        <p:spPr>
          <a:xfrm>
            <a:off x="1808054" y="2118058"/>
            <a:ext cx="5985128"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4000" b="0" i="0" u="none" strike="noStrike" cap="none" dirty="0">
                <a:solidFill>
                  <a:srgbClr val="000000"/>
                </a:solidFill>
                <a:latin typeface="Arial"/>
                <a:ea typeface="Arial"/>
                <a:cs typeface="Arial"/>
                <a:sym typeface="Arial"/>
              </a:rPr>
              <a:t>Key points of the lesson </a:t>
            </a:r>
            <a:endParaRP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91"/>
          <p:cNvSpPr/>
          <p:nvPr/>
        </p:nvSpPr>
        <p:spPr>
          <a:xfrm>
            <a:off x="675409" y="437068"/>
            <a:ext cx="7772400" cy="3864769"/>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341312" lvl="0" indent="-339723">
              <a:buSzPts val="2800"/>
            </a:pPr>
            <a:r>
              <a:rPr lang="en-US" sz="1800" b="1" dirty="0">
                <a:solidFill>
                  <a:schemeClr val="tx1"/>
                </a:solidFill>
              </a:rPr>
              <a:t>Overview III.1.2. Core aspects of OC procedure:</a:t>
            </a:r>
          </a:p>
          <a:p>
            <a:pPr marL="341312" lvl="0" indent="-339723">
              <a:spcBef>
                <a:spcPts val="700"/>
              </a:spcBef>
              <a:buSzPts val="2800"/>
            </a:pPr>
            <a:r>
              <a:rPr lang="en-US" sz="1800" dirty="0">
                <a:solidFill>
                  <a:schemeClr val="tx1"/>
                </a:solidFill>
              </a:rPr>
              <a:t>III.1.2.1. Nature of the relation:</a:t>
            </a:r>
          </a:p>
          <a:p>
            <a:pPr marL="341312" lvl="0" indent="-339723">
              <a:spcBef>
                <a:spcPts val="700"/>
              </a:spcBef>
              <a:buSzPts val="2800"/>
            </a:pPr>
            <a:r>
              <a:rPr lang="en-US" sz="1800" dirty="0">
                <a:solidFill>
                  <a:schemeClr val="tx1"/>
                </a:solidFill>
              </a:rPr>
              <a:t>	(a) contingency more important than contiguity</a:t>
            </a:r>
          </a:p>
          <a:p>
            <a:pPr marL="341312" lvl="0" indent="-339723">
              <a:spcBef>
                <a:spcPts val="700"/>
              </a:spcBef>
              <a:buSzPts val="2800"/>
            </a:pPr>
            <a:r>
              <a:rPr lang="en-US" sz="1800" dirty="0">
                <a:solidFill>
                  <a:schemeClr val="tx1"/>
                </a:solidFill>
              </a:rPr>
              <a:t>	(b) conditional contingency</a:t>
            </a:r>
          </a:p>
          <a:p>
            <a:pPr marL="341312" lvl="0" indent="-339723">
              <a:spcBef>
                <a:spcPts val="700"/>
              </a:spcBef>
              <a:buSzPts val="2800"/>
            </a:pPr>
            <a:r>
              <a:rPr lang="en-US" sz="1800" dirty="0">
                <a:solidFill>
                  <a:schemeClr val="tx1"/>
                </a:solidFill>
              </a:rPr>
              <a:t>	(c) schedules of reinforcement</a:t>
            </a:r>
          </a:p>
          <a:p>
            <a:pPr marL="341312" lvl="0" indent="-339723">
              <a:spcBef>
                <a:spcPts val="700"/>
              </a:spcBef>
              <a:buSzPts val="2800"/>
            </a:pPr>
            <a:r>
              <a:rPr lang="en-US" sz="1800" dirty="0">
                <a:solidFill>
                  <a:schemeClr val="tx1"/>
                </a:solidFill>
              </a:rPr>
              <a:t>	(d) indirect relations</a:t>
            </a:r>
          </a:p>
          <a:p>
            <a:pPr marL="341312" lvl="0" indent="-339723">
              <a:spcBef>
                <a:spcPts val="700"/>
              </a:spcBef>
              <a:buSzPts val="2800"/>
            </a:pPr>
            <a:r>
              <a:rPr lang="en-US" sz="1800" dirty="0">
                <a:solidFill>
                  <a:schemeClr val="tx1"/>
                </a:solidFill>
              </a:rPr>
              <a:t>III.1.2.2. Changes in the nature of the relation</a:t>
            </a:r>
          </a:p>
          <a:p>
            <a:pPr marL="341312" lvl="0" indent="-339723">
              <a:spcBef>
                <a:spcPts val="700"/>
              </a:spcBef>
              <a:buSzPts val="2800"/>
            </a:pPr>
            <a:r>
              <a:rPr lang="en-US" sz="1800" dirty="0">
                <a:solidFill>
                  <a:schemeClr val="tx1"/>
                </a:solidFill>
              </a:rPr>
              <a:t>	(a) no relation followed by relation </a:t>
            </a:r>
          </a:p>
          <a:p>
            <a:pPr marL="341312" lvl="0" indent="-339723">
              <a:spcBef>
                <a:spcPts val="700"/>
              </a:spcBef>
              <a:buSzPts val="2800"/>
            </a:pPr>
            <a:r>
              <a:rPr lang="en-US" sz="1800" dirty="0">
                <a:solidFill>
                  <a:schemeClr val="tx1"/>
                </a:solidFill>
              </a:rPr>
              <a:t>	(b) relation followed by no relation </a:t>
            </a:r>
          </a:p>
          <a:p>
            <a:pPr marL="341312" lvl="0" indent="-339723">
              <a:spcBef>
                <a:spcPts val="700"/>
              </a:spcBef>
              <a:buClr>
                <a:srgbClr val="FF0000"/>
              </a:buClr>
              <a:buSzPts val="2800"/>
            </a:pPr>
            <a:r>
              <a:rPr lang="en-US" sz="1800" dirty="0">
                <a:solidFill>
                  <a:schemeClr val="tx1"/>
                </a:solidFill>
              </a:rPr>
              <a:t>	(c) context dependent</a:t>
            </a:r>
          </a:p>
          <a:p>
            <a:pPr marL="341312" lvl="0" indent="-339723">
              <a:spcBef>
                <a:spcPts val="700"/>
              </a:spcBef>
              <a:buClr>
                <a:srgbClr val="FF0000"/>
              </a:buClr>
              <a:buSzPts val="2800"/>
            </a:pPr>
            <a:endParaRPr lang="en-US" sz="1800" b="1" dirty="0">
              <a:solidFill>
                <a:schemeClr val="tx1"/>
              </a:solidFill>
            </a:endParaRPr>
          </a:p>
          <a:p>
            <a:pPr lvl="0">
              <a:buSzPts val="1800"/>
            </a:pPr>
            <a:endParaRPr lang="en-US" sz="180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grpSp>
        <p:nvGrpSpPr>
          <p:cNvPr id="192" name="Google Shape;192;p31"/>
          <p:cNvGrpSpPr/>
          <p:nvPr/>
        </p:nvGrpSpPr>
        <p:grpSpPr>
          <a:xfrm>
            <a:off x="425625" y="2132425"/>
            <a:ext cx="1630650" cy="695625"/>
            <a:chOff x="425625" y="2132425"/>
            <a:chExt cx="1630650" cy="695625"/>
          </a:xfrm>
        </p:grpSpPr>
        <p:sp>
          <p:nvSpPr>
            <p:cNvPr id="193" name="Google Shape;193;p31"/>
            <p:cNvSpPr txBox="1"/>
            <p:nvPr/>
          </p:nvSpPr>
          <p:spPr>
            <a:xfrm>
              <a:off x="425775" y="2137750"/>
              <a:ext cx="1630500" cy="6903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000"/>
                <a:buFont typeface="Arial"/>
                <a:buNone/>
              </a:pPr>
              <a:r>
                <a:rPr lang="en" sz="1000" b="1" i="0" u="none" strike="noStrike" cap="none">
                  <a:solidFill>
                    <a:schemeClr val="dk1"/>
                  </a:solidFill>
                  <a:latin typeface="Arial"/>
                  <a:ea typeface="Arial"/>
                  <a:cs typeface="Arial"/>
                  <a:sym typeface="Arial"/>
                </a:rPr>
                <a:t>Effects of Regularities in One stimulus</a:t>
              </a:r>
              <a:endParaRPr sz="1000" b="1"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900"/>
                <a:buFont typeface="Arial"/>
                <a:buNone/>
              </a:pPr>
              <a:r>
                <a:rPr lang="en" sz="900" b="0" i="0" u="none" strike="noStrike" cap="none">
                  <a:solidFill>
                    <a:schemeClr val="dk1"/>
                  </a:solidFill>
                  <a:latin typeface="Arial"/>
                  <a:ea typeface="Arial"/>
                  <a:cs typeface="Arial"/>
                  <a:sym typeface="Arial"/>
                </a:rPr>
                <a:t>(e.g., Habituation)</a:t>
              </a:r>
              <a:endParaRPr sz="900" b="0" i="0" u="none" strike="noStrike" cap="none">
                <a:solidFill>
                  <a:schemeClr val="dk1"/>
                </a:solidFill>
                <a:latin typeface="Arial"/>
                <a:ea typeface="Arial"/>
                <a:cs typeface="Arial"/>
                <a:sym typeface="Arial"/>
              </a:endParaRPr>
            </a:p>
          </p:txBody>
        </p:sp>
        <p:sp>
          <p:nvSpPr>
            <p:cNvPr id="194" name="Google Shape;194;p31"/>
            <p:cNvSpPr/>
            <p:nvPr/>
          </p:nvSpPr>
          <p:spPr>
            <a:xfrm>
              <a:off x="425625" y="2132425"/>
              <a:ext cx="1630500" cy="6903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95" name="Google Shape;195;p31"/>
          <p:cNvCxnSpPr/>
          <p:nvPr/>
        </p:nvCxnSpPr>
        <p:spPr>
          <a:xfrm>
            <a:off x="1244150" y="1873800"/>
            <a:ext cx="6471300" cy="30300"/>
          </a:xfrm>
          <a:prstGeom prst="straightConnector1">
            <a:avLst/>
          </a:prstGeom>
          <a:noFill/>
          <a:ln w="9525" cap="flat" cmpd="sng">
            <a:solidFill>
              <a:schemeClr val="dk2"/>
            </a:solidFill>
            <a:prstDash val="solid"/>
            <a:round/>
            <a:headEnd type="none" w="sm" len="sm"/>
            <a:tailEnd type="none" w="sm" len="sm"/>
          </a:ln>
        </p:spPr>
      </p:cxnSp>
      <p:cxnSp>
        <p:nvCxnSpPr>
          <p:cNvPr id="196" name="Google Shape;196;p31"/>
          <p:cNvCxnSpPr/>
          <p:nvPr/>
        </p:nvCxnSpPr>
        <p:spPr>
          <a:xfrm>
            <a:off x="1238925" y="1866225"/>
            <a:ext cx="3900" cy="265500"/>
          </a:xfrm>
          <a:prstGeom prst="straightConnector1">
            <a:avLst/>
          </a:prstGeom>
          <a:noFill/>
          <a:ln w="9525" cap="flat" cmpd="sng">
            <a:solidFill>
              <a:schemeClr val="dk2"/>
            </a:solidFill>
            <a:prstDash val="solid"/>
            <a:round/>
            <a:headEnd type="none" w="sm" len="sm"/>
            <a:tailEnd type="none" w="sm" len="sm"/>
          </a:ln>
        </p:spPr>
      </p:cxnSp>
      <p:grpSp>
        <p:nvGrpSpPr>
          <p:cNvPr id="197" name="Google Shape;197;p31"/>
          <p:cNvGrpSpPr/>
          <p:nvPr/>
        </p:nvGrpSpPr>
        <p:grpSpPr>
          <a:xfrm>
            <a:off x="425625" y="2822725"/>
            <a:ext cx="1630650" cy="791175"/>
            <a:chOff x="425625" y="2822725"/>
            <a:chExt cx="1630650" cy="791175"/>
          </a:xfrm>
        </p:grpSpPr>
        <p:sp>
          <p:nvSpPr>
            <p:cNvPr id="198" name="Google Shape;198;p31"/>
            <p:cNvSpPr txBox="1"/>
            <p:nvPr/>
          </p:nvSpPr>
          <p:spPr>
            <a:xfrm>
              <a:off x="425775" y="3127000"/>
              <a:ext cx="1630500" cy="4323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000"/>
                <a:buFont typeface="Arial"/>
                <a:buNone/>
              </a:pPr>
              <a:r>
                <a:rPr lang="en" sz="1000" b="0" i="0" u="none" strike="noStrike" cap="none">
                  <a:solidFill>
                    <a:schemeClr val="dk1"/>
                  </a:solidFill>
                  <a:latin typeface="Arial"/>
                  <a:ea typeface="Arial"/>
                  <a:cs typeface="Arial"/>
                  <a:sym typeface="Arial"/>
                </a:rPr>
                <a:t>Environmental Moderators</a:t>
              </a:r>
              <a:endParaRPr sz="1000" b="0" i="0" u="none" strike="noStrike" cap="none">
                <a:solidFill>
                  <a:schemeClr val="dk1"/>
                </a:solidFill>
                <a:latin typeface="Arial"/>
                <a:ea typeface="Arial"/>
                <a:cs typeface="Arial"/>
                <a:sym typeface="Arial"/>
              </a:endParaRPr>
            </a:p>
          </p:txBody>
        </p:sp>
        <p:sp>
          <p:nvSpPr>
            <p:cNvPr id="199" name="Google Shape;199;p31"/>
            <p:cNvSpPr/>
            <p:nvPr/>
          </p:nvSpPr>
          <p:spPr>
            <a:xfrm>
              <a:off x="425625" y="3127000"/>
              <a:ext cx="1630500" cy="4869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00" name="Google Shape;200;p31"/>
            <p:cNvCxnSpPr>
              <a:stCxn id="194" idx="2"/>
              <a:endCxn id="199" idx="0"/>
            </p:cNvCxnSpPr>
            <p:nvPr/>
          </p:nvCxnSpPr>
          <p:spPr>
            <a:xfrm>
              <a:off x="1240875" y="2822725"/>
              <a:ext cx="0" cy="304200"/>
            </a:xfrm>
            <a:prstGeom prst="straightConnector1">
              <a:avLst/>
            </a:prstGeom>
            <a:noFill/>
            <a:ln w="9525" cap="flat" cmpd="sng">
              <a:solidFill>
                <a:schemeClr val="dk2"/>
              </a:solidFill>
              <a:prstDash val="solid"/>
              <a:round/>
              <a:headEnd type="none" w="sm" len="sm"/>
              <a:tailEnd type="none" w="sm" len="sm"/>
            </a:ln>
          </p:spPr>
        </p:cxnSp>
      </p:grpSp>
      <p:grpSp>
        <p:nvGrpSpPr>
          <p:cNvPr id="201" name="Google Shape;201;p31"/>
          <p:cNvGrpSpPr/>
          <p:nvPr/>
        </p:nvGrpSpPr>
        <p:grpSpPr>
          <a:xfrm>
            <a:off x="2511050" y="1881325"/>
            <a:ext cx="1772700" cy="941400"/>
            <a:chOff x="2511050" y="1881325"/>
            <a:chExt cx="1772700" cy="941400"/>
          </a:xfrm>
        </p:grpSpPr>
        <p:grpSp>
          <p:nvGrpSpPr>
            <p:cNvPr id="202" name="Google Shape;202;p31"/>
            <p:cNvGrpSpPr/>
            <p:nvPr/>
          </p:nvGrpSpPr>
          <p:grpSpPr>
            <a:xfrm>
              <a:off x="2511050" y="2132425"/>
              <a:ext cx="1772700" cy="690300"/>
              <a:chOff x="2511050" y="2132425"/>
              <a:chExt cx="1772700" cy="690300"/>
            </a:xfrm>
          </p:grpSpPr>
          <p:sp>
            <p:nvSpPr>
              <p:cNvPr id="203" name="Google Shape;203;p31"/>
              <p:cNvSpPr txBox="1"/>
              <p:nvPr/>
            </p:nvSpPr>
            <p:spPr>
              <a:xfrm>
                <a:off x="2511050" y="2132425"/>
                <a:ext cx="1772700" cy="6903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000"/>
                  <a:buFont typeface="Arial"/>
                  <a:buNone/>
                </a:pPr>
                <a:r>
                  <a:rPr lang="en" sz="1000" b="1" i="0" u="none" strike="noStrike" cap="none">
                    <a:solidFill>
                      <a:schemeClr val="dk1"/>
                    </a:solidFill>
                    <a:latin typeface="Arial"/>
                    <a:ea typeface="Arial"/>
                    <a:cs typeface="Arial"/>
                    <a:sym typeface="Arial"/>
                  </a:rPr>
                  <a:t>Effects of Regularities in Two Stimuli</a:t>
                </a:r>
                <a:endParaRPr sz="1000" b="1"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00"/>
                  <a:buFont typeface="Arial"/>
                  <a:buNone/>
                </a:pPr>
                <a:r>
                  <a:rPr lang="en" sz="1000" b="0" i="0" u="none" strike="noStrike" cap="none">
                    <a:solidFill>
                      <a:schemeClr val="dk1"/>
                    </a:solidFill>
                    <a:latin typeface="Arial"/>
                    <a:ea typeface="Arial"/>
                    <a:cs typeface="Arial"/>
                    <a:sym typeface="Arial"/>
                  </a:rPr>
                  <a:t>(</a:t>
                </a:r>
                <a:r>
                  <a:rPr lang="en" sz="900" b="0" i="0" u="none" strike="noStrike" cap="none">
                    <a:solidFill>
                      <a:schemeClr val="dk1"/>
                    </a:solidFill>
                    <a:latin typeface="Arial"/>
                    <a:ea typeface="Arial"/>
                    <a:cs typeface="Arial"/>
                    <a:sym typeface="Arial"/>
                  </a:rPr>
                  <a:t>e.g., Classical Conditioning)</a:t>
                </a:r>
                <a:endParaRPr sz="900" b="0"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00"/>
                  <a:buFont typeface="Arial"/>
                  <a:buNone/>
                </a:pPr>
                <a:endParaRPr sz="1000" b="1" i="0" u="none" strike="noStrike" cap="none">
                  <a:solidFill>
                    <a:schemeClr val="dk1"/>
                  </a:solidFill>
                  <a:latin typeface="Arial"/>
                  <a:ea typeface="Arial"/>
                  <a:cs typeface="Arial"/>
                  <a:sym typeface="Arial"/>
                </a:endParaRPr>
              </a:p>
            </p:txBody>
          </p:sp>
          <p:sp>
            <p:nvSpPr>
              <p:cNvPr id="204" name="Google Shape;204;p31"/>
              <p:cNvSpPr/>
              <p:nvPr/>
            </p:nvSpPr>
            <p:spPr>
              <a:xfrm>
                <a:off x="2580800" y="2132425"/>
                <a:ext cx="1630500" cy="6903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205" name="Google Shape;205;p31"/>
            <p:cNvCxnSpPr>
              <a:endCxn id="204" idx="0"/>
            </p:cNvCxnSpPr>
            <p:nvPr/>
          </p:nvCxnSpPr>
          <p:spPr>
            <a:xfrm>
              <a:off x="3390950" y="1881325"/>
              <a:ext cx="5100" cy="251100"/>
            </a:xfrm>
            <a:prstGeom prst="straightConnector1">
              <a:avLst/>
            </a:prstGeom>
            <a:noFill/>
            <a:ln w="9525" cap="flat" cmpd="sng">
              <a:solidFill>
                <a:schemeClr val="dk2"/>
              </a:solidFill>
              <a:prstDash val="solid"/>
              <a:round/>
              <a:headEnd type="none" w="sm" len="sm"/>
              <a:tailEnd type="none" w="sm" len="sm"/>
            </a:ln>
          </p:spPr>
        </p:cxnSp>
      </p:grpSp>
      <p:grpSp>
        <p:nvGrpSpPr>
          <p:cNvPr id="206" name="Google Shape;206;p31"/>
          <p:cNvGrpSpPr/>
          <p:nvPr/>
        </p:nvGrpSpPr>
        <p:grpSpPr>
          <a:xfrm>
            <a:off x="4664875" y="1904100"/>
            <a:ext cx="1772700" cy="933100"/>
            <a:chOff x="4664875" y="1904100"/>
            <a:chExt cx="1772700" cy="933100"/>
          </a:xfrm>
        </p:grpSpPr>
        <p:sp>
          <p:nvSpPr>
            <p:cNvPr id="207" name="Google Shape;207;p31"/>
            <p:cNvSpPr/>
            <p:nvPr/>
          </p:nvSpPr>
          <p:spPr>
            <a:xfrm>
              <a:off x="4735963" y="2146900"/>
              <a:ext cx="1630500" cy="6903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08" name="Google Shape;208;p31"/>
            <p:cNvCxnSpPr/>
            <p:nvPr/>
          </p:nvCxnSpPr>
          <p:spPr>
            <a:xfrm>
              <a:off x="5548675" y="1904100"/>
              <a:ext cx="5100" cy="251100"/>
            </a:xfrm>
            <a:prstGeom prst="straightConnector1">
              <a:avLst/>
            </a:prstGeom>
            <a:noFill/>
            <a:ln w="9525" cap="flat" cmpd="sng">
              <a:solidFill>
                <a:schemeClr val="dk2"/>
              </a:solidFill>
              <a:prstDash val="solid"/>
              <a:round/>
              <a:headEnd type="none" w="sm" len="sm"/>
              <a:tailEnd type="none" w="sm" len="sm"/>
            </a:ln>
          </p:spPr>
        </p:cxnSp>
        <p:sp>
          <p:nvSpPr>
            <p:cNvPr id="209" name="Google Shape;209;p31"/>
            <p:cNvSpPr txBox="1"/>
            <p:nvPr/>
          </p:nvSpPr>
          <p:spPr>
            <a:xfrm>
              <a:off x="4664875" y="2132413"/>
              <a:ext cx="1772700" cy="6903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000"/>
                <a:buFont typeface="Arial"/>
                <a:buNone/>
              </a:pPr>
              <a:r>
                <a:rPr lang="en" sz="1000" b="1" i="0" u="none" strike="noStrike" cap="none">
                  <a:solidFill>
                    <a:srgbClr val="0000FF"/>
                  </a:solidFill>
                  <a:latin typeface="Arial"/>
                  <a:ea typeface="Arial"/>
                  <a:cs typeface="Arial"/>
                  <a:sym typeface="Arial"/>
                </a:rPr>
                <a:t>Effects of Regularities in Stimuli &amp; Responses (e.g</a:t>
              </a:r>
              <a:r>
                <a:rPr lang="en" sz="1000" b="0" i="0" u="none" strike="noStrike" cap="none">
                  <a:solidFill>
                    <a:srgbClr val="0000FF"/>
                  </a:solidFill>
                  <a:latin typeface="Arial"/>
                  <a:ea typeface="Arial"/>
                  <a:cs typeface="Arial"/>
                  <a:sym typeface="Arial"/>
                </a:rPr>
                <a:t>.</a:t>
              </a:r>
              <a:r>
                <a:rPr lang="en" sz="900" b="0" i="0" u="none" strike="noStrike" cap="none">
                  <a:solidFill>
                    <a:srgbClr val="0000FF"/>
                  </a:solidFill>
                  <a:latin typeface="Arial"/>
                  <a:ea typeface="Arial"/>
                  <a:cs typeface="Arial"/>
                  <a:sym typeface="Arial"/>
                </a:rPr>
                <a:t>, Operant Conditioning)</a:t>
              </a:r>
              <a:endParaRPr sz="900" b="0" i="0" u="none" strike="noStrike" cap="none">
                <a:solidFill>
                  <a:srgbClr val="0000FF"/>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00"/>
                <a:buFont typeface="Arial"/>
                <a:buNone/>
              </a:pPr>
              <a:endParaRPr sz="1000" b="1" i="0" u="none" strike="noStrike" cap="none">
                <a:solidFill>
                  <a:schemeClr val="dk1"/>
                </a:solidFill>
                <a:latin typeface="Arial"/>
                <a:ea typeface="Arial"/>
                <a:cs typeface="Arial"/>
                <a:sym typeface="Arial"/>
              </a:endParaRPr>
            </a:p>
          </p:txBody>
        </p:sp>
      </p:grpSp>
      <p:grpSp>
        <p:nvGrpSpPr>
          <p:cNvPr id="210" name="Google Shape;210;p31"/>
          <p:cNvGrpSpPr/>
          <p:nvPr/>
        </p:nvGrpSpPr>
        <p:grpSpPr>
          <a:xfrm>
            <a:off x="2118925" y="85299"/>
            <a:ext cx="4769525" cy="1826358"/>
            <a:chOff x="2118925" y="85299"/>
            <a:chExt cx="4769525" cy="1826358"/>
          </a:xfrm>
        </p:grpSpPr>
        <p:sp>
          <p:nvSpPr>
            <p:cNvPr id="211" name="Google Shape;211;p31"/>
            <p:cNvSpPr/>
            <p:nvPr/>
          </p:nvSpPr>
          <p:spPr>
            <a:xfrm>
              <a:off x="2511051" y="561725"/>
              <a:ext cx="3926524" cy="6903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12" name="Google Shape;212;p31"/>
            <p:cNvCxnSpPr>
              <a:stCxn id="213" idx="2"/>
            </p:cNvCxnSpPr>
            <p:nvPr/>
          </p:nvCxnSpPr>
          <p:spPr>
            <a:xfrm>
              <a:off x="4503688" y="1227657"/>
              <a:ext cx="0" cy="684000"/>
            </a:xfrm>
            <a:prstGeom prst="straightConnector1">
              <a:avLst/>
            </a:prstGeom>
            <a:noFill/>
            <a:ln w="9525" cap="flat" cmpd="sng">
              <a:solidFill>
                <a:schemeClr val="dk2"/>
              </a:solidFill>
              <a:prstDash val="solid"/>
              <a:round/>
              <a:headEnd type="none" w="sm" len="sm"/>
              <a:tailEnd type="none" w="sm" len="sm"/>
            </a:ln>
          </p:spPr>
        </p:cxnSp>
        <p:sp>
          <p:nvSpPr>
            <p:cNvPr id="213" name="Google Shape;213;p31"/>
            <p:cNvSpPr txBox="1"/>
            <p:nvPr/>
          </p:nvSpPr>
          <p:spPr>
            <a:xfrm>
              <a:off x="2118925" y="485757"/>
              <a:ext cx="4769525" cy="7419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 Learning</a:t>
              </a:r>
              <a:endParaRPr sz="1400" b="1"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100"/>
                <a:buFont typeface="Arial"/>
                <a:buNone/>
              </a:pPr>
              <a:r>
                <a:rPr lang="en" sz="1100" b="0" i="0" u="none" strike="noStrike" cap="none">
                  <a:solidFill>
                    <a:schemeClr val="dk1"/>
                  </a:solidFill>
                  <a:latin typeface="Arial"/>
                  <a:ea typeface="Arial"/>
                  <a:cs typeface="Arial"/>
                  <a:sym typeface="Arial"/>
                </a:rPr>
                <a:t>(</a:t>
              </a:r>
              <a:r>
                <a:rPr lang="en" sz="1100" b="0" i="1" u="none" strike="noStrike" cap="none">
                  <a:solidFill>
                    <a:schemeClr val="dk1"/>
                  </a:solidFill>
                  <a:latin typeface="Arial"/>
                  <a:ea typeface="Arial"/>
                  <a:cs typeface="Arial"/>
                  <a:sym typeface="Arial"/>
                </a:rPr>
                <a:t>Change in behavior due to regularities in the environment</a:t>
              </a:r>
              <a:r>
                <a:rPr lang="en" sz="1100" b="0" i="0" u="none" strike="noStrike" cap="none">
                  <a:solidFill>
                    <a:schemeClr val="dk1"/>
                  </a:solidFill>
                  <a:latin typeface="Arial"/>
                  <a:ea typeface="Arial"/>
                  <a:cs typeface="Arial"/>
                  <a:sym typeface="Arial"/>
                </a:rPr>
                <a:t>)</a:t>
              </a:r>
              <a:endParaRPr sz="1100" b="0" i="0" u="none" strike="noStrike" cap="none">
                <a:solidFill>
                  <a:schemeClr val="dk1"/>
                </a:solidFill>
                <a:latin typeface="Arial"/>
                <a:ea typeface="Arial"/>
                <a:cs typeface="Arial"/>
                <a:sym typeface="Arial"/>
              </a:endParaRPr>
            </a:p>
          </p:txBody>
        </p:sp>
        <p:sp>
          <p:nvSpPr>
            <p:cNvPr id="214" name="Google Shape;214;p31"/>
            <p:cNvSpPr txBox="1"/>
            <p:nvPr/>
          </p:nvSpPr>
          <p:spPr>
            <a:xfrm>
              <a:off x="3044000" y="85299"/>
              <a:ext cx="2966400" cy="421825"/>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000"/>
                <a:buFont typeface="Arial"/>
                <a:buNone/>
              </a:pPr>
              <a:r>
                <a:rPr lang="en" sz="2000" b="1" i="0" u="none" strike="noStrike" cap="none">
                  <a:solidFill>
                    <a:srgbClr val="FF0000"/>
                  </a:solidFill>
                  <a:latin typeface="Arial"/>
                  <a:ea typeface="Arial"/>
                  <a:cs typeface="Arial"/>
                  <a:sym typeface="Arial"/>
                </a:rPr>
                <a:t>Story So Far...</a:t>
              </a:r>
              <a:endParaRPr sz="2000" b="1" i="0" u="none" strike="noStrike" cap="none">
                <a:solidFill>
                  <a:srgbClr val="FF0000"/>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600"/>
                <a:buFont typeface="Arial"/>
                <a:buNone/>
              </a:pPr>
              <a:endParaRPr sz="1600" b="0" i="0" u="none" strike="noStrike" cap="none">
                <a:solidFill>
                  <a:srgbClr val="FF0000"/>
                </a:solidFill>
                <a:latin typeface="Arial"/>
                <a:ea typeface="Arial"/>
                <a:cs typeface="Arial"/>
                <a:sym typeface="Arial"/>
              </a:endParaRPr>
            </a:p>
          </p:txBody>
        </p:sp>
      </p:grpSp>
      <p:grpSp>
        <p:nvGrpSpPr>
          <p:cNvPr id="215" name="Google Shape;215;p31"/>
          <p:cNvGrpSpPr/>
          <p:nvPr/>
        </p:nvGrpSpPr>
        <p:grpSpPr>
          <a:xfrm>
            <a:off x="425625" y="3635500"/>
            <a:ext cx="1630650" cy="1410125"/>
            <a:chOff x="425625" y="3635500"/>
            <a:chExt cx="1630650" cy="1410125"/>
          </a:xfrm>
        </p:grpSpPr>
        <p:sp>
          <p:nvSpPr>
            <p:cNvPr id="216" name="Google Shape;216;p31"/>
            <p:cNvSpPr txBox="1"/>
            <p:nvPr/>
          </p:nvSpPr>
          <p:spPr>
            <a:xfrm>
              <a:off x="425775" y="3904213"/>
              <a:ext cx="1630500" cy="7713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000"/>
                <a:buFont typeface="Arial"/>
                <a:buNone/>
              </a:pPr>
              <a:r>
                <a:rPr lang="en" sz="1000" b="0" i="0" u="none" strike="noStrike" cap="none">
                  <a:solidFill>
                    <a:schemeClr val="dk1"/>
                  </a:solidFill>
                  <a:latin typeface="Arial"/>
                  <a:ea typeface="Arial"/>
                  <a:cs typeface="Arial"/>
                  <a:sym typeface="Arial"/>
                </a:rPr>
                <a:t>Mental Mediators</a:t>
              </a:r>
              <a:endParaRPr sz="1000" b="0"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p:txBody>
        </p:sp>
        <p:sp>
          <p:nvSpPr>
            <p:cNvPr id="217" name="Google Shape;217;p31"/>
            <p:cNvSpPr/>
            <p:nvPr/>
          </p:nvSpPr>
          <p:spPr>
            <a:xfrm>
              <a:off x="425625" y="3873700"/>
              <a:ext cx="1630500" cy="8322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Sokolov, Bradley, Solomon</a:t>
              </a:r>
              <a:endParaRPr sz="1000" b="0" i="0" u="none" strike="noStrike" cap="none">
                <a:solidFill>
                  <a:srgbClr val="000000"/>
                </a:solidFill>
                <a:latin typeface="Arial"/>
                <a:ea typeface="Arial"/>
                <a:cs typeface="Arial"/>
                <a:sym typeface="Arial"/>
              </a:endParaRPr>
            </a:p>
          </p:txBody>
        </p:sp>
        <p:cxnSp>
          <p:nvCxnSpPr>
            <p:cNvPr id="218" name="Google Shape;218;p31"/>
            <p:cNvCxnSpPr/>
            <p:nvPr/>
          </p:nvCxnSpPr>
          <p:spPr>
            <a:xfrm flipH="1">
              <a:off x="1240725" y="3635500"/>
              <a:ext cx="300" cy="238200"/>
            </a:xfrm>
            <a:prstGeom prst="straightConnector1">
              <a:avLst/>
            </a:prstGeom>
            <a:noFill/>
            <a:ln w="9525" cap="flat" cmpd="sng">
              <a:solidFill>
                <a:schemeClr val="dk2"/>
              </a:solidFill>
              <a:prstDash val="solid"/>
              <a:round/>
              <a:headEnd type="none" w="sm" len="sm"/>
              <a:tailEnd type="none" w="sm" len="sm"/>
            </a:ln>
          </p:spPr>
        </p:cxnSp>
        <p:sp>
          <p:nvSpPr>
            <p:cNvPr id="219" name="Google Shape;219;p31"/>
            <p:cNvSpPr txBox="1"/>
            <p:nvPr/>
          </p:nvSpPr>
          <p:spPr>
            <a:xfrm>
              <a:off x="425750" y="4706025"/>
              <a:ext cx="1630500" cy="339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Chapter 1</a:t>
              </a:r>
              <a:endParaRPr sz="1400" b="1" i="0" u="none" strike="noStrike" cap="none">
                <a:solidFill>
                  <a:srgbClr val="FF0000"/>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100"/>
                <a:buFont typeface="Arial"/>
                <a:buNone/>
              </a:pPr>
              <a:endParaRPr sz="1100" b="0" i="0" u="none" strike="noStrike" cap="none">
                <a:solidFill>
                  <a:srgbClr val="FF0000"/>
                </a:solidFill>
                <a:latin typeface="Arial"/>
                <a:ea typeface="Arial"/>
                <a:cs typeface="Arial"/>
                <a:sym typeface="Arial"/>
              </a:endParaRPr>
            </a:p>
          </p:txBody>
        </p:sp>
      </p:grpSp>
      <p:grpSp>
        <p:nvGrpSpPr>
          <p:cNvPr id="220" name="Google Shape;220;p31"/>
          <p:cNvGrpSpPr/>
          <p:nvPr/>
        </p:nvGrpSpPr>
        <p:grpSpPr>
          <a:xfrm>
            <a:off x="2578175" y="2822775"/>
            <a:ext cx="1630650" cy="791100"/>
            <a:chOff x="2578175" y="2822775"/>
            <a:chExt cx="1630650" cy="791100"/>
          </a:xfrm>
        </p:grpSpPr>
        <p:sp>
          <p:nvSpPr>
            <p:cNvPr id="221" name="Google Shape;221;p31"/>
            <p:cNvSpPr/>
            <p:nvPr/>
          </p:nvSpPr>
          <p:spPr>
            <a:xfrm>
              <a:off x="2578175" y="3126975"/>
              <a:ext cx="1630500" cy="4869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22" name="Google Shape;222;p31"/>
            <p:cNvCxnSpPr>
              <a:endCxn id="221" idx="0"/>
            </p:cNvCxnSpPr>
            <p:nvPr/>
          </p:nvCxnSpPr>
          <p:spPr>
            <a:xfrm>
              <a:off x="3393425" y="2822775"/>
              <a:ext cx="0" cy="304200"/>
            </a:xfrm>
            <a:prstGeom prst="straightConnector1">
              <a:avLst/>
            </a:prstGeom>
            <a:noFill/>
            <a:ln w="9525" cap="flat" cmpd="sng">
              <a:solidFill>
                <a:schemeClr val="dk2"/>
              </a:solidFill>
              <a:prstDash val="solid"/>
              <a:round/>
              <a:headEnd type="none" w="sm" len="sm"/>
              <a:tailEnd type="none" w="sm" len="sm"/>
            </a:ln>
          </p:spPr>
        </p:cxnSp>
        <p:sp>
          <p:nvSpPr>
            <p:cNvPr id="223" name="Google Shape;223;p31"/>
            <p:cNvSpPr txBox="1"/>
            <p:nvPr/>
          </p:nvSpPr>
          <p:spPr>
            <a:xfrm>
              <a:off x="2578325" y="3126975"/>
              <a:ext cx="1630500" cy="4323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000"/>
                <a:buFont typeface="Arial"/>
                <a:buNone/>
              </a:pPr>
              <a:r>
                <a:rPr lang="en" sz="1000" b="0" i="0" u="none" strike="noStrike" cap="none">
                  <a:solidFill>
                    <a:schemeClr val="dk1"/>
                  </a:solidFill>
                  <a:latin typeface="Arial"/>
                  <a:ea typeface="Arial"/>
                  <a:cs typeface="Arial"/>
                  <a:sym typeface="Arial"/>
                </a:rPr>
                <a:t>Environmental Moderators</a:t>
              </a:r>
              <a:endParaRPr sz="1000" b="0" i="0" u="none" strike="noStrike" cap="none">
                <a:solidFill>
                  <a:schemeClr val="dk1"/>
                </a:solidFill>
                <a:latin typeface="Arial"/>
                <a:ea typeface="Arial"/>
                <a:cs typeface="Arial"/>
                <a:sym typeface="Arial"/>
              </a:endParaRPr>
            </a:p>
          </p:txBody>
        </p:sp>
      </p:grpSp>
      <p:grpSp>
        <p:nvGrpSpPr>
          <p:cNvPr id="224" name="Google Shape;224;p31"/>
          <p:cNvGrpSpPr/>
          <p:nvPr/>
        </p:nvGrpSpPr>
        <p:grpSpPr>
          <a:xfrm>
            <a:off x="2578175" y="3635475"/>
            <a:ext cx="1634475" cy="1410150"/>
            <a:chOff x="2578175" y="3635475"/>
            <a:chExt cx="1634475" cy="1410150"/>
          </a:xfrm>
        </p:grpSpPr>
        <p:sp>
          <p:nvSpPr>
            <p:cNvPr id="225" name="Google Shape;225;p31"/>
            <p:cNvSpPr txBox="1"/>
            <p:nvPr/>
          </p:nvSpPr>
          <p:spPr>
            <a:xfrm>
              <a:off x="2582150" y="4706025"/>
              <a:ext cx="1630500" cy="339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Chapter 2</a:t>
              </a:r>
              <a:endParaRPr sz="1400" b="1" i="0" u="none" strike="noStrike" cap="none">
                <a:solidFill>
                  <a:srgbClr val="FF0000"/>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100"/>
                <a:buFont typeface="Arial"/>
                <a:buNone/>
              </a:pPr>
              <a:endParaRPr sz="1100" b="0" i="0" u="none" strike="noStrike" cap="none">
                <a:solidFill>
                  <a:srgbClr val="FF0000"/>
                </a:solidFill>
                <a:latin typeface="Arial"/>
                <a:ea typeface="Arial"/>
                <a:cs typeface="Arial"/>
                <a:sym typeface="Arial"/>
              </a:endParaRPr>
            </a:p>
          </p:txBody>
        </p:sp>
        <p:sp>
          <p:nvSpPr>
            <p:cNvPr id="226" name="Google Shape;226;p31"/>
            <p:cNvSpPr/>
            <p:nvPr/>
          </p:nvSpPr>
          <p:spPr>
            <a:xfrm>
              <a:off x="2578175" y="3873675"/>
              <a:ext cx="1630500" cy="8322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27" name="Google Shape;227;p31"/>
            <p:cNvCxnSpPr/>
            <p:nvPr/>
          </p:nvCxnSpPr>
          <p:spPr>
            <a:xfrm flipH="1">
              <a:off x="3393275" y="3635475"/>
              <a:ext cx="300" cy="238200"/>
            </a:xfrm>
            <a:prstGeom prst="straightConnector1">
              <a:avLst/>
            </a:prstGeom>
            <a:noFill/>
            <a:ln w="9525" cap="flat" cmpd="sng">
              <a:solidFill>
                <a:schemeClr val="dk2"/>
              </a:solidFill>
              <a:prstDash val="solid"/>
              <a:round/>
              <a:headEnd type="none" w="sm" len="sm"/>
              <a:tailEnd type="none" w="sm" len="sm"/>
            </a:ln>
          </p:spPr>
        </p:cxnSp>
        <p:sp>
          <p:nvSpPr>
            <p:cNvPr id="228" name="Google Shape;228;p31"/>
            <p:cNvSpPr txBox="1"/>
            <p:nvPr/>
          </p:nvSpPr>
          <p:spPr>
            <a:xfrm>
              <a:off x="2578325" y="3904188"/>
              <a:ext cx="1630500" cy="7713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000"/>
                <a:buFont typeface="Arial"/>
                <a:buNone/>
              </a:pPr>
              <a:r>
                <a:rPr lang="en" sz="1000" b="0" i="0" u="none" strike="noStrike" cap="none">
                  <a:solidFill>
                    <a:schemeClr val="dk1"/>
                  </a:solidFill>
                  <a:latin typeface="Arial"/>
                  <a:ea typeface="Arial"/>
                  <a:cs typeface="Arial"/>
                  <a:sym typeface="Arial"/>
                </a:rPr>
                <a:t>Mental Mediators</a:t>
              </a:r>
              <a:endParaRPr sz="1000" b="0"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00"/>
                <a:buFont typeface="Arial"/>
                <a:buNone/>
              </a:pPr>
              <a:r>
                <a:rPr lang="en" sz="1000" b="0" i="0" u="none" strike="noStrike" cap="none">
                  <a:solidFill>
                    <a:schemeClr val="dk1"/>
                  </a:solidFill>
                  <a:latin typeface="Arial"/>
                  <a:ea typeface="Arial"/>
                  <a:cs typeface="Arial"/>
                  <a:sym typeface="Arial"/>
                </a:rPr>
                <a:t>Associative (S-R, S-S) and Propositional Models</a:t>
              </a:r>
              <a:endParaRPr sz="1000" b="0"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2"/>
          <p:cNvSpPr txBox="1"/>
          <p:nvPr/>
        </p:nvSpPr>
        <p:spPr>
          <a:xfrm>
            <a:off x="-73658" y="292070"/>
            <a:ext cx="9144000" cy="6903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800"/>
              <a:buFont typeface="Arial"/>
              <a:buNone/>
            </a:pPr>
            <a:r>
              <a:rPr lang="en" sz="1800" b="1" i="0" u="none" strike="noStrike" cap="none">
                <a:solidFill>
                  <a:schemeClr val="dk1"/>
                </a:solidFill>
                <a:latin typeface="Arial"/>
                <a:ea typeface="Arial"/>
                <a:cs typeface="Arial"/>
                <a:sym typeface="Arial"/>
              </a:rPr>
              <a:t>Effects of Regularities Between Stimuli &amp; Responses</a:t>
            </a:r>
            <a:endParaRPr sz="1800" b="1"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600"/>
              <a:buFont typeface="Arial"/>
              <a:buNone/>
            </a:pPr>
            <a:r>
              <a:rPr lang="en" sz="1600" b="0" i="0" u="none" strike="noStrike" cap="none">
                <a:solidFill>
                  <a:schemeClr val="dk1"/>
                </a:solidFill>
                <a:latin typeface="Arial"/>
                <a:ea typeface="Arial"/>
                <a:cs typeface="Arial"/>
                <a:sym typeface="Arial"/>
              </a:rPr>
              <a:t>(e.g., Operant Conditioning)</a:t>
            </a:r>
            <a:endParaRPr sz="1600" b="0" i="0" u="none" strike="noStrike" cap="none">
              <a:solidFill>
                <a:schemeClr val="dk1"/>
              </a:solidFill>
              <a:latin typeface="Arial"/>
              <a:ea typeface="Arial"/>
              <a:cs typeface="Arial"/>
              <a:sym typeface="Arial"/>
            </a:endParaRPr>
          </a:p>
        </p:txBody>
      </p:sp>
      <p:pic>
        <p:nvPicPr>
          <p:cNvPr id="235" name="Google Shape;235;p32"/>
          <p:cNvPicPr preferRelativeResize="0"/>
          <p:nvPr/>
        </p:nvPicPr>
        <p:blipFill rotWithShape="1">
          <a:blip r:embed="rId3">
            <a:alphaModFix/>
          </a:blip>
          <a:srcRect l="23026"/>
          <a:stretch/>
        </p:blipFill>
        <p:spPr>
          <a:xfrm>
            <a:off x="1253772" y="2384912"/>
            <a:ext cx="1962150" cy="1430169"/>
          </a:xfrm>
          <a:prstGeom prst="rect">
            <a:avLst/>
          </a:prstGeom>
          <a:noFill/>
          <a:ln>
            <a:noFill/>
          </a:ln>
        </p:spPr>
      </p:pic>
      <p:pic>
        <p:nvPicPr>
          <p:cNvPr id="236" name="Google Shape;236;p32"/>
          <p:cNvPicPr preferRelativeResize="0"/>
          <p:nvPr/>
        </p:nvPicPr>
        <p:blipFill rotWithShape="1">
          <a:blip r:embed="rId4">
            <a:alphaModFix/>
          </a:blip>
          <a:srcRect/>
          <a:stretch/>
        </p:blipFill>
        <p:spPr>
          <a:xfrm>
            <a:off x="6823987" y="2731620"/>
            <a:ext cx="1911825" cy="1270374"/>
          </a:xfrm>
          <a:prstGeom prst="rect">
            <a:avLst/>
          </a:prstGeom>
          <a:noFill/>
          <a:ln>
            <a:noFill/>
          </a:ln>
        </p:spPr>
      </p:pic>
      <p:sp>
        <p:nvSpPr>
          <p:cNvPr id="237" name="Google Shape;237;p32"/>
          <p:cNvSpPr txBox="1"/>
          <p:nvPr/>
        </p:nvSpPr>
        <p:spPr>
          <a:xfrm>
            <a:off x="739839" y="1689148"/>
            <a:ext cx="2976692" cy="432056"/>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800"/>
              <a:buFont typeface="Arial"/>
              <a:buNone/>
            </a:pPr>
            <a:r>
              <a:rPr lang="en" sz="1800" b="0" i="0" u="none" strike="noStrike" cap="none">
                <a:solidFill>
                  <a:schemeClr val="dk1"/>
                </a:solidFill>
                <a:latin typeface="Arial"/>
                <a:ea typeface="Arial"/>
                <a:cs typeface="Arial"/>
                <a:sym typeface="Arial"/>
              </a:rPr>
              <a:t>Response (R)</a:t>
            </a:r>
            <a:endParaRPr sz="1600" b="0" i="0" u="none" strike="noStrike" cap="none">
              <a:solidFill>
                <a:schemeClr val="dk1"/>
              </a:solidFill>
              <a:latin typeface="Arial"/>
              <a:ea typeface="Arial"/>
              <a:cs typeface="Arial"/>
              <a:sym typeface="Arial"/>
            </a:endParaRPr>
          </a:p>
        </p:txBody>
      </p:sp>
      <p:sp>
        <p:nvSpPr>
          <p:cNvPr id="238" name="Google Shape;238;p32"/>
          <p:cNvSpPr txBox="1"/>
          <p:nvPr/>
        </p:nvSpPr>
        <p:spPr>
          <a:xfrm>
            <a:off x="4953579" y="1706814"/>
            <a:ext cx="2976692" cy="432056"/>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800"/>
              <a:buFont typeface="Arial"/>
              <a:buNone/>
            </a:pPr>
            <a:r>
              <a:rPr lang="en" sz="1800" b="0" i="0" u="none" strike="noStrike" cap="none">
                <a:solidFill>
                  <a:schemeClr val="dk1"/>
                </a:solidFill>
                <a:latin typeface="Arial"/>
                <a:ea typeface="Arial"/>
                <a:cs typeface="Arial"/>
                <a:sym typeface="Arial"/>
              </a:rPr>
              <a:t>Stimulus (Sr)</a:t>
            </a:r>
            <a:endParaRPr sz="1600" b="0" i="0" u="none" strike="noStrike" cap="none">
              <a:solidFill>
                <a:schemeClr val="dk1"/>
              </a:solidFill>
              <a:latin typeface="Arial"/>
              <a:ea typeface="Arial"/>
              <a:cs typeface="Arial"/>
              <a:sym typeface="Arial"/>
            </a:endParaRPr>
          </a:p>
        </p:txBody>
      </p:sp>
      <p:sp>
        <p:nvSpPr>
          <p:cNvPr id="239" name="Google Shape;239;p32"/>
          <p:cNvSpPr/>
          <p:nvPr/>
        </p:nvSpPr>
        <p:spPr>
          <a:xfrm rot="10800000" flipH="1">
            <a:off x="699920" y="2399018"/>
            <a:ext cx="296945" cy="1319821"/>
          </a:xfrm>
          <a:prstGeom prst="down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40" name="Google Shape;240;p32"/>
          <p:cNvCxnSpPr/>
          <p:nvPr/>
        </p:nvCxnSpPr>
        <p:spPr>
          <a:xfrm>
            <a:off x="3568489" y="3099996"/>
            <a:ext cx="835735" cy="0"/>
          </a:xfrm>
          <a:prstGeom prst="straightConnector1">
            <a:avLst/>
          </a:prstGeom>
          <a:noFill/>
          <a:ln w="9525" cap="flat" cmpd="sng">
            <a:solidFill>
              <a:schemeClr val="dk1"/>
            </a:solidFill>
            <a:prstDash val="solid"/>
            <a:round/>
            <a:headEnd type="none" w="sm" len="sm"/>
            <a:tailEnd type="none" w="sm" len="sm"/>
          </a:ln>
        </p:spPr>
      </p:cxnSp>
      <p:pic>
        <p:nvPicPr>
          <p:cNvPr id="241" name="Google Shape;241;p32" descr="Sick | Free Vectors, Stock Photos &amp; PSD"/>
          <p:cNvPicPr preferRelativeResize="0"/>
          <p:nvPr/>
        </p:nvPicPr>
        <p:blipFill rotWithShape="1">
          <a:blip r:embed="rId5">
            <a:alphaModFix/>
          </a:blip>
          <a:srcRect/>
          <a:stretch/>
        </p:blipFill>
        <p:spPr>
          <a:xfrm>
            <a:off x="4550513" y="2338270"/>
            <a:ext cx="1963474" cy="1963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grpSp>
        <p:nvGrpSpPr>
          <p:cNvPr id="247" name="Google Shape;247;p33"/>
          <p:cNvGrpSpPr/>
          <p:nvPr/>
        </p:nvGrpSpPr>
        <p:grpSpPr>
          <a:xfrm>
            <a:off x="425625" y="2132425"/>
            <a:ext cx="1630650" cy="695625"/>
            <a:chOff x="425625" y="2132425"/>
            <a:chExt cx="1630650" cy="695625"/>
          </a:xfrm>
        </p:grpSpPr>
        <p:sp>
          <p:nvSpPr>
            <p:cNvPr id="248" name="Google Shape;248;p33"/>
            <p:cNvSpPr txBox="1"/>
            <p:nvPr/>
          </p:nvSpPr>
          <p:spPr>
            <a:xfrm>
              <a:off x="425775" y="2137750"/>
              <a:ext cx="1630500" cy="6903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000"/>
                <a:buFont typeface="Arial"/>
                <a:buNone/>
              </a:pPr>
              <a:r>
                <a:rPr lang="en" sz="1000" b="1" i="0" u="none" strike="noStrike" cap="none">
                  <a:solidFill>
                    <a:schemeClr val="dk1"/>
                  </a:solidFill>
                  <a:latin typeface="Arial"/>
                  <a:ea typeface="Arial"/>
                  <a:cs typeface="Arial"/>
                  <a:sym typeface="Arial"/>
                </a:rPr>
                <a:t>Effects of Regularities in One stimulus</a:t>
              </a:r>
              <a:endParaRPr sz="1000" b="1"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900"/>
                <a:buFont typeface="Arial"/>
                <a:buNone/>
              </a:pPr>
              <a:r>
                <a:rPr lang="en" sz="900" b="0" i="0" u="none" strike="noStrike" cap="none">
                  <a:solidFill>
                    <a:schemeClr val="dk1"/>
                  </a:solidFill>
                  <a:latin typeface="Arial"/>
                  <a:ea typeface="Arial"/>
                  <a:cs typeface="Arial"/>
                  <a:sym typeface="Arial"/>
                </a:rPr>
                <a:t>(e.g., Habituation)</a:t>
              </a:r>
              <a:endParaRPr sz="900" b="0" i="0" u="none" strike="noStrike" cap="none">
                <a:solidFill>
                  <a:schemeClr val="dk1"/>
                </a:solidFill>
                <a:latin typeface="Arial"/>
                <a:ea typeface="Arial"/>
                <a:cs typeface="Arial"/>
                <a:sym typeface="Arial"/>
              </a:endParaRPr>
            </a:p>
          </p:txBody>
        </p:sp>
        <p:sp>
          <p:nvSpPr>
            <p:cNvPr id="249" name="Google Shape;249;p33"/>
            <p:cNvSpPr/>
            <p:nvPr/>
          </p:nvSpPr>
          <p:spPr>
            <a:xfrm>
              <a:off x="425625" y="2132425"/>
              <a:ext cx="1630500" cy="6903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250" name="Google Shape;250;p33"/>
          <p:cNvCxnSpPr/>
          <p:nvPr/>
        </p:nvCxnSpPr>
        <p:spPr>
          <a:xfrm>
            <a:off x="1244150" y="1873800"/>
            <a:ext cx="6471300" cy="30300"/>
          </a:xfrm>
          <a:prstGeom prst="straightConnector1">
            <a:avLst/>
          </a:prstGeom>
          <a:noFill/>
          <a:ln w="9525" cap="flat" cmpd="sng">
            <a:solidFill>
              <a:schemeClr val="dk2"/>
            </a:solidFill>
            <a:prstDash val="solid"/>
            <a:round/>
            <a:headEnd type="none" w="sm" len="sm"/>
            <a:tailEnd type="none" w="sm" len="sm"/>
          </a:ln>
        </p:spPr>
      </p:cxnSp>
      <p:cxnSp>
        <p:nvCxnSpPr>
          <p:cNvPr id="251" name="Google Shape;251;p33"/>
          <p:cNvCxnSpPr/>
          <p:nvPr/>
        </p:nvCxnSpPr>
        <p:spPr>
          <a:xfrm>
            <a:off x="1238925" y="1866225"/>
            <a:ext cx="3900" cy="265500"/>
          </a:xfrm>
          <a:prstGeom prst="straightConnector1">
            <a:avLst/>
          </a:prstGeom>
          <a:noFill/>
          <a:ln w="9525" cap="flat" cmpd="sng">
            <a:solidFill>
              <a:schemeClr val="dk2"/>
            </a:solidFill>
            <a:prstDash val="solid"/>
            <a:round/>
            <a:headEnd type="none" w="sm" len="sm"/>
            <a:tailEnd type="none" w="sm" len="sm"/>
          </a:ln>
        </p:spPr>
      </p:cxnSp>
      <p:grpSp>
        <p:nvGrpSpPr>
          <p:cNvPr id="252" name="Google Shape;252;p33"/>
          <p:cNvGrpSpPr/>
          <p:nvPr/>
        </p:nvGrpSpPr>
        <p:grpSpPr>
          <a:xfrm>
            <a:off x="425625" y="2822725"/>
            <a:ext cx="1630650" cy="791175"/>
            <a:chOff x="425625" y="2822725"/>
            <a:chExt cx="1630650" cy="791175"/>
          </a:xfrm>
        </p:grpSpPr>
        <p:sp>
          <p:nvSpPr>
            <p:cNvPr id="253" name="Google Shape;253;p33"/>
            <p:cNvSpPr txBox="1"/>
            <p:nvPr/>
          </p:nvSpPr>
          <p:spPr>
            <a:xfrm>
              <a:off x="425775" y="3127000"/>
              <a:ext cx="1630500" cy="4323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000"/>
                <a:buFont typeface="Arial"/>
                <a:buNone/>
              </a:pPr>
              <a:r>
                <a:rPr lang="en" sz="1000" b="0" i="0" u="none" strike="noStrike" cap="none">
                  <a:solidFill>
                    <a:schemeClr val="dk1"/>
                  </a:solidFill>
                  <a:latin typeface="Arial"/>
                  <a:ea typeface="Arial"/>
                  <a:cs typeface="Arial"/>
                  <a:sym typeface="Arial"/>
                </a:rPr>
                <a:t>Environmental Moderators</a:t>
              </a:r>
              <a:endParaRPr sz="1000" b="0" i="0" u="none" strike="noStrike" cap="none">
                <a:solidFill>
                  <a:schemeClr val="dk1"/>
                </a:solidFill>
                <a:latin typeface="Arial"/>
                <a:ea typeface="Arial"/>
                <a:cs typeface="Arial"/>
                <a:sym typeface="Arial"/>
              </a:endParaRPr>
            </a:p>
          </p:txBody>
        </p:sp>
        <p:sp>
          <p:nvSpPr>
            <p:cNvPr id="254" name="Google Shape;254;p33"/>
            <p:cNvSpPr/>
            <p:nvPr/>
          </p:nvSpPr>
          <p:spPr>
            <a:xfrm>
              <a:off x="425625" y="3127000"/>
              <a:ext cx="1630500" cy="4869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55" name="Google Shape;255;p33"/>
            <p:cNvCxnSpPr>
              <a:stCxn id="249" idx="2"/>
              <a:endCxn id="254" idx="0"/>
            </p:cNvCxnSpPr>
            <p:nvPr/>
          </p:nvCxnSpPr>
          <p:spPr>
            <a:xfrm>
              <a:off x="1240875" y="2822725"/>
              <a:ext cx="0" cy="304200"/>
            </a:xfrm>
            <a:prstGeom prst="straightConnector1">
              <a:avLst/>
            </a:prstGeom>
            <a:noFill/>
            <a:ln w="9525" cap="flat" cmpd="sng">
              <a:solidFill>
                <a:schemeClr val="dk2"/>
              </a:solidFill>
              <a:prstDash val="solid"/>
              <a:round/>
              <a:headEnd type="none" w="sm" len="sm"/>
              <a:tailEnd type="none" w="sm" len="sm"/>
            </a:ln>
          </p:spPr>
        </p:cxnSp>
      </p:grpSp>
      <p:grpSp>
        <p:nvGrpSpPr>
          <p:cNvPr id="256" name="Google Shape;256;p33"/>
          <p:cNvGrpSpPr/>
          <p:nvPr/>
        </p:nvGrpSpPr>
        <p:grpSpPr>
          <a:xfrm>
            <a:off x="2511050" y="1881325"/>
            <a:ext cx="1772700" cy="941400"/>
            <a:chOff x="2511050" y="1881325"/>
            <a:chExt cx="1772700" cy="941400"/>
          </a:xfrm>
        </p:grpSpPr>
        <p:grpSp>
          <p:nvGrpSpPr>
            <p:cNvPr id="257" name="Google Shape;257;p33"/>
            <p:cNvGrpSpPr/>
            <p:nvPr/>
          </p:nvGrpSpPr>
          <p:grpSpPr>
            <a:xfrm>
              <a:off x="2511050" y="2132425"/>
              <a:ext cx="1772700" cy="690300"/>
              <a:chOff x="2511050" y="2132425"/>
              <a:chExt cx="1772700" cy="690300"/>
            </a:xfrm>
          </p:grpSpPr>
          <p:sp>
            <p:nvSpPr>
              <p:cNvPr id="258" name="Google Shape;258;p33"/>
              <p:cNvSpPr txBox="1"/>
              <p:nvPr/>
            </p:nvSpPr>
            <p:spPr>
              <a:xfrm>
                <a:off x="2511050" y="2132425"/>
                <a:ext cx="1772700" cy="6903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000"/>
                  <a:buFont typeface="Arial"/>
                  <a:buNone/>
                </a:pPr>
                <a:r>
                  <a:rPr lang="en" sz="1000" b="1" i="0" u="none" strike="noStrike" cap="none">
                    <a:solidFill>
                      <a:schemeClr val="dk1"/>
                    </a:solidFill>
                    <a:latin typeface="Arial"/>
                    <a:ea typeface="Arial"/>
                    <a:cs typeface="Arial"/>
                    <a:sym typeface="Arial"/>
                  </a:rPr>
                  <a:t>Effects of Regularities in Two Stimuli</a:t>
                </a:r>
                <a:endParaRPr sz="1000" b="1"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00"/>
                  <a:buFont typeface="Arial"/>
                  <a:buNone/>
                </a:pPr>
                <a:r>
                  <a:rPr lang="en" sz="1000" b="0" i="0" u="none" strike="noStrike" cap="none">
                    <a:solidFill>
                      <a:schemeClr val="dk1"/>
                    </a:solidFill>
                    <a:latin typeface="Arial"/>
                    <a:ea typeface="Arial"/>
                    <a:cs typeface="Arial"/>
                    <a:sym typeface="Arial"/>
                  </a:rPr>
                  <a:t>(</a:t>
                </a:r>
                <a:r>
                  <a:rPr lang="en" sz="900" b="0" i="0" u="none" strike="noStrike" cap="none">
                    <a:solidFill>
                      <a:schemeClr val="dk1"/>
                    </a:solidFill>
                    <a:latin typeface="Arial"/>
                    <a:ea typeface="Arial"/>
                    <a:cs typeface="Arial"/>
                    <a:sym typeface="Arial"/>
                  </a:rPr>
                  <a:t>e.g., Classical Conditioning)</a:t>
                </a:r>
                <a:endParaRPr sz="900" b="0"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00"/>
                  <a:buFont typeface="Arial"/>
                  <a:buNone/>
                </a:pPr>
                <a:endParaRPr sz="1000" b="1" i="0" u="none" strike="noStrike" cap="none">
                  <a:solidFill>
                    <a:schemeClr val="dk1"/>
                  </a:solidFill>
                  <a:latin typeface="Arial"/>
                  <a:ea typeface="Arial"/>
                  <a:cs typeface="Arial"/>
                  <a:sym typeface="Arial"/>
                </a:endParaRPr>
              </a:p>
            </p:txBody>
          </p:sp>
          <p:sp>
            <p:nvSpPr>
              <p:cNvPr id="259" name="Google Shape;259;p33"/>
              <p:cNvSpPr/>
              <p:nvPr/>
            </p:nvSpPr>
            <p:spPr>
              <a:xfrm>
                <a:off x="2580800" y="2132425"/>
                <a:ext cx="1630500" cy="6903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260" name="Google Shape;260;p33"/>
            <p:cNvCxnSpPr>
              <a:endCxn id="259" idx="0"/>
            </p:cNvCxnSpPr>
            <p:nvPr/>
          </p:nvCxnSpPr>
          <p:spPr>
            <a:xfrm>
              <a:off x="3390950" y="1881325"/>
              <a:ext cx="5100" cy="251100"/>
            </a:xfrm>
            <a:prstGeom prst="straightConnector1">
              <a:avLst/>
            </a:prstGeom>
            <a:noFill/>
            <a:ln w="9525" cap="flat" cmpd="sng">
              <a:solidFill>
                <a:schemeClr val="dk2"/>
              </a:solidFill>
              <a:prstDash val="solid"/>
              <a:round/>
              <a:headEnd type="none" w="sm" len="sm"/>
              <a:tailEnd type="none" w="sm" len="sm"/>
            </a:ln>
          </p:spPr>
        </p:cxnSp>
      </p:grpSp>
      <p:grpSp>
        <p:nvGrpSpPr>
          <p:cNvPr id="261" name="Google Shape;261;p33"/>
          <p:cNvGrpSpPr/>
          <p:nvPr/>
        </p:nvGrpSpPr>
        <p:grpSpPr>
          <a:xfrm>
            <a:off x="4664875" y="1904100"/>
            <a:ext cx="1772700" cy="933100"/>
            <a:chOff x="4664875" y="1904100"/>
            <a:chExt cx="1772700" cy="933100"/>
          </a:xfrm>
        </p:grpSpPr>
        <p:sp>
          <p:nvSpPr>
            <p:cNvPr id="262" name="Google Shape;262;p33"/>
            <p:cNvSpPr/>
            <p:nvPr/>
          </p:nvSpPr>
          <p:spPr>
            <a:xfrm>
              <a:off x="4735963" y="2146900"/>
              <a:ext cx="1630500" cy="6903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63" name="Google Shape;263;p33"/>
            <p:cNvCxnSpPr/>
            <p:nvPr/>
          </p:nvCxnSpPr>
          <p:spPr>
            <a:xfrm>
              <a:off x="5548675" y="1904100"/>
              <a:ext cx="5100" cy="251100"/>
            </a:xfrm>
            <a:prstGeom prst="straightConnector1">
              <a:avLst/>
            </a:prstGeom>
            <a:noFill/>
            <a:ln w="9525" cap="flat" cmpd="sng">
              <a:solidFill>
                <a:schemeClr val="dk2"/>
              </a:solidFill>
              <a:prstDash val="solid"/>
              <a:round/>
              <a:headEnd type="none" w="sm" len="sm"/>
              <a:tailEnd type="none" w="sm" len="sm"/>
            </a:ln>
          </p:spPr>
        </p:cxnSp>
        <p:sp>
          <p:nvSpPr>
            <p:cNvPr id="264" name="Google Shape;264;p33"/>
            <p:cNvSpPr txBox="1"/>
            <p:nvPr/>
          </p:nvSpPr>
          <p:spPr>
            <a:xfrm>
              <a:off x="4664875" y="2132413"/>
              <a:ext cx="1772700" cy="6903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000"/>
                <a:buFont typeface="Arial"/>
                <a:buNone/>
              </a:pPr>
              <a:r>
                <a:rPr lang="en" sz="1000" b="1" i="0" u="none" strike="noStrike" cap="none">
                  <a:solidFill>
                    <a:srgbClr val="0000FF"/>
                  </a:solidFill>
                  <a:latin typeface="Arial"/>
                  <a:ea typeface="Arial"/>
                  <a:cs typeface="Arial"/>
                  <a:sym typeface="Arial"/>
                </a:rPr>
                <a:t>Effects of Regularities in Stimuli &amp; Responses (e.g</a:t>
              </a:r>
              <a:r>
                <a:rPr lang="en" sz="1000" b="0" i="0" u="none" strike="noStrike" cap="none">
                  <a:solidFill>
                    <a:srgbClr val="0000FF"/>
                  </a:solidFill>
                  <a:latin typeface="Arial"/>
                  <a:ea typeface="Arial"/>
                  <a:cs typeface="Arial"/>
                  <a:sym typeface="Arial"/>
                </a:rPr>
                <a:t>.</a:t>
              </a:r>
              <a:r>
                <a:rPr lang="en" sz="900" b="0" i="0" u="none" strike="noStrike" cap="none">
                  <a:solidFill>
                    <a:srgbClr val="0000FF"/>
                  </a:solidFill>
                  <a:latin typeface="Arial"/>
                  <a:ea typeface="Arial"/>
                  <a:cs typeface="Arial"/>
                  <a:sym typeface="Arial"/>
                </a:rPr>
                <a:t>, Operant Conditioning)</a:t>
              </a:r>
              <a:endParaRPr sz="900" b="0" i="0" u="none" strike="noStrike" cap="none">
                <a:solidFill>
                  <a:srgbClr val="0000FF"/>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00"/>
                <a:buFont typeface="Arial"/>
                <a:buNone/>
              </a:pPr>
              <a:endParaRPr sz="1000" b="1" i="0" u="none" strike="noStrike" cap="none">
                <a:solidFill>
                  <a:schemeClr val="dk1"/>
                </a:solidFill>
                <a:latin typeface="Arial"/>
                <a:ea typeface="Arial"/>
                <a:cs typeface="Arial"/>
                <a:sym typeface="Arial"/>
              </a:endParaRPr>
            </a:p>
          </p:txBody>
        </p:sp>
      </p:grpSp>
      <p:grpSp>
        <p:nvGrpSpPr>
          <p:cNvPr id="265" name="Google Shape;265;p33"/>
          <p:cNvGrpSpPr/>
          <p:nvPr/>
        </p:nvGrpSpPr>
        <p:grpSpPr>
          <a:xfrm>
            <a:off x="6818700" y="1904025"/>
            <a:ext cx="1772700" cy="911100"/>
            <a:chOff x="6818700" y="1904025"/>
            <a:chExt cx="1772700" cy="911100"/>
          </a:xfrm>
        </p:grpSpPr>
        <p:sp>
          <p:nvSpPr>
            <p:cNvPr id="266" name="Google Shape;266;p33"/>
            <p:cNvSpPr/>
            <p:nvPr/>
          </p:nvSpPr>
          <p:spPr>
            <a:xfrm>
              <a:off x="6891150" y="2124825"/>
              <a:ext cx="1630500" cy="6903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67" name="Google Shape;267;p33"/>
            <p:cNvCxnSpPr>
              <a:endCxn id="266" idx="0"/>
            </p:cNvCxnSpPr>
            <p:nvPr/>
          </p:nvCxnSpPr>
          <p:spPr>
            <a:xfrm>
              <a:off x="7706400" y="1904025"/>
              <a:ext cx="0" cy="220800"/>
            </a:xfrm>
            <a:prstGeom prst="straightConnector1">
              <a:avLst/>
            </a:prstGeom>
            <a:noFill/>
            <a:ln w="9525" cap="flat" cmpd="sng">
              <a:solidFill>
                <a:schemeClr val="dk2"/>
              </a:solidFill>
              <a:prstDash val="solid"/>
              <a:round/>
              <a:headEnd type="none" w="sm" len="sm"/>
              <a:tailEnd type="none" w="sm" len="sm"/>
            </a:ln>
          </p:spPr>
        </p:cxnSp>
        <p:sp>
          <p:nvSpPr>
            <p:cNvPr id="268" name="Google Shape;268;p33"/>
            <p:cNvSpPr txBox="1"/>
            <p:nvPr/>
          </p:nvSpPr>
          <p:spPr>
            <a:xfrm>
              <a:off x="6818700" y="2124813"/>
              <a:ext cx="1772700" cy="6903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000"/>
                <a:buFont typeface="Arial"/>
                <a:buNone/>
              </a:pPr>
              <a:r>
                <a:rPr lang="en" sz="1000" b="1" i="0" u="none" strike="noStrike" cap="none">
                  <a:solidFill>
                    <a:schemeClr val="dk1"/>
                  </a:solidFill>
                  <a:latin typeface="Arial"/>
                  <a:ea typeface="Arial"/>
                  <a:cs typeface="Arial"/>
                  <a:sym typeface="Arial"/>
                </a:rPr>
                <a:t>Complex learning effects</a:t>
              </a:r>
              <a:endParaRPr sz="1000" b="1" i="0" u="none" strike="noStrike" cap="none">
                <a:solidFill>
                  <a:schemeClr val="dk1"/>
                </a:solidFill>
                <a:latin typeface="Arial"/>
                <a:ea typeface="Arial"/>
                <a:cs typeface="Arial"/>
                <a:sym typeface="Arial"/>
              </a:endParaRPr>
            </a:p>
          </p:txBody>
        </p:sp>
      </p:grpSp>
      <p:grpSp>
        <p:nvGrpSpPr>
          <p:cNvPr id="269" name="Google Shape;269;p33"/>
          <p:cNvGrpSpPr/>
          <p:nvPr/>
        </p:nvGrpSpPr>
        <p:grpSpPr>
          <a:xfrm>
            <a:off x="2118925" y="85299"/>
            <a:ext cx="4769525" cy="1826358"/>
            <a:chOff x="2118925" y="85299"/>
            <a:chExt cx="4769525" cy="1826358"/>
          </a:xfrm>
        </p:grpSpPr>
        <p:sp>
          <p:nvSpPr>
            <p:cNvPr id="270" name="Google Shape;270;p33"/>
            <p:cNvSpPr/>
            <p:nvPr/>
          </p:nvSpPr>
          <p:spPr>
            <a:xfrm>
              <a:off x="2511051" y="561725"/>
              <a:ext cx="3926524" cy="6903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71" name="Google Shape;271;p33"/>
            <p:cNvCxnSpPr>
              <a:stCxn id="272" idx="2"/>
            </p:cNvCxnSpPr>
            <p:nvPr/>
          </p:nvCxnSpPr>
          <p:spPr>
            <a:xfrm>
              <a:off x="4503688" y="1227657"/>
              <a:ext cx="0" cy="684000"/>
            </a:xfrm>
            <a:prstGeom prst="straightConnector1">
              <a:avLst/>
            </a:prstGeom>
            <a:noFill/>
            <a:ln w="9525" cap="flat" cmpd="sng">
              <a:solidFill>
                <a:schemeClr val="dk2"/>
              </a:solidFill>
              <a:prstDash val="solid"/>
              <a:round/>
              <a:headEnd type="none" w="sm" len="sm"/>
              <a:tailEnd type="none" w="sm" len="sm"/>
            </a:ln>
          </p:spPr>
        </p:cxnSp>
        <p:sp>
          <p:nvSpPr>
            <p:cNvPr id="272" name="Google Shape;272;p33"/>
            <p:cNvSpPr txBox="1"/>
            <p:nvPr/>
          </p:nvSpPr>
          <p:spPr>
            <a:xfrm>
              <a:off x="2118925" y="485757"/>
              <a:ext cx="4769525" cy="7419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 Learning</a:t>
              </a:r>
              <a:endParaRPr sz="1400" b="1"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100"/>
                <a:buFont typeface="Arial"/>
                <a:buNone/>
              </a:pPr>
              <a:r>
                <a:rPr lang="en" sz="1100" b="0" i="0" u="none" strike="noStrike" cap="none">
                  <a:solidFill>
                    <a:schemeClr val="dk1"/>
                  </a:solidFill>
                  <a:latin typeface="Arial"/>
                  <a:ea typeface="Arial"/>
                  <a:cs typeface="Arial"/>
                  <a:sym typeface="Arial"/>
                </a:rPr>
                <a:t>(</a:t>
              </a:r>
              <a:r>
                <a:rPr lang="en" sz="1100" b="0" i="1" u="none" strike="noStrike" cap="none">
                  <a:solidFill>
                    <a:schemeClr val="dk1"/>
                  </a:solidFill>
                  <a:latin typeface="Arial"/>
                  <a:ea typeface="Arial"/>
                  <a:cs typeface="Arial"/>
                  <a:sym typeface="Arial"/>
                </a:rPr>
                <a:t>Change in behavior due to regularities in the environment</a:t>
              </a:r>
              <a:r>
                <a:rPr lang="en" sz="1100" b="0" i="0" u="none" strike="noStrike" cap="none">
                  <a:solidFill>
                    <a:schemeClr val="dk1"/>
                  </a:solidFill>
                  <a:latin typeface="Arial"/>
                  <a:ea typeface="Arial"/>
                  <a:cs typeface="Arial"/>
                  <a:sym typeface="Arial"/>
                </a:rPr>
                <a:t>)</a:t>
              </a:r>
              <a:endParaRPr sz="1100" b="0" i="0" u="none" strike="noStrike" cap="none">
                <a:solidFill>
                  <a:schemeClr val="dk1"/>
                </a:solidFill>
                <a:latin typeface="Arial"/>
                <a:ea typeface="Arial"/>
                <a:cs typeface="Arial"/>
                <a:sym typeface="Arial"/>
              </a:endParaRPr>
            </a:p>
          </p:txBody>
        </p:sp>
        <p:sp>
          <p:nvSpPr>
            <p:cNvPr id="273" name="Google Shape;273;p33"/>
            <p:cNvSpPr txBox="1"/>
            <p:nvPr/>
          </p:nvSpPr>
          <p:spPr>
            <a:xfrm>
              <a:off x="3044000" y="85299"/>
              <a:ext cx="2966400" cy="421825"/>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000"/>
                <a:buFont typeface="Arial"/>
                <a:buNone/>
              </a:pPr>
              <a:r>
                <a:rPr lang="en" sz="2000" b="1" i="0" u="none" strike="noStrike" cap="none">
                  <a:solidFill>
                    <a:srgbClr val="FF0000"/>
                  </a:solidFill>
                  <a:latin typeface="Arial"/>
                  <a:ea typeface="Arial"/>
                  <a:cs typeface="Arial"/>
                  <a:sym typeface="Arial"/>
                </a:rPr>
                <a:t>Story So Far...</a:t>
              </a:r>
              <a:endParaRPr sz="2000" b="1" i="0" u="none" strike="noStrike" cap="none">
                <a:solidFill>
                  <a:srgbClr val="FF0000"/>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600"/>
                <a:buFont typeface="Arial"/>
                <a:buNone/>
              </a:pPr>
              <a:endParaRPr sz="1600" b="0" i="0" u="none" strike="noStrike" cap="none">
                <a:solidFill>
                  <a:srgbClr val="FF0000"/>
                </a:solidFill>
                <a:latin typeface="Arial"/>
                <a:ea typeface="Arial"/>
                <a:cs typeface="Arial"/>
                <a:sym typeface="Arial"/>
              </a:endParaRPr>
            </a:p>
          </p:txBody>
        </p:sp>
      </p:grpSp>
      <p:grpSp>
        <p:nvGrpSpPr>
          <p:cNvPr id="274" name="Google Shape;274;p33"/>
          <p:cNvGrpSpPr/>
          <p:nvPr/>
        </p:nvGrpSpPr>
        <p:grpSpPr>
          <a:xfrm>
            <a:off x="425625" y="3635500"/>
            <a:ext cx="1630650" cy="1410125"/>
            <a:chOff x="425625" y="3635500"/>
            <a:chExt cx="1630650" cy="1410125"/>
          </a:xfrm>
        </p:grpSpPr>
        <p:sp>
          <p:nvSpPr>
            <p:cNvPr id="275" name="Google Shape;275;p33"/>
            <p:cNvSpPr txBox="1"/>
            <p:nvPr/>
          </p:nvSpPr>
          <p:spPr>
            <a:xfrm>
              <a:off x="425775" y="3904213"/>
              <a:ext cx="1630500" cy="7713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000"/>
                <a:buFont typeface="Arial"/>
                <a:buNone/>
              </a:pPr>
              <a:r>
                <a:rPr lang="en" sz="1000" b="0" i="0" u="none" strike="noStrike" cap="none">
                  <a:solidFill>
                    <a:schemeClr val="dk1"/>
                  </a:solidFill>
                  <a:latin typeface="Arial"/>
                  <a:ea typeface="Arial"/>
                  <a:cs typeface="Arial"/>
                  <a:sym typeface="Arial"/>
                </a:rPr>
                <a:t>Mental Mediators</a:t>
              </a:r>
              <a:endParaRPr sz="1000" b="0"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p:txBody>
        </p:sp>
        <p:sp>
          <p:nvSpPr>
            <p:cNvPr id="276" name="Google Shape;276;p33"/>
            <p:cNvSpPr/>
            <p:nvPr/>
          </p:nvSpPr>
          <p:spPr>
            <a:xfrm>
              <a:off x="425625" y="3873700"/>
              <a:ext cx="1630500" cy="8322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Sokolov, Bradley, Solomon</a:t>
              </a:r>
              <a:endParaRPr sz="1000" b="0" i="0" u="none" strike="noStrike" cap="none">
                <a:solidFill>
                  <a:srgbClr val="000000"/>
                </a:solidFill>
                <a:latin typeface="Arial"/>
                <a:ea typeface="Arial"/>
                <a:cs typeface="Arial"/>
                <a:sym typeface="Arial"/>
              </a:endParaRPr>
            </a:p>
          </p:txBody>
        </p:sp>
        <p:cxnSp>
          <p:nvCxnSpPr>
            <p:cNvPr id="277" name="Google Shape;277;p33"/>
            <p:cNvCxnSpPr/>
            <p:nvPr/>
          </p:nvCxnSpPr>
          <p:spPr>
            <a:xfrm flipH="1">
              <a:off x="1240725" y="3635500"/>
              <a:ext cx="300" cy="238200"/>
            </a:xfrm>
            <a:prstGeom prst="straightConnector1">
              <a:avLst/>
            </a:prstGeom>
            <a:noFill/>
            <a:ln w="9525" cap="flat" cmpd="sng">
              <a:solidFill>
                <a:schemeClr val="dk2"/>
              </a:solidFill>
              <a:prstDash val="solid"/>
              <a:round/>
              <a:headEnd type="none" w="sm" len="sm"/>
              <a:tailEnd type="none" w="sm" len="sm"/>
            </a:ln>
          </p:spPr>
        </p:cxnSp>
        <p:sp>
          <p:nvSpPr>
            <p:cNvPr id="278" name="Google Shape;278;p33"/>
            <p:cNvSpPr txBox="1"/>
            <p:nvPr/>
          </p:nvSpPr>
          <p:spPr>
            <a:xfrm>
              <a:off x="425750" y="4706025"/>
              <a:ext cx="1630500" cy="339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Chapter 1</a:t>
              </a:r>
              <a:endParaRPr sz="1400" b="1" i="0" u="none" strike="noStrike" cap="none">
                <a:solidFill>
                  <a:srgbClr val="FF0000"/>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100"/>
                <a:buFont typeface="Arial"/>
                <a:buNone/>
              </a:pPr>
              <a:endParaRPr sz="1100" b="0" i="0" u="none" strike="noStrike" cap="none">
                <a:solidFill>
                  <a:srgbClr val="FF0000"/>
                </a:solidFill>
                <a:latin typeface="Arial"/>
                <a:ea typeface="Arial"/>
                <a:cs typeface="Arial"/>
                <a:sym typeface="Arial"/>
              </a:endParaRPr>
            </a:p>
          </p:txBody>
        </p:sp>
      </p:grpSp>
      <p:grpSp>
        <p:nvGrpSpPr>
          <p:cNvPr id="279" name="Google Shape;279;p33"/>
          <p:cNvGrpSpPr/>
          <p:nvPr/>
        </p:nvGrpSpPr>
        <p:grpSpPr>
          <a:xfrm>
            <a:off x="2578175" y="2822775"/>
            <a:ext cx="1630650" cy="791100"/>
            <a:chOff x="2578175" y="2822775"/>
            <a:chExt cx="1630650" cy="791100"/>
          </a:xfrm>
        </p:grpSpPr>
        <p:sp>
          <p:nvSpPr>
            <p:cNvPr id="280" name="Google Shape;280;p33"/>
            <p:cNvSpPr/>
            <p:nvPr/>
          </p:nvSpPr>
          <p:spPr>
            <a:xfrm>
              <a:off x="2578175" y="3126975"/>
              <a:ext cx="1630500" cy="4869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81" name="Google Shape;281;p33"/>
            <p:cNvCxnSpPr>
              <a:endCxn id="280" idx="0"/>
            </p:cNvCxnSpPr>
            <p:nvPr/>
          </p:nvCxnSpPr>
          <p:spPr>
            <a:xfrm>
              <a:off x="3393425" y="2822775"/>
              <a:ext cx="0" cy="304200"/>
            </a:xfrm>
            <a:prstGeom prst="straightConnector1">
              <a:avLst/>
            </a:prstGeom>
            <a:noFill/>
            <a:ln w="9525" cap="flat" cmpd="sng">
              <a:solidFill>
                <a:schemeClr val="dk2"/>
              </a:solidFill>
              <a:prstDash val="solid"/>
              <a:round/>
              <a:headEnd type="none" w="sm" len="sm"/>
              <a:tailEnd type="none" w="sm" len="sm"/>
            </a:ln>
          </p:spPr>
        </p:cxnSp>
        <p:sp>
          <p:nvSpPr>
            <p:cNvPr id="282" name="Google Shape;282;p33"/>
            <p:cNvSpPr txBox="1"/>
            <p:nvPr/>
          </p:nvSpPr>
          <p:spPr>
            <a:xfrm>
              <a:off x="2578325" y="3126975"/>
              <a:ext cx="1630500" cy="4323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000"/>
                <a:buFont typeface="Arial"/>
                <a:buNone/>
              </a:pPr>
              <a:r>
                <a:rPr lang="en" sz="1000" b="0" i="0" u="none" strike="noStrike" cap="none">
                  <a:solidFill>
                    <a:schemeClr val="dk1"/>
                  </a:solidFill>
                  <a:latin typeface="Arial"/>
                  <a:ea typeface="Arial"/>
                  <a:cs typeface="Arial"/>
                  <a:sym typeface="Arial"/>
                </a:rPr>
                <a:t>Environmental Moderators</a:t>
              </a:r>
              <a:endParaRPr sz="1000" b="0" i="0" u="none" strike="noStrike" cap="none">
                <a:solidFill>
                  <a:schemeClr val="dk1"/>
                </a:solidFill>
                <a:latin typeface="Arial"/>
                <a:ea typeface="Arial"/>
                <a:cs typeface="Arial"/>
                <a:sym typeface="Arial"/>
              </a:endParaRPr>
            </a:p>
          </p:txBody>
        </p:sp>
      </p:grpSp>
      <p:grpSp>
        <p:nvGrpSpPr>
          <p:cNvPr id="283" name="Google Shape;283;p33"/>
          <p:cNvGrpSpPr/>
          <p:nvPr/>
        </p:nvGrpSpPr>
        <p:grpSpPr>
          <a:xfrm>
            <a:off x="2578175" y="3635475"/>
            <a:ext cx="1634475" cy="1410150"/>
            <a:chOff x="2578175" y="3635475"/>
            <a:chExt cx="1634475" cy="1410150"/>
          </a:xfrm>
        </p:grpSpPr>
        <p:sp>
          <p:nvSpPr>
            <p:cNvPr id="284" name="Google Shape;284;p33"/>
            <p:cNvSpPr txBox="1"/>
            <p:nvPr/>
          </p:nvSpPr>
          <p:spPr>
            <a:xfrm>
              <a:off x="2582150" y="4706025"/>
              <a:ext cx="1630500" cy="339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Chapter 2</a:t>
              </a:r>
              <a:endParaRPr sz="1400" b="1" i="0" u="none" strike="noStrike" cap="none">
                <a:solidFill>
                  <a:srgbClr val="FF0000"/>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100"/>
                <a:buFont typeface="Arial"/>
                <a:buNone/>
              </a:pPr>
              <a:endParaRPr sz="1100" b="0" i="0" u="none" strike="noStrike" cap="none">
                <a:solidFill>
                  <a:srgbClr val="FF0000"/>
                </a:solidFill>
                <a:latin typeface="Arial"/>
                <a:ea typeface="Arial"/>
                <a:cs typeface="Arial"/>
                <a:sym typeface="Arial"/>
              </a:endParaRPr>
            </a:p>
          </p:txBody>
        </p:sp>
        <p:sp>
          <p:nvSpPr>
            <p:cNvPr id="285" name="Google Shape;285;p33"/>
            <p:cNvSpPr/>
            <p:nvPr/>
          </p:nvSpPr>
          <p:spPr>
            <a:xfrm>
              <a:off x="2578175" y="3873675"/>
              <a:ext cx="1630500" cy="8322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86" name="Google Shape;286;p33"/>
            <p:cNvCxnSpPr/>
            <p:nvPr/>
          </p:nvCxnSpPr>
          <p:spPr>
            <a:xfrm flipH="1">
              <a:off x="3393275" y="3635475"/>
              <a:ext cx="300" cy="238200"/>
            </a:xfrm>
            <a:prstGeom prst="straightConnector1">
              <a:avLst/>
            </a:prstGeom>
            <a:noFill/>
            <a:ln w="9525" cap="flat" cmpd="sng">
              <a:solidFill>
                <a:schemeClr val="dk2"/>
              </a:solidFill>
              <a:prstDash val="solid"/>
              <a:round/>
              <a:headEnd type="none" w="sm" len="sm"/>
              <a:tailEnd type="none" w="sm" len="sm"/>
            </a:ln>
          </p:spPr>
        </p:cxnSp>
        <p:sp>
          <p:nvSpPr>
            <p:cNvPr id="287" name="Google Shape;287;p33"/>
            <p:cNvSpPr txBox="1"/>
            <p:nvPr/>
          </p:nvSpPr>
          <p:spPr>
            <a:xfrm>
              <a:off x="2578325" y="3904188"/>
              <a:ext cx="1630500" cy="7713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000"/>
                <a:buFont typeface="Arial"/>
                <a:buNone/>
              </a:pPr>
              <a:r>
                <a:rPr lang="en" sz="1000" b="0" i="0" u="none" strike="noStrike" cap="none">
                  <a:solidFill>
                    <a:schemeClr val="dk1"/>
                  </a:solidFill>
                  <a:latin typeface="Arial"/>
                  <a:ea typeface="Arial"/>
                  <a:cs typeface="Arial"/>
                  <a:sym typeface="Arial"/>
                </a:rPr>
                <a:t>Mental Mediators</a:t>
              </a:r>
              <a:endParaRPr sz="1000" b="0"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00"/>
                <a:buFont typeface="Arial"/>
                <a:buNone/>
              </a:pPr>
              <a:r>
                <a:rPr lang="en" sz="1000" b="0" i="0" u="none" strike="noStrike" cap="none">
                  <a:solidFill>
                    <a:schemeClr val="dk1"/>
                  </a:solidFill>
                  <a:latin typeface="Arial"/>
                  <a:ea typeface="Arial"/>
                  <a:cs typeface="Arial"/>
                  <a:sym typeface="Arial"/>
                </a:rPr>
                <a:t>Associative (S-R, S-S) and Propositional Models</a:t>
              </a:r>
              <a:endParaRPr sz="1000" b="0"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p:txBody>
        </p:sp>
      </p:grpSp>
      <p:grpSp>
        <p:nvGrpSpPr>
          <p:cNvPr id="288" name="Google Shape;288;p33"/>
          <p:cNvGrpSpPr/>
          <p:nvPr/>
        </p:nvGrpSpPr>
        <p:grpSpPr>
          <a:xfrm>
            <a:off x="4735225" y="2837200"/>
            <a:ext cx="1630650" cy="791100"/>
            <a:chOff x="4735225" y="2837200"/>
            <a:chExt cx="1630650" cy="791100"/>
          </a:xfrm>
        </p:grpSpPr>
        <p:sp>
          <p:nvSpPr>
            <p:cNvPr id="289" name="Google Shape;289;p33"/>
            <p:cNvSpPr/>
            <p:nvPr/>
          </p:nvSpPr>
          <p:spPr>
            <a:xfrm>
              <a:off x="4735225" y="3141400"/>
              <a:ext cx="1630500" cy="4869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90" name="Google Shape;290;p33"/>
            <p:cNvCxnSpPr>
              <a:endCxn id="289" idx="0"/>
            </p:cNvCxnSpPr>
            <p:nvPr/>
          </p:nvCxnSpPr>
          <p:spPr>
            <a:xfrm>
              <a:off x="5550475" y="2837200"/>
              <a:ext cx="0" cy="304200"/>
            </a:xfrm>
            <a:prstGeom prst="straightConnector1">
              <a:avLst/>
            </a:prstGeom>
            <a:noFill/>
            <a:ln w="9525" cap="flat" cmpd="sng">
              <a:solidFill>
                <a:schemeClr val="dk2"/>
              </a:solidFill>
              <a:prstDash val="solid"/>
              <a:round/>
              <a:headEnd type="none" w="sm" len="sm"/>
              <a:tailEnd type="none" w="sm" len="sm"/>
            </a:ln>
          </p:spPr>
        </p:cxnSp>
        <p:sp>
          <p:nvSpPr>
            <p:cNvPr id="291" name="Google Shape;291;p33"/>
            <p:cNvSpPr txBox="1"/>
            <p:nvPr/>
          </p:nvSpPr>
          <p:spPr>
            <a:xfrm>
              <a:off x="4735375" y="3141400"/>
              <a:ext cx="1630500" cy="4323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000"/>
                <a:buFont typeface="Arial"/>
                <a:buNone/>
              </a:pPr>
              <a:r>
                <a:rPr lang="en" sz="1000" b="0" i="0" u="none" strike="noStrike" cap="none">
                  <a:solidFill>
                    <a:srgbClr val="0000FF"/>
                  </a:solidFill>
                  <a:latin typeface="Arial"/>
                  <a:ea typeface="Arial"/>
                  <a:cs typeface="Arial"/>
                  <a:sym typeface="Arial"/>
                </a:rPr>
                <a:t>Environmental Moderators</a:t>
              </a:r>
              <a:endParaRPr sz="1000" b="0" i="0" u="none" strike="noStrike" cap="none">
                <a:solidFill>
                  <a:srgbClr val="0000FF"/>
                </a:solidFill>
                <a:latin typeface="Arial"/>
                <a:ea typeface="Arial"/>
                <a:cs typeface="Arial"/>
                <a:sym typeface="Arial"/>
              </a:endParaRPr>
            </a:p>
          </p:txBody>
        </p:sp>
      </p:grpSp>
      <p:grpSp>
        <p:nvGrpSpPr>
          <p:cNvPr id="292" name="Google Shape;292;p33"/>
          <p:cNvGrpSpPr/>
          <p:nvPr/>
        </p:nvGrpSpPr>
        <p:grpSpPr>
          <a:xfrm>
            <a:off x="4735225" y="3649900"/>
            <a:ext cx="1633825" cy="1395725"/>
            <a:chOff x="4735225" y="3649900"/>
            <a:chExt cx="1633825" cy="1395725"/>
          </a:xfrm>
        </p:grpSpPr>
        <p:sp>
          <p:nvSpPr>
            <p:cNvPr id="293" name="Google Shape;293;p33"/>
            <p:cNvSpPr txBox="1"/>
            <p:nvPr/>
          </p:nvSpPr>
          <p:spPr>
            <a:xfrm>
              <a:off x="4738550" y="4706025"/>
              <a:ext cx="1630500" cy="339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Chapter 3</a:t>
              </a:r>
              <a:endParaRPr sz="1400" b="1" i="0" u="none" strike="noStrike" cap="none">
                <a:solidFill>
                  <a:srgbClr val="FF0000"/>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100"/>
                <a:buFont typeface="Arial"/>
                <a:buNone/>
              </a:pPr>
              <a:endParaRPr sz="1100" b="0" i="0" u="none" strike="noStrike" cap="none">
                <a:solidFill>
                  <a:srgbClr val="FF0000"/>
                </a:solidFill>
                <a:latin typeface="Arial"/>
                <a:ea typeface="Arial"/>
                <a:cs typeface="Arial"/>
                <a:sym typeface="Arial"/>
              </a:endParaRPr>
            </a:p>
          </p:txBody>
        </p:sp>
        <p:sp>
          <p:nvSpPr>
            <p:cNvPr id="294" name="Google Shape;294;p33"/>
            <p:cNvSpPr/>
            <p:nvPr/>
          </p:nvSpPr>
          <p:spPr>
            <a:xfrm>
              <a:off x="4735225" y="3888100"/>
              <a:ext cx="1630500" cy="8322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95" name="Google Shape;295;p33"/>
            <p:cNvCxnSpPr/>
            <p:nvPr/>
          </p:nvCxnSpPr>
          <p:spPr>
            <a:xfrm flipH="1">
              <a:off x="5550325" y="3649900"/>
              <a:ext cx="300" cy="238200"/>
            </a:xfrm>
            <a:prstGeom prst="straightConnector1">
              <a:avLst/>
            </a:prstGeom>
            <a:noFill/>
            <a:ln w="9525" cap="flat" cmpd="sng">
              <a:solidFill>
                <a:schemeClr val="dk2"/>
              </a:solidFill>
              <a:prstDash val="solid"/>
              <a:round/>
              <a:headEnd type="none" w="sm" len="sm"/>
              <a:tailEnd type="none" w="sm" len="sm"/>
            </a:ln>
          </p:spPr>
        </p:cxnSp>
        <p:sp>
          <p:nvSpPr>
            <p:cNvPr id="296" name="Google Shape;296;p33"/>
            <p:cNvSpPr txBox="1"/>
            <p:nvPr/>
          </p:nvSpPr>
          <p:spPr>
            <a:xfrm>
              <a:off x="4735375" y="3918613"/>
              <a:ext cx="1630500" cy="7713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000"/>
                <a:buFont typeface="Arial"/>
                <a:buNone/>
              </a:pPr>
              <a:r>
                <a:rPr lang="en" sz="1000" b="0" i="0" u="none" strike="noStrike" cap="none">
                  <a:solidFill>
                    <a:schemeClr val="dk1"/>
                  </a:solidFill>
                  <a:latin typeface="Arial"/>
                  <a:ea typeface="Arial"/>
                  <a:cs typeface="Arial"/>
                  <a:sym typeface="Arial"/>
                </a:rPr>
                <a:t>Mental Mediators</a:t>
              </a:r>
              <a:endParaRPr sz="1000" b="0"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00"/>
                <a:buFont typeface="Arial"/>
                <a:buNone/>
              </a:pPr>
              <a:r>
                <a:rPr lang="en" sz="1000" b="0" i="0" u="none" strike="noStrike" cap="none">
                  <a:solidFill>
                    <a:schemeClr val="dk1"/>
                  </a:solidFill>
                  <a:latin typeface="Arial"/>
                  <a:ea typeface="Arial"/>
                  <a:cs typeface="Arial"/>
                  <a:sym typeface="Arial"/>
                </a:rPr>
                <a:t>Associative (S-R, Mowrer) &amp; Propositional Models</a:t>
              </a:r>
              <a:endParaRPr sz="1000" b="0" i="0" u="none" strike="noStrike" cap="none">
                <a:solidFill>
                  <a:schemeClr val="dk1"/>
                </a:solidFill>
                <a:latin typeface="Arial"/>
                <a:ea typeface="Arial"/>
                <a:cs typeface="Arial"/>
                <a:sym typeface="Arial"/>
              </a:endParaRPr>
            </a:p>
          </p:txBody>
        </p:sp>
      </p:grpSp>
      <p:grpSp>
        <p:nvGrpSpPr>
          <p:cNvPr id="297" name="Google Shape;297;p33"/>
          <p:cNvGrpSpPr/>
          <p:nvPr/>
        </p:nvGrpSpPr>
        <p:grpSpPr>
          <a:xfrm>
            <a:off x="6892425" y="2813025"/>
            <a:ext cx="1630650" cy="791100"/>
            <a:chOff x="6892425" y="2813025"/>
            <a:chExt cx="1630650" cy="791100"/>
          </a:xfrm>
        </p:grpSpPr>
        <p:sp>
          <p:nvSpPr>
            <p:cNvPr id="298" name="Google Shape;298;p33"/>
            <p:cNvSpPr/>
            <p:nvPr/>
          </p:nvSpPr>
          <p:spPr>
            <a:xfrm>
              <a:off x="6892425" y="3117225"/>
              <a:ext cx="1630500" cy="4869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99" name="Google Shape;299;p33"/>
            <p:cNvCxnSpPr>
              <a:endCxn id="298" idx="0"/>
            </p:cNvCxnSpPr>
            <p:nvPr/>
          </p:nvCxnSpPr>
          <p:spPr>
            <a:xfrm>
              <a:off x="7707675" y="2813025"/>
              <a:ext cx="0" cy="304200"/>
            </a:xfrm>
            <a:prstGeom prst="straightConnector1">
              <a:avLst/>
            </a:prstGeom>
            <a:noFill/>
            <a:ln w="9525" cap="flat" cmpd="sng">
              <a:solidFill>
                <a:schemeClr val="dk2"/>
              </a:solidFill>
              <a:prstDash val="solid"/>
              <a:round/>
              <a:headEnd type="none" w="sm" len="sm"/>
              <a:tailEnd type="none" w="sm" len="sm"/>
            </a:ln>
          </p:spPr>
        </p:cxnSp>
        <p:sp>
          <p:nvSpPr>
            <p:cNvPr id="300" name="Google Shape;300;p33"/>
            <p:cNvSpPr txBox="1"/>
            <p:nvPr/>
          </p:nvSpPr>
          <p:spPr>
            <a:xfrm>
              <a:off x="6892575" y="3117225"/>
              <a:ext cx="1630500" cy="4323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000"/>
                <a:buFont typeface="Arial"/>
                <a:buNone/>
              </a:pPr>
              <a:r>
                <a:rPr lang="en" sz="1000" b="0" i="0" u="none" strike="noStrike" cap="none">
                  <a:solidFill>
                    <a:schemeClr val="dk1"/>
                  </a:solidFill>
                  <a:latin typeface="Arial"/>
                  <a:ea typeface="Arial"/>
                  <a:cs typeface="Arial"/>
                  <a:sym typeface="Arial"/>
                </a:rPr>
                <a:t>Environmental Moderators</a:t>
              </a:r>
              <a:endParaRPr sz="1000" b="0" i="0" u="none" strike="noStrike" cap="none">
                <a:solidFill>
                  <a:schemeClr val="dk1"/>
                </a:solidFill>
                <a:latin typeface="Arial"/>
                <a:ea typeface="Arial"/>
                <a:cs typeface="Arial"/>
                <a:sym typeface="Arial"/>
              </a:endParaRPr>
            </a:p>
          </p:txBody>
        </p:sp>
      </p:grpSp>
      <p:grpSp>
        <p:nvGrpSpPr>
          <p:cNvPr id="301" name="Google Shape;301;p33"/>
          <p:cNvGrpSpPr/>
          <p:nvPr/>
        </p:nvGrpSpPr>
        <p:grpSpPr>
          <a:xfrm>
            <a:off x="6888450" y="3625725"/>
            <a:ext cx="1642250" cy="1419900"/>
            <a:chOff x="6888450" y="3625725"/>
            <a:chExt cx="1642250" cy="1419900"/>
          </a:xfrm>
        </p:grpSpPr>
        <p:sp>
          <p:nvSpPr>
            <p:cNvPr id="302" name="Google Shape;302;p33"/>
            <p:cNvSpPr txBox="1"/>
            <p:nvPr/>
          </p:nvSpPr>
          <p:spPr>
            <a:xfrm>
              <a:off x="6888450" y="4706025"/>
              <a:ext cx="1630500" cy="339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Chapter 4</a:t>
              </a:r>
              <a:endParaRPr sz="1400" b="1" i="0" u="none" strike="noStrike" cap="none">
                <a:solidFill>
                  <a:srgbClr val="FF0000"/>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100"/>
                <a:buFont typeface="Arial"/>
                <a:buNone/>
              </a:pPr>
              <a:endParaRPr sz="1100" b="0" i="0" u="none" strike="noStrike" cap="none">
                <a:solidFill>
                  <a:srgbClr val="FF0000"/>
                </a:solidFill>
                <a:latin typeface="Arial"/>
                <a:ea typeface="Arial"/>
                <a:cs typeface="Arial"/>
                <a:sym typeface="Arial"/>
              </a:endParaRPr>
            </a:p>
          </p:txBody>
        </p:sp>
        <p:sp>
          <p:nvSpPr>
            <p:cNvPr id="303" name="Google Shape;303;p33"/>
            <p:cNvSpPr/>
            <p:nvPr/>
          </p:nvSpPr>
          <p:spPr>
            <a:xfrm>
              <a:off x="6892425" y="3863925"/>
              <a:ext cx="1630500" cy="8322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04" name="Google Shape;304;p33"/>
            <p:cNvCxnSpPr/>
            <p:nvPr/>
          </p:nvCxnSpPr>
          <p:spPr>
            <a:xfrm flipH="1">
              <a:off x="7707525" y="3625725"/>
              <a:ext cx="300" cy="238200"/>
            </a:xfrm>
            <a:prstGeom prst="straightConnector1">
              <a:avLst/>
            </a:prstGeom>
            <a:noFill/>
            <a:ln w="9525" cap="flat" cmpd="sng">
              <a:solidFill>
                <a:schemeClr val="dk2"/>
              </a:solidFill>
              <a:prstDash val="solid"/>
              <a:round/>
              <a:headEnd type="none" w="sm" len="sm"/>
              <a:tailEnd type="none" w="sm" len="sm"/>
            </a:ln>
          </p:spPr>
        </p:cxnSp>
        <p:sp>
          <p:nvSpPr>
            <p:cNvPr id="305" name="Google Shape;305;p33"/>
            <p:cNvSpPr txBox="1"/>
            <p:nvPr/>
          </p:nvSpPr>
          <p:spPr>
            <a:xfrm>
              <a:off x="6900200" y="4111381"/>
              <a:ext cx="1630500" cy="324687"/>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000"/>
                <a:buFont typeface="Arial"/>
                <a:buNone/>
              </a:pPr>
              <a:r>
                <a:rPr lang="en" sz="1000" b="0" i="0" u="none" strike="noStrike" cap="none">
                  <a:solidFill>
                    <a:schemeClr val="dk1"/>
                  </a:solidFill>
                  <a:latin typeface="Arial"/>
                  <a:ea typeface="Arial"/>
                  <a:cs typeface="Arial"/>
                  <a:sym typeface="Arial"/>
                </a:rPr>
                <a:t>Mental Mediators</a:t>
              </a:r>
              <a:endParaRPr sz="1000" b="0"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p:txBody>
        </p:sp>
      </p:grpSp>
      <p:sp>
        <p:nvSpPr>
          <p:cNvPr id="306" name="Google Shape;306;p33"/>
          <p:cNvSpPr/>
          <p:nvPr/>
        </p:nvSpPr>
        <p:spPr>
          <a:xfrm>
            <a:off x="4735225" y="3132465"/>
            <a:ext cx="1630500" cy="496650"/>
          </a:xfrm>
          <a:prstGeom prst="roundRect">
            <a:avLst>
              <a:gd name="adj" fmla="val 16667"/>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TotalTime>
  <Words>11452</Words>
  <Application>Microsoft Office PowerPoint</Application>
  <PresentationFormat>On-screen Show (16:9)</PresentationFormat>
  <Paragraphs>656</Paragraphs>
  <Slides>67</Slides>
  <Notes>65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67</vt:i4>
      </vt:variant>
    </vt:vector>
  </HeadingPairs>
  <TitlesOfParts>
    <vt:vector size="73" baseType="lpstr">
      <vt:lpstr>Proxima Nova Semibold</vt:lpstr>
      <vt:lpstr>Arial</vt:lpstr>
      <vt:lpstr>Calibri</vt:lpstr>
      <vt:lpstr>Times New Roman</vt:lpstr>
      <vt:lpstr>Simple Light</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 De Houwer</dc:creator>
  <cp:lastModifiedBy>Sean</cp:lastModifiedBy>
  <cp:revision>26</cp:revision>
  <dcterms:modified xsi:type="dcterms:W3CDTF">2021-10-04T09:25:06Z</dcterms:modified>
</cp:coreProperties>
</file>